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69" r:id="rId5"/>
    <p:sldId id="271" r:id="rId6"/>
    <p:sldId id="272" r:id="rId7"/>
    <p:sldId id="273" r:id="rId8"/>
    <p:sldId id="274" r:id="rId9"/>
    <p:sldId id="265" r:id="rId10"/>
    <p:sldId id="27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F6B2049-E6AD-4592-B86A-A73C1DD5286D}" type="datetimeFigureOut">
              <a:rPr lang="ru-RU" smtClean="0"/>
              <a:pPr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BD073EE-5F3C-4B54-A2C9-50BE7E1CBA5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dirty="0" smtClean="0">
                <a:solidFill>
                  <a:srgbClr val="00B050"/>
                </a:solidFill>
              </a:rPr>
              <a:t>Математика 5 клас 22.04.2022р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5400" dirty="0" smtClean="0">
                <a:solidFill>
                  <a:srgbClr val="92D050"/>
                </a:solidFill>
              </a:rPr>
              <a:t>   Знаходження числа за    його відсотком</a:t>
            </a:r>
            <a:endParaRPr lang="uk-UA" sz="5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29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</a:rPr>
              <a:t>Домашнє завдання </a:t>
            </a:r>
            <a:endParaRPr lang="uk-UA" dirty="0">
              <a:solidFill>
                <a:srgbClr val="92D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dirty="0" smtClean="0"/>
              <a:t>Повторити параграф 43</a:t>
            </a:r>
          </a:p>
          <a:p>
            <a:r>
              <a:rPr lang="uk-UA" sz="4000" dirty="0" smtClean="0"/>
              <a:t>№1556,1559,1561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81745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643446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Оскільки знак  “</a:t>
            </a:r>
            <a:r>
              <a:rPr lang="uk-UA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стоїть в одній строчці із 30%, то це  задача на 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знаходження  відсотків  від числа.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1643050"/>
            <a:ext cx="8215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Задача.  </a:t>
            </a:r>
            <a:r>
              <a:rPr lang="uk-UA" sz="2200" dirty="0" smtClean="0">
                <a:solidFill>
                  <a:schemeClr val="bg1"/>
                </a:solidFill>
              </a:rPr>
              <a:t>Учень прочитав 30% від числа всіх сторінок у книжці. Скільки сторінок прочитав учень, якщо у книжці 400 сторінок ?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662" y="2714620"/>
            <a:ext cx="3551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Коротка умова задачі:</a:t>
            </a: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0166" y="3357562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Учень прочитав  </a:t>
            </a:r>
            <a:r>
              <a:rPr lang="uk-UA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сторінок           -     30 %</a:t>
            </a:r>
          </a:p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Всього книжці  400 сторінок           -   100%</a:t>
            </a: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1285852" y="571480"/>
            <a:ext cx="6143668" cy="857256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Повторення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710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64344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Висновок: </a:t>
            </a:r>
            <a:r>
              <a:rPr lang="uk-UA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щоб знайти відсоток від числа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1428736"/>
            <a:ext cx="821537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1 –й спосіб: </a:t>
            </a:r>
            <a:r>
              <a:rPr lang="uk-UA" sz="2800" dirty="0" smtClean="0">
                <a:solidFill>
                  <a:srgbClr val="FF0000"/>
                </a:solidFill>
              </a:rPr>
              <a:t>Арифметичний спосіб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1 дія: 400 : 100 = 4 (сторінки становить 1 %)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2 дія: 4 · 30 = 120 (сторінок становить 30 %)</a:t>
            </a:r>
          </a:p>
          <a:p>
            <a:r>
              <a:rPr lang="uk-UA" sz="2200" b="1" dirty="0" smtClean="0">
                <a:solidFill>
                  <a:srgbClr val="FFFF00"/>
                </a:solidFill>
              </a:rPr>
              <a:t>Відповідь: </a:t>
            </a:r>
            <a:r>
              <a:rPr lang="uk-UA" sz="2200" dirty="0" smtClean="0">
                <a:solidFill>
                  <a:schemeClr val="bg1"/>
                </a:solidFill>
              </a:rPr>
              <a:t>120 сторінок почитав учень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3000372"/>
            <a:ext cx="6898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2-й спосіб: </a:t>
            </a:r>
            <a:r>
              <a:rPr lang="uk-UA" sz="2800" dirty="0" smtClean="0">
                <a:solidFill>
                  <a:srgbClr val="FF0000"/>
                </a:solidFill>
              </a:rPr>
              <a:t>Алгебраїчний спосіб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30% = 0,3 (відсоток записуємо десятковим дробом)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1 дія:  400  ·  0,3  = 120 (сторінок прочитав учень)</a:t>
            </a:r>
          </a:p>
          <a:p>
            <a:r>
              <a:rPr lang="uk-UA" sz="2400" b="1" dirty="0" smtClean="0">
                <a:solidFill>
                  <a:srgbClr val="FFFF00"/>
                </a:solidFill>
              </a:rPr>
              <a:t>Відповідь:  </a:t>
            </a:r>
            <a:r>
              <a:rPr lang="uk-UA" sz="2400" dirty="0" smtClean="0">
                <a:solidFill>
                  <a:schemeClr val="bg1"/>
                </a:solidFill>
              </a:rPr>
              <a:t>120 сторінок почитав учень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1500166" y="357166"/>
            <a:ext cx="6143668" cy="642942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Повторення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285852" y="3857628"/>
            <a:ext cx="571504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071670" y="3857628"/>
            <a:ext cx="571504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857488" y="928670"/>
            <a:ext cx="340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Способи розв’язання</a:t>
            </a:r>
            <a:endParaRPr lang="ru-RU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034" y="5143512"/>
            <a:ext cx="24395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треба число</a:t>
            </a:r>
            <a:endParaRPr lang="ru-RU" sz="3200" dirty="0"/>
          </a:p>
        </p:txBody>
      </p:sp>
      <p:sp>
        <p:nvSpPr>
          <p:cNvPr id="32" name="TextBox 31"/>
          <p:cNvSpPr txBox="1"/>
          <p:nvPr/>
        </p:nvSpPr>
        <p:spPr>
          <a:xfrm>
            <a:off x="3143240" y="5143512"/>
            <a:ext cx="52864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помножити на відсоток, </a:t>
            </a:r>
            <a:endParaRPr lang="ru-RU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643042" y="5643578"/>
            <a:ext cx="5897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записаний десятковим дробом!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6710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07 0.01134 L -0.28195 -0.1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-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17344 -0.252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-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3" grpId="1"/>
      <p:bldP spid="13" grpId="2"/>
      <p:bldP spid="14" grpId="0"/>
      <p:bldP spid="16" grpId="0"/>
      <p:bldP spid="27" grpId="0" animBg="1"/>
      <p:bldP spid="28" grpId="0" animBg="1"/>
      <p:bldP spid="30" grpId="0"/>
      <p:bldP spid="30" grpId="1"/>
      <p:bldP spid="31" grpId="0"/>
      <p:bldP spid="32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3929066"/>
            <a:ext cx="82153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Оскільки знак  “</a:t>
            </a:r>
            <a:r>
              <a:rPr lang="uk-UA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стоїть в одній строчці зі 100%, то це  </a:t>
            </a:r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на знаходження числа за його відсотками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910" y="857232"/>
            <a:ext cx="6929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Задача.  </a:t>
            </a:r>
            <a:r>
              <a:rPr lang="uk-UA" sz="2200" dirty="0" smtClean="0">
                <a:solidFill>
                  <a:schemeClr val="bg1"/>
                </a:solidFill>
              </a:rPr>
              <a:t>Учень прочитав 120 сторінок, що становить 30% числа всіх сторінок у книжці. Скільки сторінок у книжці?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2143116"/>
            <a:ext cx="3551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Коротка умова задачі:</a:t>
            </a: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14480" y="2714621"/>
            <a:ext cx="60007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120  сторінок  книжки                -     30 %</a:t>
            </a:r>
          </a:p>
          <a:p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Всього сторінок  в  книжці  </a:t>
            </a:r>
            <a:r>
              <a:rPr lang="uk-UA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   100%</a:t>
            </a: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5"/>
          <p:cNvSpPr txBox="1">
            <a:spLocks/>
          </p:cNvSpPr>
          <p:nvPr/>
        </p:nvSpPr>
        <p:spPr bwMode="auto">
          <a:xfrm>
            <a:off x="1500166" y="357166"/>
            <a:ext cx="61436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Вивчення нового матеріалу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710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643446"/>
            <a:ext cx="807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Висновок: </a:t>
            </a:r>
            <a:r>
              <a:rPr lang="uk-UA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щоб знайти число за його відсотком 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34" y="1428736"/>
            <a:ext cx="821537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1 –й спосіб: </a:t>
            </a:r>
            <a:r>
              <a:rPr lang="uk-UA" sz="2800" dirty="0" smtClean="0">
                <a:solidFill>
                  <a:srgbClr val="FF0000"/>
                </a:solidFill>
              </a:rPr>
              <a:t>Арифметичний спосіб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1 дія: 120 : 30 = 4 (сторінки становить 1 %)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2 дія: 4 · 100 = 400 (сторінок становить 100 %)</a:t>
            </a:r>
          </a:p>
          <a:p>
            <a:r>
              <a:rPr lang="uk-UA" sz="2200" b="1" dirty="0" smtClean="0">
                <a:solidFill>
                  <a:srgbClr val="FFFF00"/>
                </a:solidFill>
              </a:rPr>
              <a:t>Відповідь: </a:t>
            </a:r>
            <a:r>
              <a:rPr lang="uk-UA" sz="2200" dirty="0" smtClean="0">
                <a:solidFill>
                  <a:schemeClr val="bg1"/>
                </a:solidFill>
              </a:rPr>
              <a:t>400 сторінок у книжці</a:t>
            </a: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3000372"/>
            <a:ext cx="6898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2-й спосіб: </a:t>
            </a:r>
            <a:r>
              <a:rPr lang="uk-UA" sz="2800" dirty="0" smtClean="0">
                <a:solidFill>
                  <a:srgbClr val="FF0000"/>
                </a:solidFill>
              </a:rPr>
              <a:t>Алгебраїчний спосіб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30% = 0,3 (відсоток записуємо десятковим дробом)</a:t>
            </a:r>
          </a:p>
          <a:p>
            <a:r>
              <a:rPr lang="uk-UA" sz="2400" dirty="0" smtClean="0">
                <a:solidFill>
                  <a:schemeClr val="bg1"/>
                </a:solidFill>
              </a:rPr>
              <a:t>1 дія:  120  :  0,3  = 400 (сторінок у книжці)</a:t>
            </a:r>
          </a:p>
          <a:p>
            <a:r>
              <a:rPr lang="uk-UA" sz="2400" b="1" dirty="0" smtClean="0">
                <a:solidFill>
                  <a:srgbClr val="FFFF00"/>
                </a:solidFill>
              </a:rPr>
              <a:t>Відповідь:  </a:t>
            </a:r>
            <a:r>
              <a:rPr lang="uk-UA" sz="2400" dirty="0" smtClean="0">
                <a:solidFill>
                  <a:schemeClr val="bg1"/>
                </a:solidFill>
              </a:rPr>
              <a:t>400 сторінок у книжці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1500166" y="357166"/>
            <a:ext cx="6143668" cy="642942"/>
          </a:xfrm>
        </p:spPr>
        <p:txBody>
          <a:bodyPr/>
          <a:lstStyle/>
          <a:p>
            <a:r>
              <a:rPr lang="uk-UA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Вивчення нового матеріалу</a:t>
            </a:r>
            <a:endParaRPr lang="ru-RU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285852" y="3857628"/>
            <a:ext cx="571504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071670" y="3857628"/>
            <a:ext cx="571504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857488" y="928670"/>
            <a:ext cx="34002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rgbClr val="FFFF00"/>
                </a:solidFill>
              </a:rPr>
              <a:t>Способи розв’язання</a:t>
            </a:r>
            <a:endParaRPr lang="ru-RU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034" y="5143512"/>
            <a:ext cx="63768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треба число, що відповідає даним відсоткам,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5572140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uk-UA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відсоток, 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5572140"/>
            <a:ext cx="4473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записаний десятковим дробом!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710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75000" y="7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07 0.01134 L -0.28195 -0.1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00" y="-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17344 -0.252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-1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3" grpId="1"/>
      <p:bldP spid="13" grpId="2"/>
      <p:bldP spid="14" grpId="0"/>
      <p:bldP spid="16" grpId="0"/>
      <p:bldP spid="27" grpId="0" animBg="1"/>
      <p:bldP spid="28" grpId="0" animBg="1"/>
      <p:bldP spid="30" grpId="0"/>
      <p:bldP spid="30" grpId="1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400816" cy="785818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Наприклад: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7400948" cy="685791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Знайти число,  2%  якого дорівнює 4.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143248"/>
            <a:ext cx="4953151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rgbClr val="002060"/>
                </a:solidFill>
              </a:rPr>
              <a:t>1-й спосіб: </a:t>
            </a:r>
            <a:r>
              <a:rPr lang="uk-UA" sz="2200" b="1" dirty="0" smtClean="0">
                <a:solidFill>
                  <a:srgbClr val="FF0000"/>
                </a:solidFill>
              </a:rPr>
              <a:t>Арифметичний</a:t>
            </a:r>
          </a:p>
          <a:p>
            <a:pPr marL="342900" indent="-342900">
              <a:buAutoNum type="arabicParenR"/>
            </a:pPr>
            <a:r>
              <a:rPr lang="uk-UA" sz="2200" dirty="0" smtClean="0">
                <a:solidFill>
                  <a:srgbClr val="002060"/>
                </a:solidFill>
              </a:rPr>
              <a:t>4 : 2 = 2 (1% числа дорівнює 2)</a:t>
            </a:r>
          </a:p>
          <a:p>
            <a:pPr marL="342900" indent="-342900">
              <a:buAutoNum type="arabicParenR"/>
            </a:pPr>
            <a:r>
              <a:rPr lang="uk-UA" sz="2200" dirty="0" smtClean="0">
                <a:solidFill>
                  <a:srgbClr val="002060"/>
                </a:solidFill>
              </a:rPr>
              <a:t>2 · 100 = 200 ( 100% дорівнює 200)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Відповідь: шукане число  дорівнює 200.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44" y="4714884"/>
            <a:ext cx="4953151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rgbClr val="002060"/>
                </a:solidFill>
              </a:rPr>
              <a:t>2-й спосіб: </a:t>
            </a:r>
            <a:r>
              <a:rPr lang="uk-UA" sz="2200" b="1" dirty="0" smtClean="0">
                <a:solidFill>
                  <a:srgbClr val="FF0000"/>
                </a:solidFill>
              </a:rPr>
              <a:t>Алгебраїчний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2%  = 0,02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 4 : 0,02 = 200 (100% дорівнює 200)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Відповідь: шукане число  дорівнює 200.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3551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Коротка умова задачі:</a:t>
            </a: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2143116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lain" startAt="4"/>
            </a:pP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 2 %</a:t>
            </a:r>
          </a:p>
          <a:p>
            <a:pPr marL="742950" indent="-742950"/>
            <a:r>
              <a:rPr lang="uk-UA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   100%</a:t>
            </a: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-0.00035 -0.1912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 animBg="1"/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400816" cy="785818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Наприклад: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7400948" cy="685791"/>
          </a:xfrm>
        </p:spPr>
        <p:txBody>
          <a:bodyPr/>
          <a:lstStyle/>
          <a:p>
            <a:pPr>
              <a:buNone/>
            </a:pPr>
            <a:r>
              <a:rPr lang="uk-UA" sz="2400" dirty="0" smtClean="0">
                <a:solidFill>
                  <a:schemeClr val="bg1"/>
                </a:solidFill>
              </a:rPr>
              <a:t>Скільки глядачів було у театрі, якщо 3% усіх глядачів становить 9 осіб?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143248"/>
            <a:ext cx="6337504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200" b="1" dirty="0" smtClean="0">
                <a:solidFill>
                  <a:srgbClr val="002060"/>
                </a:solidFill>
              </a:rPr>
              <a:t>1-й спосіб: </a:t>
            </a:r>
            <a:r>
              <a:rPr lang="uk-UA" sz="2200" b="1" dirty="0" smtClean="0">
                <a:solidFill>
                  <a:srgbClr val="FF0000"/>
                </a:solidFill>
              </a:rPr>
              <a:t>Арифметичний</a:t>
            </a:r>
          </a:p>
          <a:p>
            <a:pPr marL="342900" indent="-342900">
              <a:buAutoNum type="arabicParenR"/>
            </a:pPr>
            <a:r>
              <a:rPr lang="uk-UA" sz="2200" dirty="0" smtClean="0">
                <a:solidFill>
                  <a:srgbClr val="002060"/>
                </a:solidFill>
              </a:rPr>
              <a:t>9 : 3 = 3 (1% числа глядачів дорівнює 3 особи)</a:t>
            </a:r>
          </a:p>
          <a:p>
            <a:pPr marL="342900" indent="-342900">
              <a:buAutoNum type="arabicParenR"/>
            </a:pPr>
            <a:r>
              <a:rPr lang="uk-UA" sz="2200" dirty="0" smtClean="0">
                <a:solidFill>
                  <a:srgbClr val="002060"/>
                </a:solidFill>
              </a:rPr>
              <a:t>3 · 100 = 300 ( 100%  глядачів  дорівнює 300 осіб)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Відповідь: всього 300 глядачів.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4714884"/>
            <a:ext cx="5938357" cy="14465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sz="2200" b="1" smtClean="0">
                <a:solidFill>
                  <a:srgbClr val="002060"/>
                </a:solidFill>
              </a:rPr>
              <a:t>2-й </a:t>
            </a:r>
            <a:r>
              <a:rPr lang="uk-UA" sz="2200" b="1" dirty="0" smtClean="0">
                <a:solidFill>
                  <a:srgbClr val="002060"/>
                </a:solidFill>
              </a:rPr>
              <a:t>спосіб: </a:t>
            </a:r>
            <a:r>
              <a:rPr lang="uk-UA" sz="2200" b="1" dirty="0" smtClean="0">
                <a:solidFill>
                  <a:srgbClr val="FF0000"/>
                </a:solidFill>
              </a:rPr>
              <a:t>Алгебраїчний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3%  = 0,03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 9 : 0,03 = 300 (100% глядачів дорівнює 300 осіб)</a:t>
            </a:r>
          </a:p>
          <a:p>
            <a:pPr marL="342900" indent="-342900"/>
            <a:r>
              <a:rPr lang="uk-UA" sz="2200" dirty="0" smtClean="0">
                <a:solidFill>
                  <a:srgbClr val="002060"/>
                </a:solidFill>
              </a:rPr>
              <a:t>Відповідь: всього 300 глядачів.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142984"/>
            <a:ext cx="3551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Коротка умова задачі:</a:t>
            </a: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2143116"/>
            <a:ext cx="32147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 осіб     -     3 %</a:t>
            </a:r>
          </a:p>
          <a:p>
            <a:pPr marL="742950" indent="-742950"/>
            <a:r>
              <a:rPr lang="uk-UA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осіб   -   100%</a:t>
            </a:r>
            <a:endPara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-0.00035 -0.1912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  <p:bldP spid="4" grpId="0" animBg="1"/>
      <p:bldP spid="5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92D050"/>
                </a:solidFill>
              </a:rPr>
              <a:t>Робота з підручником</a:t>
            </a:r>
            <a:endParaRPr lang="uk-UA" dirty="0">
              <a:solidFill>
                <a:srgbClr val="92D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dirty="0" smtClean="0"/>
              <a:t>Виконайте завдання одним із способів</a:t>
            </a:r>
          </a:p>
          <a:p>
            <a:endParaRPr lang="uk-UA" sz="3600" dirty="0" smtClean="0"/>
          </a:p>
          <a:p>
            <a:r>
              <a:rPr lang="uk-UA" sz="3600" dirty="0" smtClean="0"/>
              <a:t>№1555,1558,1562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26605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1357290" y="500042"/>
            <a:ext cx="640081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Зауваження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4414" y="1285860"/>
            <a:ext cx="67151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Розв’язувати вправи й задачі ви можете любим зручним способом.</a:t>
            </a:r>
          </a:p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Але намагайтеся віддавати перевагу </a:t>
            </a:r>
            <a:r>
              <a:rPr lang="uk-UA" sz="3600" dirty="0" smtClean="0">
                <a:solidFill>
                  <a:srgbClr val="FF0000"/>
                </a:solidFill>
              </a:rPr>
              <a:t>алгебраїчному </a:t>
            </a:r>
            <a:r>
              <a:rPr lang="uk-UA" sz="3600" dirty="0" smtClean="0">
                <a:solidFill>
                  <a:schemeClr val="bg1"/>
                </a:solidFill>
              </a:rPr>
              <a:t>способу.</a:t>
            </a:r>
          </a:p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Це знадобиться при вивченні алгебри у 7, 8, 9 класах.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7554" y="5286388"/>
            <a:ext cx="2340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solidFill>
                  <a:srgbClr val="FFFF00"/>
                </a:solidFill>
              </a:rPr>
              <a:t>Успіхів!</a:t>
            </a:r>
            <a:endParaRPr lang="ru-RU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05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23510</TotalTime>
  <Words>559</Words>
  <Application>Microsoft Office PowerPoint</Application>
  <PresentationFormat>Екран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2</vt:lpstr>
      <vt:lpstr>Математика 5 клас 22.04.2022р.</vt:lpstr>
      <vt:lpstr>Повторення</vt:lpstr>
      <vt:lpstr>Повторення</vt:lpstr>
      <vt:lpstr>Презентація PowerPoint</vt:lpstr>
      <vt:lpstr>Вивчення нового матеріалу</vt:lpstr>
      <vt:lpstr>Наприклад:</vt:lpstr>
      <vt:lpstr>Наприклад:</vt:lpstr>
      <vt:lpstr>Робота з підручником</vt:lpstr>
      <vt:lpstr>Презентація PowerPoint</vt:lpstr>
      <vt:lpstr>Домашнє завдання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Inna</dc:creator>
  <cp:lastModifiedBy>RePack by Diakov</cp:lastModifiedBy>
  <cp:revision>48</cp:revision>
  <dcterms:created xsi:type="dcterms:W3CDTF">2018-11-13T18:21:18Z</dcterms:created>
  <dcterms:modified xsi:type="dcterms:W3CDTF">2022-04-18T14:08:32Z</dcterms:modified>
</cp:coreProperties>
</file>