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5" r:id="rId3"/>
    <p:sldId id="286" r:id="rId4"/>
    <p:sldId id="291" r:id="rId5"/>
    <p:sldId id="285" r:id="rId6"/>
    <p:sldId id="287" r:id="rId7"/>
    <p:sldId id="288" r:id="rId8"/>
    <p:sldId id="289" r:id="rId9"/>
    <p:sldId id="273" r:id="rId10"/>
    <p:sldId id="274" r:id="rId11"/>
    <p:sldId id="270" r:id="rId12"/>
    <p:sldId id="293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1236D-53C5-4E15-A6E8-F4D28AC194E1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ABCEB-0F67-4F86-9D8D-F9A71D13F46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7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2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7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BCEB-0F67-4F86-9D8D-F9A71D13F46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93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BCEB-0F67-4F86-9D8D-F9A71D13F46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5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BCEB-0F67-4F86-9D8D-F9A71D13F46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3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EA17A-4B74-4838-84FB-6AA046B1DC8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A64DB-CE41-4B3E-A6F7-D47C885A279F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140969"/>
            <a:ext cx="7956376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МНОЖЕННЯ ДЕСЯТКОВИХ ДРОБІВ</a:t>
            </a: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uk-UA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68162"/>
            <a:ext cx="662473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5 клас</a:t>
            </a:r>
          </a:p>
          <a:p>
            <a:pPr algn="ctr"/>
            <a:r>
              <a:rPr lang="uk-UA" sz="36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21.03.2022р.</a:t>
            </a:r>
            <a:endParaRPr lang="ru-RU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123728" cy="32129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8852" y="2589044"/>
            <a:ext cx="828092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1315 (4;5)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Знайди значення виразу: 4) 1,27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·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31 -18,07; 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5) 83,8+(24·5,7 – 4,7).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176" y="1945904"/>
            <a:ext cx="388843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:1)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1,2636;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-18852" y="3532774"/>
            <a:ext cx="307868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39,37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80532" y="2001529"/>
            <a:ext cx="417646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:8) 258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;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316" y="1167784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1309(3;8).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Обчисли:</a:t>
            </a:r>
          </a:p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0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486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·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2,6 ;  8) 15 · 17,2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21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351819" y="3558539"/>
            <a:ext cx="307868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215,9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9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5" grpId="0" animBg="1"/>
      <p:bldP spid="18" grpId="0" animBg="1"/>
      <p:bldP spid="24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0" y="0"/>
            <a:ext cx="6265863" cy="576262"/>
          </a:xfrm>
          <a:prstGeom prst="wedgeRoundRectCallout">
            <a:avLst>
              <a:gd name="adj1" fmla="val 1543"/>
              <a:gd name="adj2" fmla="val 137721"/>
              <a:gd name="adj3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2400" b="1" i="1" dirty="0">
                <a:solidFill>
                  <a:schemeClr val="tx1"/>
                </a:solidFill>
                <a:latin typeface="Georgia" pitchFamily="18" charset="0"/>
              </a:rPr>
              <a:t>Обчисліть зручним способом: </a:t>
            </a:r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971600" y="1196752"/>
            <a:ext cx="7415163" cy="7923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uk-UA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,5</a:t>
            </a:r>
            <a:r>
              <a:rPr lang="ru-RU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·3</a:t>
            </a:r>
            <a:r>
              <a:rPr lang="uk-UA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,1</a:t>
            </a:r>
            <a:r>
              <a:rPr lang="ru-RU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+ 6</a:t>
            </a:r>
            <a:r>
              <a:rPr lang="uk-UA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,9</a:t>
            </a:r>
            <a:r>
              <a:rPr lang="ru-RU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·</a:t>
            </a:r>
            <a:r>
              <a:rPr lang="ru-RU" sz="3600" b="1" i="1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uk-UA" sz="3600" b="1" i="1" kern="10" dirty="0" smtClean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,5;</a:t>
            </a:r>
            <a:endParaRPr lang="ru-RU" sz="3600" b="1" i="1" kern="10" dirty="0">
              <a:ln w="19050">
                <a:solidFill>
                  <a:srgbClr val="FF9900"/>
                </a:solidFill>
                <a:round/>
                <a:headEnd/>
                <a:tailEnd/>
              </a:ln>
              <a:solidFill>
                <a:srgbClr val="9933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35696" y="1916832"/>
            <a:ext cx="5976664" cy="517525"/>
          </a:xfrm>
          <a:prstGeom prst="curvedUpArrow">
            <a:avLst>
              <a:gd name="adj1" fmla="val 147485"/>
              <a:gd name="adj2" fmla="val 294969"/>
              <a:gd name="adj3" fmla="val 33333"/>
            </a:avLst>
          </a:prstGeom>
          <a:solidFill>
            <a:srgbClr val="FF9900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3131840" y="1988840"/>
            <a:ext cx="3312368" cy="733723"/>
          </a:xfrm>
          <a:prstGeom prst="curvedUpArrow">
            <a:avLst>
              <a:gd name="adj1" fmla="val 147485"/>
              <a:gd name="adj2" fmla="val 294969"/>
              <a:gd name="adj3" fmla="val 33333"/>
            </a:avLst>
          </a:prstGeom>
          <a:solidFill>
            <a:srgbClr val="FF9900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WordArt 11"/>
          <p:cNvSpPr>
            <a:spLocks noChangeArrowheads="1" noChangeShapeType="1" noTextEdit="1"/>
          </p:cNvSpPr>
          <p:nvPr/>
        </p:nvSpPr>
        <p:spPr bwMode="auto">
          <a:xfrm>
            <a:off x="2483769" y="3068638"/>
            <a:ext cx="648243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4.5 (3</a:t>
            </a:r>
            <a:r>
              <a:rPr lang="uk-UA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,1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+ 6</a:t>
            </a:r>
            <a:r>
              <a:rPr lang="uk-UA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,9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) </a:t>
            </a:r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5372" name="WordArt 12"/>
          <p:cNvSpPr>
            <a:spLocks noChangeArrowheads="1" noChangeShapeType="1" noTextEdit="1"/>
          </p:cNvSpPr>
          <p:nvPr/>
        </p:nvSpPr>
        <p:spPr bwMode="auto">
          <a:xfrm>
            <a:off x="3708400" y="4077072"/>
            <a:ext cx="3167856" cy="5044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 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4,5 </a:t>
            </a:r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·</a:t>
            </a:r>
            <a:r>
              <a:rPr lang="ru-RU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3779838" y="4652963"/>
            <a:ext cx="3313112" cy="17780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6000" b="1" i="1" dirty="0" smtClean="0">
                <a:solidFill>
                  <a:srgbClr val="FF0000"/>
                </a:solidFill>
                <a:latin typeface="Times New Roman" pitchFamily="18" charset="0"/>
              </a:rPr>
              <a:t>45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6948264" y="3789040"/>
            <a:ext cx="20162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 45.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8" grpId="0" animBg="1"/>
      <p:bldP spid="15368" grpId="1" animBg="1"/>
      <p:bldP spid="15370" grpId="0" animBg="1"/>
      <p:bldP spid="15370" grpId="1" animBg="1"/>
      <p:bldP spid="15371" grpId="0" animBg="1"/>
      <p:bldP spid="15372" grpId="0" animBg="1"/>
      <p:bldP spid="15373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множення десяткових дробів.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§ 38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221)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1310 ; 1314.</a:t>
            </a:r>
            <a:endParaRPr lang="uk-UA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1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  <p:extLst>
      <p:ext uri="{BB962C8B-B14F-4D97-AF65-F5344CB8AC3E}">
        <p14:creationId xmlns:p14="http://schemas.microsoft.com/office/powerpoint/2010/main" val="30082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7544" y="4581128"/>
            <a:ext cx="1150937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  67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95536" y="1556792"/>
            <a:ext cx="1223963" cy="936625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53</a:t>
            </a:r>
            <a:endParaRPr lang="ru-RU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6084168" y="1556792"/>
            <a:ext cx="1225550" cy="86409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en-US" sz="3600" b="1" dirty="0">
                <a:solidFill>
                  <a:schemeClr val="bg1"/>
                </a:solidFill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</a:rPr>
              <a:t>65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03848" y="2924944"/>
            <a:ext cx="1081088" cy="936625"/>
          </a:xfrm>
          <a:prstGeom prst="rect">
            <a:avLst/>
          </a:prstGeom>
          <a:solidFill>
            <a:srgbClr val="24B9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itchFamily="18" charset="0"/>
              <a:buNone/>
            </a:pPr>
            <a:r>
              <a:rPr lang="en-US" altLang="uk-UA" sz="3600" b="1" dirty="0" smtClean="0"/>
              <a:t>100</a:t>
            </a:r>
            <a:endParaRPr lang="ru-RU" altLang="uk-UA" sz="3600" b="1" dirty="0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95536" y="2924944"/>
            <a:ext cx="1296987" cy="1008063"/>
          </a:xfrm>
          <a:prstGeom prst="triangle">
            <a:avLst>
              <a:gd name="adj" fmla="val 50000"/>
            </a:avLst>
          </a:prstGeom>
          <a:solidFill>
            <a:srgbClr val="24B9D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itchFamily="18" charset="0"/>
              <a:buNone/>
            </a:pPr>
            <a:r>
              <a:rPr lang="en-US" altLang="uk-UA" sz="3600" b="1" dirty="0" smtClean="0"/>
              <a:t>43</a:t>
            </a:r>
            <a:endParaRPr lang="ru-RU" altLang="uk-UA" sz="3600" b="1" dirty="0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6156176" y="2780928"/>
            <a:ext cx="1368152" cy="93610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uk-UA" sz="3600" b="1" dirty="0" smtClean="0">
                <a:solidFill>
                  <a:schemeClr val="bg1"/>
                </a:solidFill>
              </a:rPr>
              <a:t>4</a:t>
            </a:r>
            <a:r>
              <a:rPr lang="en-US" sz="3600" b="1" dirty="0" smtClean="0">
                <a:solidFill>
                  <a:schemeClr val="bg1"/>
                </a:solidFill>
              </a:rPr>
              <a:t>300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4644008" y="1628800"/>
            <a:ext cx="1346200" cy="863600"/>
          </a:xfrm>
          <a:prstGeom prst="mathEqual">
            <a:avLst>
              <a:gd name="adj1" fmla="val 23520"/>
              <a:gd name="adj2" fmla="val 19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вно 16"/>
          <p:cNvSpPr/>
          <p:nvPr/>
        </p:nvSpPr>
        <p:spPr>
          <a:xfrm>
            <a:off x="4644008" y="2924944"/>
            <a:ext cx="1346200" cy="865188"/>
          </a:xfrm>
          <a:prstGeom prst="mathEqual">
            <a:avLst>
              <a:gd name="adj1" fmla="val 23520"/>
              <a:gd name="adj2" fmla="val 19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059832" y="1628800"/>
            <a:ext cx="1150937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uk-UA" sz="3600" b="1" dirty="0" smtClean="0">
                <a:solidFill>
                  <a:schemeClr val="bg1"/>
                </a:solidFill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</a:rPr>
              <a:t>  5</a:t>
            </a:r>
            <a:r>
              <a:rPr lang="uk-UA" sz="3600" b="1" dirty="0" smtClean="0">
                <a:solidFill>
                  <a:schemeClr val="bg1"/>
                </a:solidFill>
              </a:rPr>
              <a:t> 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2" name="Равно 21"/>
          <p:cNvSpPr/>
          <p:nvPr/>
        </p:nvSpPr>
        <p:spPr>
          <a:xfrm>
            <a:off x="4788024" y="4509120"/>
            <a:ext cx="1346200" cy="783704"/>
          </a:xfrm>
          <a:prstGeom prst="mathEqual">
            <a:avLst>
              <a:gd name="adj1" fmla="val 23520"/>
              <a:gd name="adj2" fmla="val 195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6372200" y="4365104"/>
            <a:ext cx="1368152" cy="93610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en-US" sz="3600" b="1" dirty="0" smtClean="0">
                <a:solidFill>
                  <a:schemeClr val="bg1"/>
                </a:solidFill>
              </a:rPr>
              <a:t>3618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 flipH="1">
            <a:off x="3275854" y="4509120"/>
            <a:ext cx="1152129" cy="936104"/>
          </a:xfrm>
          <a:prstGeom prst="triangle">
            <a:avLst>
              <a:gd name="adj" fmla="val 60285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buClr>
                <a:srgbClr val="FFFFFF"/>
              </a:buClr>
              <a:buSzPct val="100000"/>
              <a:buFont typeface="Garamond" panose="02020404030301010803" pitchFamily="18" charset="0"/>
              <a:buNone/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omic Sans MS" pitchFamily="66" charset="0"/>
              </a:rPr>
              <a:t>54</a:t>
            </a:r>
            <a:endParaRPr lang="ru-RU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5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204120" y="2958194"/>
            <a:ext cx="711696" cy="1015663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endParaRPr kumimoji="0" lang="uk-UA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2195736" y="4698033"/>
            <a:ext cx="783704" cy="830997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835696" y="1689546"/>
            <a:ext cx="648072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Заголовок 1"/>
          <p:cNvSpPr>
            <a:spLocks noGrp="1"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0" grpId="0" animBg="1"/>
      <p:bldP spid="26" grpId="0" animBg="1"/>
      <p:bldP spid="102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60337" y="0"/>
            <a:ext cx="8534400" cy="693738"/>
          </a:xfrm>
          <a:prstGeom prst="wedgeRoundRectCallout">
            <a:avLst>
              <a:gd name="adj1" fmla="val 28702"/>
              <a:gd name="adj2" fmla="val 283086"/>
              <a:gd name="adj3" fmla="val 16667"/>
            </a:avLst>
          </a:prstGeom>
          <a:solidFill>
            <a:srgbClr val="FFC000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i="1" dirty="0" err="1">
                <a:latin typeface="Georgia" pitchFamily="18" charset="0"/>
              </a:rPr>
              <a:t>Обчислимо</a:t>
            </a:r>
            <a:r>
              <a:rPr lang="ru-RU" sz="2400" b="1" i="1" dirty="0">
                <a:latin typeface="Georgia" pitchFamily="18" charset="0"/>
              </a:rPr>
              <a:t> </a:t>
            </a:r>
            <a:r>
              <a:rPr lang="ru-RU" sz="2400" b="1" i="1" dirty="0" err="1">
                <a:latin typeface="Georgia" pitchFamily="18" charset="0"/>
              </a:rPr>
              <a:t>зручним</a:t>
            </a:r>
            <a:r>
              <a:rPr lang="ru-RU" sz="2400" b="1" i="1" dirty="0">
                <a:latin typeface="Georgia" pitchFamily="18" charset="0"/>
              </a:rPr>
              <a:t> способом: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58888" y="1341438"/>
            <a:ext cx="4752975" cy="647700"/>
            <a:chOff x="793" y="845"/>
            <a:chExt cx="2994" cy="408"/>
          </a:xfrm>
        </p:grpSpPr>
        <p:sp>
          <p:nvSpPr>
            <p:cNvPr id="17427" name="Oval 9"/>
            <p:cNvSpPr>
              <a:spLocks noChangeArrowheads="1"/>
            </p:cNvSpPr>
            <p:nvPr/>
          </p:nvSpPr>
          <p:spPr bwMode="auto">
            <a:xfrm>
              <a:off x="2064" y="1026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7428" name="Oval 11"/>
            <p:cNvSpPr>
              <a:spLocks noChangeArrowheads="1"/>
            </p:cNvSpPr>
            <p:nvPr/>
          </p:nvSpPr>
          <p:spPr bwMode="auto">
            <a:xfrm>
              <a:off x="1474" y="1026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742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793" y="845"/>
              <a:ext cx="299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50   2   2453 = </a:t>
              </a:r>
            </a:p>
          </p:txBody>
        </p:sp>
      </p:grp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1258888" y="1341438"/>
            <a:ext cx="7207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50</a:t>
            </a:r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2555875" y="1341438"/>
            <a:ext cx="431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520" name="WordArt 16"/>
          <p:cNvSpPr>
            <a:spLocks noChangeArrowheads="1" noChangeShapeType="1" noTextEdit="1"/>
          </p:cNvSpPr>
          <p:nvPr/>
        </p:nvSpPr>
        <p:spPr bwMode="auto">
          <a:xfrm>
            <a:off x="900113" y="2708275"/>
            <a:ext cx="5048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4356100" y="2708275"/>
            <a:ext cx="142875" cy="144463"/>
          </a:xfrm>
          <a:prstGeom prst="ellipse">
            <a:avLst/>
          </a:prstGeom>
          <a:solidFill>
            <a:srgbClr val="000080"/>
          </a:solidFill>
          <a:ln w="952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2843213" y="2708275"/>
            <a:ext cx="142875" cy="144463"/>
          </a:xfrm>
          <a:prstGeom prst="ellipse">
            <a:avLst/>
          </a:prstGeom>
          <a:solidFill>
            <a:srgbClr val="000080"/>
          </a:solidFill>
          <a:ln w="952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1524" name="WordArt 20"/>
          <p:cNvSpPr>
            <a:spLocks noChangeArrowheads="1" noChangeShapeType="1" noTextEdit="1"/>
          </p:cNvSpPr>
          <p:nvPr/>
        </p:nvSpPr>
        <p:spPr bwMode="auto">
          <a:xfrm>
            <a:off x="3635375" y="1341438"/>
            <a:ext cx="1727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2453 </a:t>
            </a:r>
          </a:p>
        </p:txBody>
      </p:sp>
      <p:sp>
        <p:nvSpPr>
          <p:cNvPr id="21525" name="WordArt 21"/>
          <p:cNvSpPr>
            <a:spLocks noChangeArrowheads="1" noChangeShapeType="1" noTextEdit="1"/>
          </p:cNvSpPr>
          <p:nvPr/>
        </p:nvSpPr>
        <p:spPr bwMode="auto">
          <a:xfrm>
            <a:off x="1619250" y="2492375"/>
            <a:ext cx="142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</a:t>
            </a:r>
          </a:p>
        </p:txBody>
      </p:sp>
      <p:sp>
        <p:nvSpPr>
          <p:cNvPr id="21526" name="WordArt 22"/>
          <p:cNvSpPr>
            <a:spLocks noChangeArrowheads="1" noChangeShapeType="1" noTextEdit="1"/>
          </p:cNvSpPr>
          <p:nvPr/>
        </p:nvSpPr>
        <p:spPr bwMode="auto">
          <a:xfrm>
            <a:off x="3851275" y="2492375"/>
            <a:ext cx="142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21527" name="WordArt 23"/>
          <p:cNvSpPr>
            <a:spLocks noChangeArrowheads="1" noChangeShapeType="1" noTextEdit="1"/>
          </p:cNvSpPr>
          <p:nvPr/>
        </p:nvSpPr>
        <p:spPr bwMode="auto">
          <a:xfrm>
            <a:off x="6227763" y="2708275"/>
            <a:ext cx="5048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1528" name="WordArt 24"/>
          <p:cNvSpPr>
            <a:spLocks noChangeArrowheads="1" noChangeShapeType="1" noTextEdit="1"/>
          </p:cNvSpPr>
          <p:nvPr/>
        </p:nvSpPr>
        <p:spPr bwMode="auto">
          <a:xfrm>
            <a:off x="900113" y="3716338"/>
            <a:ext cx="5048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692275" y="3500438"/>
            <a:ext cx="4249738" cy="647700"/>
            <a:chOff x="1111" y="2387"/>
            <a:chExt cx="2677" cy="408"/>
          </a:xfrm>
        </p:grpSpPr>
        <p:sp>
          <p:nvSpPr>
            <p:cNvPr id="17425" name="Oval 26"/>
            <p:cNvSpPr>
              <a:spLocks noChangeArrowheads="1"/>
            </p:cNvSpPr>
            <p:nvPr/>
          </p:nvSpPr>
          <p:spPr bwMode="auto">
            <a:xfrm>
              <a:off x="2064" y="2568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7426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111" y="2387"/>
              <a:ext cx="2677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100   2453 = </a:t>
              </a: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1187450" y="4221163"/>
            <a:ext cx="4608513" cy="1873250"/>
          </a:xfrm>
          <a:prstGeom prst="irregularSeal1">
            <a:avLst/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245300</a:t>
            </a:r>
          </a:p>
        </p:txBody>
      </p:sp>
    </p:spTree>
    <p:extLst>
      <p:ext uri="{BB962C8B-B14F-4D97-AF65-F5344CB8AC3E}">
        <p14:creationId xmlns:p14="http://schemas.microsoft.com/office/powerpoint/2010/main" val="286198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5521 0.1627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07882 0.1627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07407E-6 L 0.11042 0.16274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7" grpId="0" animBg="1"/>
      <p:bldP spid="21517" grpId="1" animBg="1"/>
      <p:bldP spid="21518" grpId="0" animBg="1"/>
      <p:bldP spid="21518" grpId="1" animBg="1"/>
      <p:bldP spid="21520" grpId="0" animBg="1"/>
      <p:bldP spid="21522" grpId="0" animBg="1"/>
      <p:bldP spid="21523" grpId="0" animBg="1"/>
      <p:bldP spid="21524" grpId="0" animBg="1"/>
      <p:bldP spid="21524" grpId="1" animBg="1"/>
      <p:bldP spid="21525" grpId="0" animBg="1"/>
      <p:bldP spid="21526" grpId="0" animBg="1"/>
      <p:bldP spid="21527" grpId="0" animBg="1"/>
      <p:bldP spid="21528" grpId="0" animBg="1"/>
      <p:bldP spid="215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2339752" y="0"/>
            <a:ext cx="680424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268760"/>
            <a:ext cx="896448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dirty="0" smtClean="0">
                <a:solidFill>
                  <a:schemeClr val="tx1"/>
                </a:solidFill>
              </a:rPr>
              <a:t> При множені десяткових дробів справджуються вивчені раніше  переставна ,сполучна і розподільна  властивості множення.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204864"/>
            <a:ext cx="914400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4000" b="1" dirty="0" smtClean="0"/>
              <a:t>а ·</a:t>
            </a:r>
            <a:r>
              <a:rPr lang="en-US" sz="4000" b="1" dirty="0" smtClean="0"/>
              <a:t>b = b</a:t>
            </a:r>
            <a:r>
              <a:rPr lang="uk-UA" sz="4000" b="1" dirty="0" smtClean="0"/>
              <a:t> </a:t>
            </a:r>
            <a:r>
              <a:rPr lang="en-US" sz="4000" b="1" dirty="0" smtClean="0"/>
              <a:t>·</a:t>
            </a:r>
            <a:r>
              <a:rPr lang="uk-UA" sz="4000" b="1" dirty="0" smtClean="0"/>
              <a:t> а ; </a:t>
            </a:r>
            <a:r>
              <a:rPr lang="uk-UA" sz="4000" b="1" dirty="0" smtClean="0">
                <a:solidFill>
                  <a:srgbClr val="FF0000"/>
                </a:solidFill>
              </a:rPr>
              <a:t>Приклад:</a:t>
            </a:r>
            <a:r>
              <a:rPr lang="uk-UA" sz="4000" b="1" dirty="0" smtClean="0"/>
              <a:t> 6,7 ·5,3= 5,3·6,7.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996952"/>
            <a:ext cx="9144000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                                (а·</a:t>
            </a:r>
            <a:r>
              <a:rPr lang="en-US" sz="4000" b="1" dirty="0" smtClean="0"/>
              <a:t>b)·c = </a:t>
            </a:r>
            <a:r>
              <a:rPr lang="uk-UA" sz="4000" b="1" dirty="0" smtClean="0"/>
              <a:t>а·(</a:t>
            </a:r>
            <a:r>
              <a:rPr lang="en-US" sz="4000" b="1" dirty="0" err="1" smtClean="0"/>
              <a:t>b·c</a:t>
            </a:r>
            <a:r>
              <a:rPr lang="en-US" sz="4000" b="1" dirty="0" smtClean="0"/>
              <a:t>)</a:t>
            </a:r>
            <a:r>
              <a:rPr lang="uk-UA" sz="4000" b="1" dirty="0" smtClean="0"/>
              <a:t>;</a:t>
            </a:r>
          </a:p>
          <a:p>
            <a:r>
              <a:rPr lang="uk-UA" sz="4000" b="1" dirty="0" smtClean="0">
                <a:solidFill>
                  <a:srgbClr val="FF0000"/>
                </a:solidFill>
              </a:rPr>
              <a:t>Наприклад:(</a:t>
            </a:r>
            <a:r>
              <a:rPr lang="uk-UA" sz="4000" b="1" dirty="0" smtClean="0"/>
              <a:t>5,9·6,7)·8,3=5,9·(6,7·8,3).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365104"/>
            <a:ext cx="8859231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/>
              <a:t>      </a:t>
            </a:r>
            <a:r>
              <a:rPr lang="uk-UA" sz="4000" b="1" dirty="0" smtClean="0"/>
              <a:t>(а+</a:t>
            </a:r>
            <a:r>
              <a:rPr lang="en-US" sz="4000" b="1" dirty="0" smtClean="0"/>
              <a:t>b)</a:t>
            </a:r>
            <a:r>
              <a:rPr lang="uk-UA" sz="4000" b="1" dirty="0" smtClean="0"/>
              <a:t>·с</a:t>
            </a:r>
            <a:r>
              <a:rPr lang="en-US" sz="4000" b="1" dirty="0" smtClean="0"/>
              <a:t> </a:t>
            </a:r>
            <a:r>
              <a:rPr lang="uk-UA" sz="4000" b="1" dirty="0" smtClean="0"/>
              <a:t>=</a:t>
            </a:r>
            <a:r>
              <a:rPr lang="en-US" sz="4000" b="1" dirty="0" smtClean="0"/>
              <a:t> </a:t>
            </a:r>
            <a:r>
              <a:rPr lang="uk-UA" sz="4000" b="1" dirty="0" smtClean="0"/>
              <a:t>ас</a:t>
            </a:r>
            <a:r>
              <a:rPr lang="en-US" sz="4000" b="1" dirty="0" smtClean="0"/>
              <a:t> </a:t>
            </a:r>
            <a:r>
              <a:rPr lang="uk-UA" sz="4000" b="1" dirty="0" smtClean="0"/>
              <a:t>+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bc</a:t>
            </a:r>
            <a:r>
              <a:rPr lang="uk-UA" sz="4000" b="1" dirty="0" smtClean="0"/>
              <a:t>;</a:t>
            </a:r>
            <a:r>
              <a:rPr lang="en-US" sz="4000" b="1" dirty="0" smtClean="0"/>
              <a:t> </a:t>
            </a:r>
            <a:r>
              <a:rPr lang="uk-UA" sz="4000" b="1" dirty="0" smtClean="0"/>
              <a:t>(а-</a:t>
            </a:r>
            <a:r>
              <a:rPr lang="en-US" sz="4000" b="1" dirty="0" smtClean="0"/>
              <a:t>b</a:t>
            </a:r>
            <a:r>
              <a:rPr lang="uk-UA" sz="4000" b="1" dirty="0" smtClean="0"/>
              <a:t>)·</a:t>
            </a:r>
            <a:r>
              <a:rPr lang="en-US" sz="4000" b="1" dirty="0" smtClean="0"/>
              <a:t>c </a:t>
            </a:r>
            <a:r>
              <a:rPr lang="uk-UA" sz="4000" b="1" dirty="0" smtClean="0"/>
              <a:t>=</a:t>
            </a:r>
            <a:r>
              <a:rPr lang="en-US" sz="4000" b="1" dirty="0" smtClean="0"/>
              <a:t> </a:t>
            </a:r>
            <a:r>
              <a:rPr lang="uk-UA" sz="4000" b="1" dirty="0" err="1" smtClean="0"/>
              <a:t>ас-</a:t>
            </a:r>
            <a:r>
              <a:rPr lang="en-US" sz="4000" b="1" dirty="0" err="1" smtClean="0"/>
              <a:t>bc</a:t>
            </a:r>
            <a:r>
              <a:rPr lang="en-US" sz="4000" b="1" dirty="0" smtClean="0"/>
              <a:t>     </a:t>
            </a:r>
            <a:endParaRPr lang="ru-RU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157192"/>
            <a:ext cx="9144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Наприклад:</a:t>
            </a:r>
            <a:r>
              <a:rPr lang="en-US" sz="4000" b="1" dirty="0" smtClean="0"/>
              <a:t>(5</a:t>
            </a:r>
            <a:r>
              <a:rPr lang="uk-UA" sz="4000" b="1" dirty="0" smtClean="0"/>
              <a:t>,3+4,7)·10=5,3·10+4,7·10</a:t>
            </a:r>
            <a:endParaRPr lang="ru-RU" sz="4000" b="1" dirty="0"/>
          </a:p>
        </p:txBody>
      </p:sp>
      <p:pic>
        <p:nvPicPr>
          <p:cNvPr id="15" name="Picture 7" descr="book2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805264"/>
            <a:ext cx="5112568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339752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340768"/>
            <a:ext cx="2191891" cy="841623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3" y="2377440"/>
          <a:ext cx="4320479" cy="2103120"/>
        </p:xfrm>
        <a:graphic>
          <a:graphicData uri="http://schemas.openxmlformats.org/drawingml/2006/table">
            <a:tbl>
              <a:tblPr/>
              <a:tblGrid>
                <a:gridCol w="7147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83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8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83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286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221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·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3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3 </a:t>
                      </a: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1760" y="1340768"/>
            <a:ext cx="216024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233,28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4788024" y="1340768"/>
            <a:ext cx="417646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Множимо як звичайні натуральні числа не зважаючи на кому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2780928"/>
            <a:ext cx="4427985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Множники разом мають два знаки після коми: </a:t>
            </a:r>
            <a:r>
              <a:rPr lang="uk-UA" sz="2400" b="1" dirty="0" smtClean="0">
                <a:solidFill>
                  <a:srgbClr val="FF0000"/>
                </a:solidFill>
              </a:rPr>
              <a:t>два і чотири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008" y="3717032"/>
            <a:ext cx="449999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Тому у відповіді справа на ліво слід відокремити 2 знаки комою.</a:t>
            </a:r>
            <a:endParaRPr lang="ru-RU" sz="2400" b="1" dirty="0"/>
          </a:p>
        </p:txBody>
      </p:sp>
      <p:pic>
        <p:nvPicPr>
          <p:cNvPr id="13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55776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3851920" y="2132856"/>
            <a:ext cx="4968552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Множимо як звичайні натуральні числа не зважаючи на кому ,тільки використає переставний закон множення.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83968" y="3933056"/>
            <a:ext cx="4427985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Множники разом мають 3 знаки після коми: </a:t>
            </a:r>
            <a:r>
              <a:rPr lang="uk-UA" sz="2400" b="1" dirty="0" smtClean="0">
                <a:solidFill>
                  <a:srgbClr val="FF0000"/>
                </a:solidFill>
              </a:rPr>
              <a:t>4;2; і 8.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797152"/>
            <a:ext cx="514806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Тому у відповіді справа на ліво слід відокремити </a:t>
            </a:r>
            <a:r>
              <a:rPr lang="uk-UA" sz="2400" b="1" dirty="0" smtClean="0">
                <a:solidFill>
                  <a:srgbClr val="FF0000"/>
                </a:solidFill>
              </a:rPr>
              <a:t>3</a:t>
            </a:r>
            <a:r>
              <a:rPr lang="uk-UA" sz="2400" b="1" dirty="0" smtClean="0"/>
              <a:t> знаки комою.</a:t>
            </a:r>
            <a:endParaRPr lang="ru-RU" sz="2400" b="1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124744"/>
            <a:ext cx="4171950" cy="1008112"/>
          </a:xfrm>
          <a:prstGeom prst="rect">
            <a:avLst/>
          </a:prstGeom>
          <a:noFill/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79512" y="2204864"/>
          <a:ext cx="3672407" cy="2275695"/>
        </p:xfrm>
        <a:graphic>
          <a:graphicData uri="http://schemas.openxmlformats.org/drawingml/2006/table">
            <a:tbl>
              <a:tblPr/>
              <a:tblGrid>
                <a:gridCol w="5953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8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17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83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02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182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3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·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1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 </a:t>
                      </a:r>
                      <a:r>
                        <a:rPr lang="uk-UA" sz="2400" b="1">
                          <a:highlight>
                            <a:srgbClr val="FF0000"/>
                          </a:highlight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5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124744"/>
            <a:ext cx="1445890" cy="1008112"/>
          </a:xfrm>
          <a:prstGeom prst="rect">
            <a:avLst/>
          </a:prstGeom>
          <a:noFill/>
        </p:spPr>
      </p:pic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555776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196752"/>
            <a:ext cx="2409825" cy="1008112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" y="2132856"/>
          <a:ext cx="4571997" cy="2254752"/>
        </p:xfrm>
        <a:graphic>
          <a:graphicData uri="http://schemas.openxmlformats.org/drawingml/2006/table">
            <a:tbl>
              <a:tblPr/>
              <a:tblGrid>
                <a:gridCol w="6611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44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44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097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11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55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551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28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·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000" b="1" baseline="0" dirty="0" smtClean="0"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26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 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 </a:t>
                      </a:r>
                      <a:r>
                        <a:rPr lang="uk-UA" sz="2400" b="1">
                          <a:highlight>
                            <a:srgbClr val="FF0000"/>
                          </a:highlight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flipH="1">
            <a:off x="4716016" y="1196752"/>
            <a:ext cx="410445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Множимо як звичайні натуральні числа не зважаючи на кому 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44008" y="2492896"/>
            <a:ext cx="4067945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Множники разом мають 5 знаки після коми: </a:t>
            </a:r>
            <a:r>
              <a:rPr lang="uk-UA" sz="2400" b="1" dirty="0" smtClean="0">
                <a:solidFill>
                  <a:srgbClr val="FF0000"/>
                </a:solidFill>
              </a:rPr>
              <a:t>0;3; 7 і 0; 8.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797152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Тому у відповіді справа на ліво слід </a:t>
            </a:r>
            <a:r>
              <a:rPr lang="uk-UA" sz="2400" b="1" dirty="0" err="1" smtClean="0"/>
              <a:t>відокреми</a:t>
            </a:r>
            <a:r>
              <a:rPr lang="uk-UA" sz="2400" b="1" dirty="0" smtClean="0"/>
              <a:t> </a:t>
            </a:r>
            <a:r>
              <a:rPr lang="uk-UA" sz="2400" b="1" dirty="0" smtClean="0">
                <a:solidFill>
                  <a:srgbClr val="FF0000"/>
                </a:solidFill>
              </a:rPr>
              <a:t>5</a:t>
            </a:r>
            <a:r>
              <a:rPr lang="uk-UA" sz="2400" b="1" dirty="0" smtClean="0"/>
              <a:t> знаків комою,тоді</a:t>
            </a:r>
          </a:p>
          <a:p>
            <a:r>
              <a:rPr lang="uk-UA" sz="2400" b="1" dirty="0"/>
              <a:t> </a:t>
            </a:r>
            <a:r>
              <a:rPr lang="uk-UA" sz="2400" b="1" dirty="0" smtClean="0"/>
              <a:t>зліва потрібно дописати нуль як десятковий знак і один нуль,що означає нуль цілих. </a:t>
            </a:r>
            <a:endParaRPr lang="ru-RU" sz="2400" b="1" dirty="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5367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196752"/>
            <a:ext cx="1554857" cy="936104"/>
          </a:xfrm>
          <a:prstGeom prst="rect">
            <a:avLst/>
          </a:prstGeom>
          <a:noFill/>
        </p:spPr>
      </p:pic>
      <p:pic>
        <p:nvPicPr>
          <p:cNvPr id="14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555776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Обчисли: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>
            <a:spLocks noChangeArrowheads="1"/>
          </p:cNvSpPr>
          <p:nvPr/>
        </p:nvSpPr>
        <p:spPr bwMode="auto">
          <a:xfrm>
            <a:off x="1000125" y="5572125"/>
            <a:ext cx="1857375" cy="5715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4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3200" b="1" i="0" dirty="0" smtClean="0">
                <a:latin typeface="+mn-lt"/>
                <a:cs typeface="+mn-cs"/>
              </a:rPr>
              <a:t>5·0,985</a:t>
            </a:r>
            <a:endParaRPr lang="ru-RU" sz="3200" b="1" i="0" dirty="0">
              <a:latin typeface="+mn-lt"/>
              <a:cs typeface="+mn-cs"/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1619250" y="5000625"/>
            <a:ext cx="2095500" cy="5715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2800" b="1" i="0" dirty="0">
                <a:latin typeface="+mn-lt"/>
                <a:cs typeface="+mn-cs"/>
              </a:rPr>
              <a:t>12,1 </a:t>
            </a:r>
            <a:r>
              <a:rPr lang="ru-RU" sz="2800" b="1" i="0" dirty="0" smtClean="0">
                <a:latin typeface="+mn-lt"/>
                <a:cs typeface="+mn-cs"/>
              </a:rPr>
              <a:t>· </a:t>
            </a:r>
            <a:r>
              <a:rPr lang="ru-RU" sz="2800" b="1" i="0" dirty="0">
                <a:latin typeface="+mn-lt"/>
                <a:cs typeface="+mn-cs"/>
              </a:rPr>
              <a:t>0,44</a:t>
            </a: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2555875" y="4437063"/>
            <a:ext cx="1857375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800" b="1" i="0" dirty="0" smtClean="0">
                <a:solidFill>
                  <a:schemeClr val="tx1"/>
                </a:solidFill>
                <a:latin typeface="+mn-lt"/>
                <a:cs typeface="+mn-cs"/>
              </a:rPr>
              <a:t>0,375·22</a:t>
            </a:r>
            <a:endParaRPr lang="ru-RU" sz="2800" b="1" i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Скругленный прямоугольник 14"/>
          <p:cNvSpPr>
            <a:spLocks noChangeArrowheads="1"/>
          </p:cNvSpPr>
          <p:nvPr/>
        </p:nvSpPr>
        <p:spPr bwMode="auto">
          <a:xfrm>
            <a:off x="3059113" y="3857625"/>
            <a:ext cx="2449512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i="0" dirty="0">
                <a:solidFill>
                  <a:schemeClr val="tx1"/>
                </a:solidFill>
                <a:latin typeface="Calibri" pitchFamily="34" charset="0"/>
              </a:rPr>
              <a:t>413,1 </a:t>
            </a:r>
            <a:r>
              <a:rPr lang="ru-RU" sz="2800" b="1" i="0" dirty="0" smtClean="0">
                <a:solidFill>
                  <a:schemeClr val="tx1"/>
                </a:solidFill>
                <a:latin typeface="Calibri" pitchFamily="34" charset="0"/>
              </a:rPr>
              <a:t>· 0,1318</a:t>
            </a:r>
            <a:endParaRPr lang="ru-RU" sz="2800" b="1" i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4140077" y="3284538"/>
            <a:ext cx="2001962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800" b="1" i="0" dirty="0">
                <a:solidFill>
                  <a:schemeClr val="tx1"/>
                </a:solidFill>
                <a:latin typeface="+mn-lt"/>
                <a:cs typeface="+mn-cs"/>
              </a:rPr>
              <a:t>7,5 </a:t>
            </a:r>
            <a:r>
              <a:rPr lang="ru-RU" sz="2800" b="1" i="0" smtClean="0">
                <a:solidFill>
                  <a:schemeClr val="tx1"/>
                </a:solidFill>
                <a:latin typeface="+mn-lt"/>
                <a:cs typeface="+mn-cs"/>
              </a:rPr>
              <a:t>· 0,0315</a:t>
            </a:r>
            <a:endParaRPr lang="ru-RU" sz="2800" b="1" i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" name="Скругленный прямоугольник 12"/>
          <p:cNvSpPr>
            <a:spLocks noChangeArrowheads="1"/>
          </p:cNvSpPr>
          <p:nvPr/>
        </p:nvSpPr>
        <p:spPr bwMode="auto">
          <a:xfrm>
            <a:off x="4787900" y="2714625"/>
            <a:ext cx="2141538" cy="571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0</a:t>
            </a:r>
            <a:r>
              <a:rPr lang="ru-RU" sz="2800" b="1" i="0" dirty="0" smtClean="0">
                <a:solidFill>
                  <a:schemeClr val="tx1"/>
                </a:solidFill>
                <a:latin typeface="Calibri" pitchFamily="34" charset="0"/>
              </a:rPr>
              <a:t>,4·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0</a:t>
            </a:r>
            <a:r>
              <a:rPr lang="ru-RU" sz="2800" b="1" i="0" dirty="0" smtClean="0">
                <a:solidFill>
                  <a:schemeClr val="tx1"/>
                </a:solidFill>
                <a:latin typeface="Calibri" pitchFamily="34" charset="0"/>
              </a:rPr>
              <a:t>,184</a:t>
            </a:r>
            <a:endParaRPr lang="ru-RU" sz="2800" b="1" i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8-конечная звезда 10"/>
          <p:cNvSpPr>
            <a:spLocks noChangeArrowheads="1"/>
          </p:cNvSpPr>
          <p:nvPr/>
        </p:nvSpPr>
        <p:spPr bwMode="auto">
          <a:xfrm>
            <a:off x="323528" y="1556792"/>
            <a:ext cx="1296988" cy="928688"/>
          </a:xfrm>
          <a:prstGeom prst="star8">
            <a:avLst>
              <a:gd name="adj" fmla="val 37500"/>
            </a:avLst>
          </a:prstGeom>
          <a:solidFill>
            <a:srgbClr val="C0E2CB"/>
          </a:soli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 smtClean="0"/>
              <a:t>4</a:t>
            </a:r>
            <a:r>
              <a:rPr lang="ru-RU" sz="2400" b="1" i="0" dirty="0" smtClean="0">
                <a:latin typeface="+mn-lt"/>
                <a:cs typeface="+mn-cs"/>
              </a:rPr>
              <a:t>,925</a:t>
            </a:r>
            <a:endParaRPr lang="ru-RU" sz="2400" b="1" i="0" dirty="0">
              <a:latin typeface="+mn-lt"/>
              <a:cs typeface="+mn-cs"/>
            </a:endParaRPr>
          </a:p>
        </p:txBody>
      </p:sp>
      <p:sp>
        <p:nvSpPr>
          <p:cNvPr id="12" name="8-конечная звезда 11"/>
          <p:cNvSpPr>
            <a:spLocks noChangeArrowheads="1"/>
          </p:cNvSpPr>
          <p:nvPr/>
        </p:nvSpPr>
        <p:spPr bwMode="auto">
          <a:xfrm>
            <a:off x="2195736" y="1268760"/>
            <a:ext cx="1223962" cy="928687"/>
          </a:xfrm>
          <a:prstGeom prst="star8">
            <a:avLst>
              <a:gd name="adj" fmla="val 37500"/>
            </a:avLst>
          </a:prstGeom>
          <a:solidFill>
            <a:srgbClr val="C6CC50"/>
          </a:soli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000" b="1" dirty="0" smtClean="0"/>
              <a:t>5</a:t>
            </a:r>
            <a:r>
              <a:rPr lang="ru-RU" sz="2000" b="1" i="0" dirty="0" smtClean="0">
                <a:latin typeface="+mn-lt"/>
                <a:cs typeface="+mn-cs"/>
              </a:rPr>
              <a:t>,324</a:t>
            </a:r>
            <a:endParaRPr lang="ru-RU" sz="2000" b="1" i="0" dirty="0">
              <a:latin typeface="+mn-lt"/>
              <a:cs typeface="+mn-cs"/>
            </a:endParaRPr>
          </a:p>
        </p:txBody>
      </p:sp>
      <p:sp>
        <p:nvSpPr>
          <p:cNvPr id="13" name="8-конечная звезда 12"/>
          <p:cNvSpPr>
            <a:spLocks noChangeArrowheads="1"/>
          </p:cNvSpPr>
          <p:nvPr/>
        </p:nvSpPr>
        <p:spPr bwMode="auto">
          <a:xfrm>
            <a:off x="3779912" y="1268760"/>
            <a:ext cx="1728192" cy="928687"/>
          </a:xfrm>
          <a:prstGeom prst="star8">
            <a:avLst>
              <a:gd name="adj" fmla="val 37500"/>
            </a:avLst>
          </a:prstGeom>
          <a:solidFill>
            <a:srgbClr val="ECB6CB"/>
          </a:soli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 smtClean="0"/>
              <a:t>0</a:t>
            </a:r>
            <a:r>
              <a:rPr lang="ru-RU" sz="2400" b="1" i="0" dirty="0" smtClean="0">
                <a:latin typeface="+mn-lt"/>
                <a:cs typeface="+mn-cs"/>
              </a:rPr>
              <a:t>,0736</a:t>
            </a:r>
            <a:endParaRPr lang="ru-RU" sz="2400" b="1" i="0" dirty="0">
              <a:latin typeface="+mn-lt"/>
              <a:cs typeface="+mn-cs"/>
            </a:endParaRPr>
          </a:p>
        </p:txBody>
      </p:sp>
      <p:sp>
        <p:nvSpPr>
          <p:cNvPr id="14" name="8-конечная звезда 13"/>
          <p:cNvSpPr>
            <a:spLocks noChangeArrowheads="1"/>
          </p:cNvSpPr>
          <p:nvPr/>
        </p:nvSpPr>
        <p:spPr bwMode="auto">
          <a:xfrm>
            <a:off x="4987628" y="5179441"/>
            <a:ext cx="1744612" cy="928688"/>
          </a:xfrm>
          <a:prstGeom prst="star8">
            <a:avLst>
              <a:gd name="adj" fmla="val 37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i="0" dirty="0" smtClean="0">
                <a:latin typeface="+mn-lt"/>
                <a:cs typeface="+mn-cs"/>
              </a:rPr>
              <a:t>0,23625</a:t>
            </a:r>
            <a:endParaRPr lang="ru-RU" sz="2400" b="1" i="0" dirty="0">
              <a:latin typeface="+mn-lt"/>
              <a:cs typeface="+mn-cs"/>
            </a:endParaRPr>
          </a:p>
        </p:txBody>
      </p:sp>
      <p:sp>
        <p:nvSpPr>
          <p:cNvPr id="15" name="8-конечная звезда 14"/>
          <p:cNvSpPr>
            <a:spLocks noChangeArrowheads="1"/>
          </p:cNvSpPr>
          <p:nvPr/>
        </p:nvSpPr>
        <p:spPr bwMode="auto">
          <a:xfrm>
            <a:off x="0" y="3140968"/>
            <a:ext cx="2195736" cy="928688"/>
          </a:xfrm>
          <a:prstGeom prst="star8">
            <a:avLst>
              <a:gd name="adj" fmla="val 37500"/>
            </a:avLst>
          </a:prstGeom>
          <a:solidFill>
            <a:srgbClr val="FFFF99"/>
          </a:soli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ru-RU" sz="2400" b="1" i="0" dirty="0" smtClean="0">
                <a:latin typeface="+mn-lt"/>
                <a:cs typeface="+mn-cs"/>
              </a:rPr>
              <a:t>54,44658</a:t>
            </a:r>
            <a:endParaRPr lang="ru-RU" sz="2400" b="1" i="0" dirty="0">
              <a:latin typeface="+mn-lt"/>
              <a:cs typeface="+mn-cs"/>
            </a:endParaRPr>
          </a:p>
        </p:txBody>
      </p:sp>
      <p:sp>
        <p:nvSpPr>
          <p:cNvPr id="16" name="8-конечная звезда 15"/>
          <p:cNvSpPr>
            <a:spLocks noChangeArrowheads="1"/>
          </p:cNvSpPr>
          <p:nvPr/>
        </p:nvSpPr>
        <p:spPr bwMode="auto">
          <a:xfrm>
            <a:off x="3635896" y="5949280"/>
            <a:ext cx="1727895" cy="719137"/>
          </a:xfrm>
          <a:prstGeom prst="star8">
            <a:avLst>
              <a:gd name="adj" fmla="val 37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8</a:t>
            </a:r>
            <a:r>
              <a:rPr lang="ru-RU" sz="2400" b="1" i="0" dirty="0" smtClean="0">
                <a:solidFill>
                  <a:srgbClr val="FF0000"/>
                </a:solidFill>
                <a:latin typeface="+mn-lt"/>
                <a:cs typeface="+mn-cs"/>
              </a:rPr>
              <a:t>,25</a:t>
            </a:r>
            <a:endParaRPr lang="ru-RU" sz="2400" b="1" i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10625 0.54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2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67345E-6 L -0.04322 0.509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2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67345E-6 L 0.13386 0.1632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-0.07882 -0.3148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0.29531 0.0687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57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57077E-6 L -0.08645 -0.2201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551</Words>
  <Application>Microsoft Office PowerPoint</Application>
  <PresentationFormat>Екран (4:3)</PresentationFormat>
  <Paragraphs>175</Paragraphs>
  <Slides>13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Garamond</vt:lpstr>
      <vt:lpstr>Georgia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51</cp:revision>
  <dcterms:created xsi:type="dcterms:W3CDTF">2020-02-23T17:17:33Z</dcterms:created>
  <dcterms:modified xsi:type="dcterms:W3CDTF">2022-03-18T18:10:26Z</dcterms:modified>
</cp:coreProperties>
</file>