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8" r:id="rId2"/>
    <p:sldId id="282" r:id="rId3"/>
    <p:sldId id="288" r:id="rId4"/>
    <p:sldId id="271" r:id="rId5"/>
    <p:sldId id="292" r:id="rId6"/>
    <p:sldId id="293" r:id="rId7"/>
    <p:sldId id="294" r:id="rId8"/>
    <p:sldId id="295" r:id="rId9"/>
    <p:sldId id="297" r:id="rId10"/>
  </p:sldIdLst>
  <p:sldSz cx="9144000" cy="6858000" type="screen4x3"/>
  <p:notesSz cx="6858000" cy="9144000"/>
  <p:photoAlbum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086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image" Target="../media/image4.wmf"/><Relationship Id="rId6" Type="http://schemas.openxmlformats.org/officeDocument/2006/relationships/image" Target="../media/image9.wmf"/><Relationship Id="rId5" Type="http://schemas.openxmlformats.org/officeDocument/2006/relationships/image" Target="../media/image8.wmf"/><Relationship Id="rId4" Type="http://schemas.openxmlformats.org/officeDocument/2006/relationships/image" Target="../media/image7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5.wmf"/><Relationship Id="rId1" Type="http://schemas.openxmlformats.org/officeDocument/2006/relationships/image" Target="../media/image10.wmf"/><Relationship Id="rId6" Type="http://schemas.openxmlformats.org/officeDocument/2006/relationships/image" Target="../media/image14.wmf"/><Relationship Id="rId5" Type="http://schemas.openxmlformats.org/officeDocument/2006/relationships/image" Target="../media/image13.wmf"/><Relationship Id="rId4" Type="http://schemas.openxmlformats.org/officeDocument/2006/relationships/image" Target="../media/image12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AA3CFD-C479-447E-AA0C-1DB5F9CFD66A}" type="datetimeFigureOut">
              <a:rPr lang="ru-RU" smtClean="0"/>
              <a:pPr/>
              <a:t>25.03.2022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C5892-BF04-4C55-BB6A-950B44CC5981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AA3CFD-C479-447E-AA0C-1DB5F9CFD66A}" type="datetimeFigureOut">
              <a:rPr lang="ru-RU" smtClean="0"/>
              <a:pPr/>
              <a:t>25.03.2022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C5892-BF04-4C55-BB6A-950B44CC5981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AA3CFD-C479-447E-AA0C-1DB5F9CFD66A}" type="datetimeFigureOut">
              <a:rPr lang="ru-RU" smtClean="0"/>
              <a:pPr/>
              <a:t>25.03.2022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C5892-BF04-4C55-BB6A-950B44CC5981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AB360F-C01B-4A5F-B6D2-2696531015EA}" type="slidenum">
              <a:rPr lang="ru-RU"/>
              <a:pPr>
                <a:defRPr/>
              </a:pPr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>
  <p:cSld name="Заголовок, 1 большой объект и 2 маленьких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79525" y="685800"/>
            <a:ext cx="7086600" cy="73183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279525" y="1600200"/>
            <a:ext cx="25527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3984625" y="1600200"/>
            <a:ext cx="2552700" cy="21859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3984625" y="3938588"/>
            <a:ext cx="2552700" cy="21875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3709F4-BF69-40FF-9AE0-4C4B4A12B00E}" type="slidenum">
              <a:rPr lang="ru-RU"/>
              <a:pPr>
                <a:defRPr/>
              </a:pPr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AA3CFD-C479-447E-AA0C-1DB5F9CFD66A}" type="datetimeFigureOut">
              <a:rPr lang="ru-RU" smtClean="0"/>
              <a:pPr/>
              <a:t>25.03.2022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C5892-BF04-4C55-BB6A-950B44CC5981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AA3CFD-C479-447E-AA0C-1DB5F9CFD66A}" type="datetimeFigureOut">
              <a:rPr lang="ru-RU" smtClean="0"/>
              <a:pPr/>
              <a:t>25.03.2022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C5892-BF04-4C55-BB6A-950B44CC5981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AA3CFD-C479-447E-AA0C-1DB5F9CFD66A}" type="datetimeFigureOut">
              <a:rPr lang="ru-RU" smtClean="0"/>
              <a:pPr/>
              <a:t>25.03.2022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C5892-BF04-4C55-BB6A-950B44CC5981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AA3CFD-C479-447E-AA0C-1DB5F9CFD66A}" type="datetimeFigureOut">
              <a:rPr lang="ru-RU" smtClean="0"/>
              <a:pPr/>
              <a:t>25.03.2022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C5892-BF04-4C55-BB6A-950B44CC5981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AA3CFD-C479-447E-AA0C-1DB5F9CFD66A}" type="datetimeFigureOut">
              <a:rPr lang="ru-RU" smtClean="0"/>
              <a:pPr/>
              <a:t>25.03.2022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C5892-BF04-4C55-BB6A-950B44CC5981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AA3CFD-C479-447E-AA0C-1DB5F9CFD66A}" type="datetimeFigureOut">
              <a:rPr lang="ru-RU" smtClean="0"/>
              <a:pPr/>
              <a:t>25.03.2022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C5892-BF04-4C55-BB6A-950B44CC5981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AA3CFD-C479-447E-AA0C-1DB5F9CFD66A}" type="datetimeFigureOut">
              <a:rPr lang="ru-RU" smtClean="0"/>
              <a:pPr/>
              <a:t>25.03.2022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C5892-BF04-4C55-BB6A-950B44CC5981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AA3CFD-C479-447E-AA0C-1DB5F9CFD66A}" type="datetimeFigureOut">
              <a:rPr lang="ru-RU" smtClean="0"/>
              <a:pPr/>
              <a:t>25.03.2022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C5892-BF04-4C55-BB6A-950B44CC5981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AA3CFD-C479-447E-AA0C-1DB5F9CFD66A}" type="datetimeFigureOut">
              <a:rPr lang="ru-RU" smtClean="0"/>
              <a:pPr/>
              <a:t>25.03.2022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4C5892-BF04-4C55-BB6A-950B44CC5981}" type="slidenum">
              <a:rPr lang="ru-RU" smtClean="0"/>
              <a:pPr/>
              <a:t>‹№›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wmf"/><Relationship Id="rId13" Type="http://schemas.openxmlformats.org/officeDocument/2006/relationships/oleObject" Target="../embeddings/oleObject6.bin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12" Type="http://schemas.openxmlformats.org/officeDocument/2006/relationships/image" Target="../media/image8.wmf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5.wmf"/><Relationship Id="rId11" Type="http://schemas.openxmlformats.org/officeDocument/2006/relationships/oleObject" Target="../embeddings/oleObject5.bin"/><Relationship Id="rId5" Type="http://schemas.openxmlformats.org/officeDocument/2006/relationships/oleObject" Target="../embeddings/oleObject2.bin"/><Relationship Id="rId10" Type="http://schemas.openxmlformats.org/officeDocument/2006/relationships/image" Target="../media/image7.wmf"/><Relationship Id="rId4" Type="http://schemas.openxmlformats.org/officeDocument/2006/relationships/image" Target="../media/image4.wmf"/><Relationship Id="rId9" Type="http://schemas.openxmlformats.org/officeDocument/2006/relationships/oleObject" Target="../embeddings/oleObject4.bin"/><Relationship Id="rId14" Type="http://schemas.openxmlformats.org/officeDocument/2006/relationships/image" Target="../media/image9.wmf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wmf"/><Relationship Id="rId13" Type="http://schemas.openxmlformats.org/officeDocument/2006/relationships/oleObject" Target="../embeddings/oleObject12.bin"/><Relationship Id="rId3" Type="http://schemas.openxmlformats.org/officeDocument/2006/relationships/oleObject" Target="../embeddings/oleObject7.bin"/><Relationship Id="rId7" Type="http://schemas.openxmlformats.org/officeDocument/2006/relationships/oleObject" Target="../embeddings/oleObject9.bin"/><Relationship Id="rId12" Type="http://schemas.openxmlformats.org/officeDocument/2006/relationships/image" Target="../media/image13.wmf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5.wmf"/><Relationship Id="rId11" Type="http://schemas.openxmlformats.org/officeDocument/2006/relationships/oleObject" Target="../embeddings/oleObject11.bin"/><Relationship Id="rId5" Type="http://schemas.openxmlformats.org/officeDocument/2006/relationships/oleObject" Target="../embeddings/oleObject8.bin"/><Relationship Id="rId10" Type="http://schemas.openxmlformats.org/officeDocument/2006/relationships/image" Target="../media/image12.wmf"/><Relationship Id="rId4" Type="http://schemas.openxmlformats.org/officeDocument/2006/relationships/image" Target="../media/image10.wmf"/><Relationship Id="rId9" Type="http://schemas.openxmlformats.org/officeDocument/2006/relationships/oleObject" Target="../embeddings/oleObject10.bin"/><Relationship Id="rId14" Type="http://schemas.openxmlformats.org/officeDocument/2006/relationships/image" Target="../media/image14.w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Рисунок3.jpg"/>
          <p:cNvPicPr>
            <a:picLocks noGrp="1" noChangeAspect="1"/>
          </p:cNvPicPr>
          <p:nvPr isPhoto="1"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-18015" y="4763"/>
            <a:ext cx="9144000" cy="6853237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8058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Математика 5 </a:t>
            </a:r>
            <a:r>
              <a:rPr lang="ru-RU" dirty="0" err="1" smtClean="0"/>
              <a:t>клас</a:t>
            </a:r>
            <a:r>
              <a:rPr lang="ru-RU" dirty="0" smtClean="0"/>
              <a:t> 28.03.2022р.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 rot="21015490">
            <a:off x="1695156" y="831320"/>
            <a:ext cx="5614602" cy="4775116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uk-UA" sz="4800" i="1" dirty="0" smtClean="0">
                <a:solidFill>
                  <a:srgbClr val="00B0F0"/>
                </a:solidFill>
              </a:rPr>
              <a:t> </a:t>
            </a:r>
            <a:endParaRPr lang="uk-UA" sz="4800" i="1" dirty="0" smtClean="0">
              <a:solidFill>
                <a:srgbClr val="00B0F0"/>
              </a:solidFill>
            </a:endParaRPr>
          </a:p>
          <a:p>
            <a:pPr>
              <a:buNone/>
            </a:pPr>
            <a:r>
              <a:rPr lang="uk-UA" sz="2400" b="1" i="1" dirty="0" smtClean="0">
                <a:solidFill>
                  <a:srgbClr val="FF0000"/>
                </a:solidFill>
              </a:rPr>
              <a:t>         </a:t>
            </a:r>
            <a:r>
              <a:rPr lang="uk-UA" sz="3200" b="1" i="1" dirty="0" smtClean="0">
                <a:solidFill>
                  <a:srgbClr val="FF0000"/>
                </a:solidFill>
                <a:latin typeface="+mj-lt"/>
              </a:rPr>
              <a:t>Множення</a:t>
            </a:r>
          </a:p>
          <a:p>
            <a:pPr>
              <a:buNone/>
            </a:pPr>
            <a:r>
              <a:rPr lang="uk-UA" sz="3200" b="1" i="1" dirty="0" smtClean="0">
                <a:solidFill>
                  <a:srgbClr val="FF0000"/>
                </a:solidFill>
                <a:latin typeface="+mj-lt"/>
              </a:rPr>
              <a:t>           </a:t>
            </a:r>
            <a:r>
              <a:rPr lang="uk-UA" sz="3200" b="1" i="1" dirty="0" smtClean="0">
                <a:solidFill>
                  <a:srgbClr val="FF0000"/>
                </a:solidFill>
                <a:latin typeface="+mj-lt"/>
              </a:rPr>
              <a:t>               десяткових  </a:t>
            </a:r>
            <a:endParaRPr lang="uk-UA" sz="3200" b="1" i="1" dirty="0" smtClean="0">
              <a:solidFill>
                <a:srgbClr val="FF0000"/>
              </a:solidFill>
              <a:latin typeface="+mj-lt"/>
            </a:endParaRPr>
          </a:p>
          <a:p>
            <a:pPr>
              <a:buNone/>
            </a:pPr>
            <a:r>
              <a:rPr lang="uk-UA" sz="3200" b="1" i="1" dirty="0" smtClean="0">
                <a:solidFill>
                  <a:srgbClr val="FF0000"/>
                </a:solidFill>
                <a:latin typeface="+mj-lt"/>
              </a:rPr>
              <a:t>      </a:t>
            </a:r>
            <a:r>
              <a:rPr lang="uk-UA" sz="3200" b="1" i="1" dirty="0" smtClean="0">
                <a:solidFill>
                  <a:srgbClr val="FF0000"/>
                </a:solidFill>
                <a:latin typeface="+mj-lt"/>
              </a:rPr>
              <a:t>                                     </a:t>
            </a:r>
            <a:r>
              <a:rPr lang="uk-UA" sz="3200" b="1" i="1" dirty="0" err="1" smtClean="0">
                <a:solidFill>
                  <a:srgbClr val="FF0000"/>
                </a:solidFill>
                <a:latin typeface="+mj-lt"/>
              </a:rPr>
              <a:t>дробів</a:t>
            </a:r>
            <a:r>
              <a:rPr lang="uk-UA" sz="3200" b="1" i="1" dirty="0" smtClean="0">
                <a:solidFill>
                  <a:srgbClr val="FF0000"/>
                </a:solidFill>
                <a:latin typeface="+mj-lt"/>
              </a:rPr>
              <a:t>.</a:t>
            </a:r>
          </a:p>
          <a:p>
            <a:pPr>
              <a:buNone/>
            </a:pPr>
            <a:r>
              <a:rPr lang="uk-UA" sz="3200" b="1" i="1" dirty="0" smtClean="0">
                <a:solidFill>
                  <a:srgbClr val="FF0000"/>
                </a:solidFill>
                <a:latin typeface="+mj-lt"/>
              </a:rPr>
              <a:t>Окремі випадки множення</a:t>
            </a:r>
            <a:endParaRPr lang="ru-RU" sz="3200" b="1" i="1" dirty="0" smtClean="0">
              <a:solidFill>
                <a:srgbClr val="FF0000"/>
              </a:solidFill>
              <a:latin typeface="+mj-lt"/>
            </a:endParaRPr>
          </a:p>
          <a:p>
            <a:pPr algn="ctr"/>
            <a:endParaRPr lang="uk-UA" dirty="0" smtClean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Рисунок4.jpg"/>
          <p:cNvPicPr>
            <a:picLocks noGrp="1" noChangeAspect="1"/>
          </p:cNvPicPr>
          <p:nvPr isPhoto="1"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4763"/>
            <a:ext cx="9144000" cy="6853237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008112"/>
          </a:xfrm>
        </p:spPr>
        <p:txBody>
          <a:bodyPr>
            <a:noAutofit/>
          </a:bodyPr>
          <a:lstStyle/>
          <a:p>
            <a:r>
              <a:rPr lang="uk-UA" sz="32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uk-UA" sz="3200" b="1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Згадаємо!Щоб</a:t>
            </a:r>
            <a:r>
              <a:rPr lang="uk-UA" sz="32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uk-UA" sz="32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помножити </a:t>
            </a:r>
            <a:br>
              <a:rPr lang="uk-UA" sz="32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</a:br>
            <a:r>
              <a:rPr lang="uk-UA" sz="32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два десяткових дроби, треба:</a:t>
            </a:r>
            <a:endParaRPr lang="ru-RU" sz="32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7" name="Содержимое 6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968552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uk-UA" sz="3600" b="1" i="1" dirty="0" smtClean="0">
                <a:solidFill>
                  <a:srgbClr val="00B050"/>
                </a:solidFill>
              </a:rPr>
              <a:t>1)  перемножити їх як натуральні числа, не звертаючи уваги на коми;</a:t>
            </a:r>
          </a:p>
          <a:p>
            <a:pPr>
              <a:buNone/>
            </a:pPr>
            <a:r>
              <a:rPr lang="uk-UA" sz="3600" b="1" i="1" dirty="0" smtClean="0">
                <a:solidFill>
                  <a:schemeClr val="accent4">
                    <a:lumMod val="75000"/>
                  </a:schemeClr>
                </a:solidFill>
              </a:rPr>
              <a:t>2) в отриманому добутку відокремити комою справа стільки цифр, скільки їх стоїть після ком в  обох множниках разом.</a:t>
            </a:r>
            <a:endParaRPr lang="ru-RU" sz="3600" b="1" i="1" dirty="0">
              <a:solidFill>
                <a:schemeClr val="accent4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4"/>
          <p:cNvSpPr txBox="1">
            <a:spLocks noChangeArrowheads="1"/>
          </p:cNvSpPr>
          <p:nvPr/>
        </p:nvSpPr>
        <p:spPr bwMode="auto">
          <a:xfrm>
            <a:off x="1511300" y="116632"/>
            <a:ext cx="76327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3600" b="1" i="1" u="sng" dirty="0" smtClean="0">
                <a:solidFill>
                  <a:srgbClr val="800080"/>
                </a:solidFill>
              </a:rPr>
              <a:t>Правило множен</a:t>
            </a:r>
            <a:r>
              <a:rPr lang="uk-UA" sz="3600" b="1" i="1" u="sng" dirty="0" smtClean="0">
                <a:solidFill>
                  <a:srgbClr val="800080"/>
                </a:solidFill>
              </a:rPr>
              <a:t>н</a:t>
            </a:r>
            <a:r>
              <a:rPr lang="ru-RU" sz="3600" b="1" i="1" u="sng" dirty="0" smtClean="0">
                <a:solidFill>
                  <a:srgbClr val="800080"/>
                </a:solidFill>
              </a:rPr>
              <a:t>я  </a:t>
            </a:r>
            <a:r>
              <a:rPr lang="ru-RU" sz="3600" b="1" i="1" u="sng" dirty="0" err="1" smtClean="0">
                <a:solidFill>
                  <a:srgbClr val="800080"/>
                </a:solidFill>
              </a:rPr>
              <a:t>дробів</a:t>
            </a:r>
            <a:endParaRPr lang="ru-RU" sz="3600" b="1" i="1" u="sng" dirty="0">
              <a:solidFill>
                <a:srgbClr val="800080"/>
              </a:solidFill>
            </a:endParaRPr>
          </a:p>
        </p:txBody>
      </p:sp>
      <p:sp>
        <p:nvSpPr>
          <p:cNvPr id="12291" name="Text Box 5"/>
          <p:cNvSpPr txBox="1">
            <a:spLocks noChangeArrowheads="1"/>
          </p:cNvSpPr>
          <p:nvPr/>
        </p:nvSpPr>
        <p:spPr bwMode="auto">
          <a:xfrm>
            <a:off x="1763688" y="1052736"/>
            <a:ext cx="1223963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4800" b="1" i="1" dirty="0" smtClean="0">
                <a:solidFill>
                  <a:srgbClr val="008000"/>
                </a:solidFill>
              </a:rPr>
              <a:t> 2 7 </a:t>
            </a:r>
            <a:r>
              <a:rPr lang="ru-RU" sz="4800" b="1" i="1" dirty="0" smtClean="0">
                <a:solidFill>
                  <a:srgbClr val="008000"/>
                </a:solidFill>
                <a:cs typeface="Arial" pitchFamily="34" charset="0"/>
              </a:rPr>
              <a:t> </a:t>
            </a:r>
            <a:r>
              <a:rPr lang="ru-RU" sz="4800" b="1" i="1" u="sng" dirty="0" smtClean="0">
                <a:solidFill>
                  <a:srgbClr val="008000"/>
                </a:solidFill>
                <a:cs typeface="Arial" pitchFamily="34" charset="0"/>
              </a:rPr>
              <a:t>4,3 </a:t>
            </a:r>
            <a:endParaRPr lang="ru-RU" sz="4800" b="1" i="1" u="sng" dirty="0">
              <a:solidFill>
                <a:srgbClr val="008000"/>
              </a:solidFill>
              <a:cs typeface="Arial" pitchFamily="34" charset="0"/>
            </a:endParaRPr>
          </a:p>
        </p:txBody>
      </p:sp>
      <p:sp>
        <p:nvSpPr>
          <p:cNvPr id="12292" name="Text Box 6"/>
          <p:cNvSpPr txBox="1">
            <a:spLocks noChangeArrowheads="1"/>
          </p:cNvSpPr>
          <p:nvPr/>
        </p:nvSpPr>
        <p:spPr bwMode="auto">
          <a:xfrm>
            <a:off x="1475656" y="1556792"/>
            <a:ext cx="288925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3600" b="1" dirty="0" err="1">
                <a:solidFill>
                  <a:srgbClr val="008000"/>
                </a:solidFill>
              </a:rPr>
              <a:t>х</a:t>
            </a:r>
            <a:endParaRPr lang="ru-RU" sz="3600" b="1" dirty="0">
              <a:solidFill>
                <a:srgbClr val="008000"/>
              </a:solidFill>
            </a:endParaRPr>
          </a:p>
        </p:txBody>
      </p:sp>
      <p:sp>
        <p:nvSpPr>
          <p:cNvPr id="55304" name="Text Box 8"/>
          <p:cNvSpPr txBox="1">
            <a:spLocks noChangeArrowheads="1"/>
          </p:cNvSpPr>
          <p:nvPr/>
        </p:nvSpPr>
        <p:spPr bwMode="auto">
          <a:xfrm>
            <a:off x="1403648" y="2492896"/>
            <a:ext cx="1295400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3600" b="1" i="1" dirty="0" smtClean="0">
                <a:solidFill>
                  <a:srgbClr val="008000"/>
                </a:solidFill>
              </a:rPr>
              <a:t>    </a:t>
            </a:r>
            <a:r>
              <a:rPr lang="ru-RU" sz="4400" b="1" i="1" dirty="0" smtClean="0">
                <a:solidFill>
                  <a:srgbClr val="008000"/>
                </a:solidFill>
              </a:rPr>
              <a:t>8 1</a:t>
            </a:r>
            <a:endParaRPr lang="ru-RU" sz="4400" b="1" i="1" dirty="0">
              <a:solidFill>
                <a:srgbClr val="008000"/>
              </a:solidFill>
            </a:endParaRPr>
          </a:p>
        </p:txBody>
      </p:sp>
      <p:sp>
        <p:nvSpPr>
          <p:cNvPr id="55305" name="Text Box 9"/>
          <p:cNvSpPr txBox="1">
            <a:spLocks noChangeArrowheads="1"/>
          </p:cNvSpPr>
          <p:nvPr/>
        </p:nvSpPr>
        <p:spPr bwMode="auto">
          <a:xfrm>
            <a:off x="899592" y="2996952"/>
            <a:ext cx="1728192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3600" b="1" i="1" dirty="0" smtClean="0">
                <a:solidFill>
                  <a:srgbClr val="008000"/>
                </a:solidFill>
              </a:rPr>
              <a:t> </a:t>
            </a:r>
            <a:r>
              <a:rPr lang="ru-RU" sz="4400" b="1" i="1" dirty="0" smtClean="0">
                <a:solidFill>
                  <a:srgbClr val="008000"/>
                </a:solidFill>
              </a:rPr>
              <a:t>1 </a:t>
            </a:r>
            <a:r>
              <a:rPr lang="ru-RU" sz="4400" b="1" i="1" dirty="0">
                <a:solidFill>
                  <a:srgbClr val="008000"/>
                </a:solidFill>
              </a:rPr>
              <a:t>0</a:t>
            </a:r>
            <a:r>
              <a:rPr lang="ru-RU" sz="4400" b="1" i="1" dirty="0" smtClean="0">
                <a:solidFill>
                  <a:srgbClr val="008000"/>
                </a:solidFill>
              </a:rPr>
              <a:t> 8</a:t>
            </a:r>
            <a:endParaRPr lang="ru-RU" sz="4400" b="1" i="1" dirty="0">
              <a:solidFill>
                <a:srgbClr val="008000"/>
              </a:solidFill>
            </a:endParaRPr>
          </a:p>
        </p:txBody>
      </p:sp>
      <p:sp>
        <p:nvSpPr>
          <p:cNvPr id="55306" name="Text Box 10"/>
          <p:cNvSpPr txBox="1">
            <a:spLocks noChangeArrowheads="1"/>
          </p:cNvSpPr>
          <p:nvPr/>
        </p:nvSpPr>
        <p:spPr bwMode="auto">
          <a:xfrm>
            <a:off x="827584" y="2708920"/>
            <a:ext cx="360362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3600" b="1" dirty="0">
                <a:solidFill>
                  <a:srgbClr val="008000"/>
                </a:solidFill>
              </a:rPr>
              <a:t>+</a:t>
            </a:r>
          </a:p>
        </p:txBody>
      </p:sp>
      <p:sp>
        <p:nvSpPr>
          <p:cNvPr id="55307" name="Line 11"/>
          <p:cNvSpPr>
            <a:spLocks noChangeShapeType="1"/>
          </p:cNvSpPr>
          <p:nvPr/>
        </p:nvSpPr>
        <p:spPr bwMode="auto">
          <a:xfrm>
            <a:off x="971600" y="3789040"/>
            <a:ext cx="1728788" cy="0"/>
          </a:xfrm>
          <a:prstGeom prst="line">
            <a:avLst/>
          </a:prstGeom>
          <a:noFill/>
          <a:ln w="38100">
            <a:solidFill>
              <a:srgbClr val="008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5308" name="Text Box 12"/>
          <p:cNvSpPr txBox="1">
            <a:spLocks noChangeArrowheads="1"/>
          </p:cNvSpPr>
          <p:nvPr/>
        </p:nvSpPr>
        <p:spPr bwMode="auto">
          <a:xfrm>
            <a:off x="539552" y="3861048"/>
            <a:ext cx="2232248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4800" b="1" i="1" dirty="0" smtClean="0">
                <a:solidFill>
                  <a:srgbClr val="008000"/>
                </a:solidFill>
              </a:rPr>
              <a:t>1 1 6</a:t>
            </a:r>
            <a:r>
              <a:rPr lang="en-US" sz="4800" b="1" i="1" dirty="0" smtClean="0">
                <a:solidFill>
                  <a:srgbClr val="008000"/>
                </a:solidFill>
              </a:rPr>
              <a:t>  </a:t>
            </a:r>
            <a:r>
              <a:rPr lang="ru-RU" sz="4800" b="1" i="1" dirty="0" smtClean="0">
                <a:solidFill>
                  <a:srgbClr val="008000"/>
                </a:solidFill>
              </a:rPr>
              <a:t>1</a:t>
            </a:r>
            <a:endParaRPr lang="ru-RU" sz="4800" b="1" i="1" dirty="0">
              <a:solidFill>
                <a:srgbClr val="008000"/>
              </a:solidFill>
            </a:endParaRPr>
          </a:p>
        </p:txBody>
      </p:sp>
      <p:sp>
        <p:nvSpPr>
          <p:cNvPr id="55309" name="Text Box 13"/>
          <p:cNvSpPr txBox="1">
            <a:spLocks noChangeArrowheads="1"/>
          </p:cNvSpPr>
          <p:nvPr/>
        </p:nvSpPr>
        <p:spPr bwMode="auto">
          <a:xfrm flipH="1">
            <a:off x="1907704" y="4005064"/>
            <a:ext cx="72008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3600" b="1" dirty="0">
                <a:solidFill>
                  <a:srgbClr val="008000"/>
                </a:solidFill>
              </a:rPr>
              <a:t>,</a:t>
            </a:r>
          </a:p>
        </p:txBody>
      </p:sp>
      <p:sp>
        <p:nvSpPr>
          <p:cNvPr id="55310" name="Text Box 14"/>
          <p:cNvSpPr txBox="1">
            <a:spLocks noChangeArrowheads="1"/>
          </p:cNvSpPr>
          <p:nvPr/>
        </p:nvSpPr>
        <p:spPr bwMode="auto">
          <a:xfrm>
            <a:off x="5436096" y="1052736"/>
            <a:ext cx="1223963" cy="144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4400" b="1" i="1" dirty="0" smtClean="0">
                <a:solidFill>
                  <a:srgbClr val="008000"/>
                </a:solidFill>
              </a:rPr>
              <a:t>2,7 </a:t>
            </a:r>
            <a:r>
              <a:rPr lang="ru-RU" sz="4400" b="1" i="1" dirty="0" smtClean="0">
                <a:solidFill>
                  <a:srgbClr val="008000"/>
                </a:solidFill>
                <a:cs typeface="Arial" pitchFamily="34" charset="0"/>
              </a:rPr>
              <a:t> </a:t>
            </a:r>
            <a:r>
              <a:rPr lang="ru-RU" sz="4400" b="1" i="1" u="sng" dirty="0" smtClean="0">
                <a:solidFill>
                  <a:srgbClr val="008000"/>
                </a:solidFill>
                <a:cs typeface="Arial" pitchFamily="34" charset="0"/>
              </a:rPr>
              <a:t>4,3 </a:t>
            </a:r>
            <a:endParaRPr lang="ru-RU" sz="4400" b="1" i="1" u="sng" dirty="0">
              <a:solidFill>
                <a:srgbClr val="008000"/>
              </a:solidFill>
              <a:cs typeface="Arial" pitchFamily="34" charset="0"/>
            </a:endParaRPr>
          </a:p>
        </p:txBody>
      </p:sp>
      <p:sp>
        <p:nvSpPr>
          <p:cNvPr id="55311" name="Text Box 15"/>
          <p:cNvSpPr txBox="1">
            <a:spLocks noChangeArrowheads="1"/>
          </p:cNvSpPr>
          <p:nvPr/>
        </p:nvSpPr>
        <p:spPr bwMode="auto">
          <a:xfrm>
            <a:off x="5076056" y="1268760"/>
            <a:ext cx="288925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3600" b="1" dirty="0" err="1">
                <a:solidFill>
                  <a:srgbClr val="008000"/>
                </a:solidFill>
              </a:rPr>
              <a:t>х</a:t>
            </a:r>
            <a:endParaRPr lang="ru-RU" sz="3600" b="1" dirty="0">
              <a:solidFill>
                <a:srgbClr val="008000"/>
              </a:solidFill>
            </a:endParaRPr>
          </a:p>
        </p:txBody>
      </p:sp>
      <p:sp>
        <p:nvSpPr>
          <p:cNvPr id="55312" name="Text Box 16"/>
          <p:cNvSpPr txBox="1">
            <a:spLocks noChangeArrowheads="1"/>
          </p:cNvSpPr>
          <p:nvPr/>
        </p:nvSpPr>
        <p:spPr bwMode="auto">
          <a:xfrm>
            <a:off x="5004048" y="2492896"/>
            <a:ext cx="1512168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4400" b="1" i="1" dirty="0">
                <a:solidFill>
                  <a:srgbClr val="008000"/>
                </a:solidFill>
              </a:rPr>
              <a:t> </a:t>
            </a:r>
            <a:r>
              <a:rPr lang="ru-RU" sz="4400" b="1" i="1" dirty="0" smtClean="0">
                <a:solidFill>
                  <a:srgbClr val="008000"/>
                </a:solidFill>
              </a:rPr>
              <a:t>   </a:t>
            </a:r>
            <a:r>
              <a:rPr lang="ru-RU" sz="4400" b="1" i="1" dirty="0">
                <a:solidFill>
                  <a:srgbClr val="008000"/>
                </a:solidFill>
              </a:rPr>
              <a:t>8</a:t>
            </a:r>
            <a:r>
              <a:rPr lang="ru-RU" sz="4400" b="1" i="1" dirty="0" smtClean="0">
                <a:solidFill>
                  <a:srgbClr val="008000"/>
                </a:solidFill>
              </a:rPr>
              <a:t> 1</a:t>
            </a:r>
            <a:endParaRPr lang="ru-RU" sz="4400" b="1" i="1" dirty="0">
              <a:solidFill>
                <a:srgbClr val="008000"/>
              </a:solidFill>
            </a:endParaRPr>
          </a:p>
        </p:txBody>
      </p:sp>
      <p:sp>
        <p:nvSpPr>
          <p:cNvPr id="55314" name="Text Box 18"/>
          <p:cNvSpPr txBox="1">
            <a:spLocks noChangeArrowheads="1"/>
          </p:cNvSpPr>
          <p:nvPr/>
        </p:nvSpPr>
        <p:spPr bwMode="auto">
          <a:xfrm>
            <a:off x="4716016" y="3140968"/>
            <a:ext cx="1296987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4400" b="1" i="1" dirty="0">
                <a:solidFill>
                  <a:srgbClr val="008000"/>
                </a:solidFill>
              </a:rPr>
              <a:t>1</a:t>
            </a:r>
            <a:r>
              <a:rPr lang="ru-RU" sz="4400" b="1" i="1" dirty="0" smtClean="0">
                <a:solidFill>
                  <a:srgbClr val="008000"/>
                </a:solidFill>
              </a:rPr>
              <a:t> </a:t>
            </a:r>
            <a:r>
              <a:rPr lang="ru-RU" sz="4400" b="1" i="1" dirty="0">
                <a:solidFill>
                  <a:srgbClr val="008000"/>
                </a:solidFill>
              </a:rPr>
              <a:t>0</a:t>
            </a:r>
            <a:r>
              <a:rPr lang="ru-RU" sz="4400" b="1" i="1" dirty="0" smtClean="0">
                <a:solidFill>
                  <a:srgbClr val="008000"/>
                </a:solidFill>
              </a:rPr>
              <a:t> 8</a:t>
            </a:r>
            <a:endParaRPr lang="ru-RU" sz="4400" b="1" i="1" dirty="0">
              <a:solidFill>
                <a:srgbClr val="008000"/>
              </a:solidFill>
            </a:endParaRPr>
          </a:p>
        </p:txBody>
      </p:sp>
      <p:sp>
        <p:nvSpPr>
          <p:cNvPr id="55315" name="Text Box 19"/>
          <p:cNvSpPr txBox="1">
            <a:spLocks noChangeArrowheads="1"/>
          </p:cNvSpPr>
          <p:nvPr/>
        </p:nvSpPr>
        <p:spPr bwMode="auto">
          <a:xfrm>
            <a:off x="4499992" y="2708920"/>
            <a:ext cx="360363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3600" b="1" dirty="0">
                <a:solidFill>
                  <a:srgbClr val="008000"/>
                </a:solidFill>
              </a:rPr>
              <a:t>+</a:t>
            </a:r>
          </a:p>
        </p:txBody>
      </p:sp>
      <p:sp>
        <p:nvSpPr>
          <p:cNvPr id="55316" name="Line 20"/>
          <p:cNvSpPr>
            <a:spLocks noChangeShapeType="1"/>
          </p:cNvSpPr>
          <p:nvPr/>
        </p:nvSpPr>
        <p:spPr bwMode="auto">
          <a:xfrm>
            <a:off x="4716016" y="3933056"/>
            <a:ext cx="1728788" cy="0"/>
          </a:xfrm>
          <a:prstGeom prst="line">
            <a:avLst/>
          </a:prstGeom>
          <a:noFill/>
          <a:ln w="38100">
            <a:solidFill>
              <a:srgbClr val="008000"/>
            </a:solidFill>
            <a:round/>
            <a:headEnd/>
            <a:tailEnd/>
          </a:ln>
        </p:spPr>
        <p:txBody>
          <a:bodyPr/>
          <a:lstStyle/>
          <a:p>
            <a:endParaRPr lang="ru-RU" sz="3600"/>
          </a:p>
        </p:txBody>
      </p:sp>
      <p:sp>
        <p:nvSpPr>
          <p:cNvPr id="55317" name="Text Box 21"/>
          <p:cNvSpPr txBox="1">
            <a:spLocks noChangeArrowheads="1"/>
          </p:cNvSpPr>
          <p:nvPr/>
        </p:nvSpPr>
        <p:spPr bwMode="auto">
          <a:xfrm>
            <a:off x="4572000" y="4077072"/>
            <a:ext cx="2376264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4400" b="1" i="1" dirty="0">
                <a:solidFill>
                  <a:srgbClr val="008000"/>
                </a:solidFill>
              </a:rPr>
              <a:t>1</a:t>
            </a:r>
            <a:r>
              <a:rPr lang="ru-RU" sz="4400" b="1" i="1" dirty="0" smtClean="0">
                <a:solidFill>
                  <a:srgbClr val="008000"/>
                </a:solidFill>
              </a:rPr>
              <a:t> 1 </a:t>
            </a:r>
            <a:r>
              <a:rPr lang="en-US" sz="4400" b="1" i="1" dirty="0" smtClean="0">
                <a:solidFill>
                  <a:srgbClr val="008000"/>
                </a:solidFill>
              </a:rPr>
              <a:t> </a:t>
            </a:r>
            <a:r>
              <a:rPr lang="ru-RU" sz="4400" b="1" i="1" dirty="0" smtClean="0">
                <a:solidFill>
                  <a:srgbClr val="008000"/>
                </a:solidFill>
              </a:rPr>
              <a:t>6 </a:t>
            </a:r>
            <a:r>
              <a:rPr lang="ru-RU" sz="4400" b="1" i="1" dirty="0">
                <a:solidFill>
                  <a:srgbClr val="008000"/>
                </a:solidFill>
              </a:rPr>
              <a:t>1</a:t>
            </a:r>
          </a:p>
        </p:txBody>
      </p:sp>
      <p:sp>
        <p:nvSpPr>
          <p:cNvPr id="55318" name="Text Box 22"/>
          <p:cNvSpPr txBox="1">
            <a:spLocks noChangeArrowheads="1"/>
          </p:cNvSpPr>
          <p:nvPr/>
        </p:nvSpPr>
        <p:spPr bwMode="auto">
          <a:xfrm>
            <a:off x="5292080" y="4149080"/>
            <a:ext cx="287338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4400" b="1" dirty="0">
                <a:solidFill>
                  <a:srgbClr val="008000"/>
                </a:solidFill>
              </a:rPr>
              <a:t>,</a:t>
            </a:r>
          </a:p>
        </p:txBody>
      </p:sp>
      <p:sp>
        <p:nvSpPr>
          <p:cNvPr id="2" name="Місце для вмісту 1"/>
          <p:cNvSpPr>
            <a:spLocks noGrp="1"/>
          </p:cNvSpPr>
          <p:nvPr>
            <p:ph/>
          </p:nvPr>
        </p:nvSpPr>
        <p:spPr/>
        <p:txBody>
          <a:bodyPr/>
          <a:lstStyle/>
          <a:p>
            <a:endParaRPr lang="uk-UA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53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553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553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553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553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553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553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553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553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553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553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553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553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553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1000"/>
                            </p:stCondLst>
                            <p:childTnLst>
                              <p:par>
                                <p:cTn id="4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553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2000"/>
                            </p:stCondLst>
                            <p:childTnLst>
                              <p:par>
                                <p:cTn id="5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55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3000"/>
                            </p:stCondLst>
                            <p:childTnLst>
                              <p:par>
                                <p:cTn id="5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553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4000"/>
                            </p:stCondLst>
                            <p:childTnLst>
                              <p:par>
                                <p:cTn id="6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553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553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553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553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304" grpId="0"/>
      <p:bldP spid="55305" grpId="0"/>
      <p:bldP spid="55306" grpId="0"/>
      <p:bldP spid="55307" grpId="0" animBg="1"/>
      <p:bldP spid="55308" grpId="0"/>
      <p:bldP spid="55309" grpId="0"/>
      <p:bldP spid="55310" grpId="0"/>
      <p:bldP spid="55311" grpId="0"/>
      <p:bldP spid="55312" grpId="0"/>
      <p:bldP spid="55314" grpId="0"/>
      <p:bldP spid="55315" grpId="0"/>
      <p:bldP spid="55316" grpId="0" animBg="1"/>
      <p:bldP spid="55317" grpId="0"/>
      <p:bldP spid="5531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4"/>
          <p:cNvSpPr txBox="1">
            <a:spLocks noChangeArrowheads="1"/>
          </p:cNvSpPr>
          <p:nvPr/>
        </p:nvSpPr>
        <p:spPr bwMode="auto">
          <a:xfrm>
            <a:off x="1511300" y="116632"/>
            <a:ext cx="76327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3600" b="1" i="1" u="sng" dirty="0" smtClean="0">
                <a:solidFill>
                  <a:srgbClr val="800080"/>
                </a:solidFill>
              </a:rPr>
              <a:t>Правило множен</a:t>
            </a:r>
            <a:r>
              <a:rPr lang="uk-UA" sz="3600" b="1" i="1" u="sng" dirty="0" smtClean="0">
                <a:solidFill>
                  <a:srgbClr val="800080"/>
                </a:solidFill>
              </a:rPr>
              <a:t>н</a:t>
            </a:r>
            <a:r>
              <a:rPr lang="ru-RU" sz="3600" b="1" i="1" u="sng" dirty="0" smtClean="0">
                <a:solidFill>
                  <a:srgbClr val="800080"/>
                </a:solidFill>
              </a:rPr>
              <a:t>я  </a:t>
            </a:r>
            <a:r>
              <a:rPr lang="ru-RU" sz="3600" b="1" i="1" u="sng" dirty="0" err="1" smtClean="0">
                <a:solidFill>
                  <a:srgbClr val="800080"/>
                </a:solidFill>
              </a:rPr>
              <a:t>дробів</a:t>
            </a:r>
            <a:endParaRPr lang="ru-RU" sz="3600" b="1" i="1" u="sng" dirty="0">
              <a:solidFill>
                <a:srgbClr val="800080"/>
              </a:solidFill>
            </a:endParaRPr>
          </a:p>
        </p:txBody>
      </p:sp>
      <p:sp>
        <p:nvSpPr>
          <p:cNvPr id="12291" name="Text Box 5"/>
          <p:cNvSpPr txBox="1">
            <a:spLocks noChangeArrowheads="1"/>
          </p:cNvSpPr>
          <p:nvPr/>
        </p:nvSpPr>
        <p:spPr bwMode="auto">
          <a:xfrm>
            <a:off x="1187450" y="981075"/>
            <a:ext cx="1223963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3600" b="1" i="1" dirty="0">
                <a:solidFill>
                  <a:srgbClr val="008000"/>
                </a:solidFill>
              </a:rPr>
              <a:t>4 2 </a:t>
            </a:r>
            <a:r>
              <a:rPr lang="ru-RU" sz="3600" b="1" i="1" dirty="0">
                <a:solidFill>
                  <a:srgbClr val="008000"/>
                </a:solidFill>
                <a:cs typeface="Arial" pitchFamily="34" charset="0"/>
              </a:rPr>
              <a:t> </a:t>
            </a:r>
            <a:r>
              <a:rPr lang="ru-RU" sz="3600" b="1" i="1" u="sng" dirty="0">
                <a:solidFill>
                  <a:srgbClr val="008000"/>
                </a:solidFill>
                <a:cs typeface="Arial" pitchFamily="34" charset="0"/>
              </a:rPr>
              <a:t>5,6 </a:t>
            </a:r>
          </a:p>
        </p:txBody>
      </p:sp>
      <p:sp>
        <p:nvSpPr>
          <p:cNvPr id="12292" name="Text Box 6"/>
          <p:cNvSpPr txBox="1">
            <a:spLocks noChangeArrowheads="1"/>
          </p:cNvSpPr>
          <p:nvPr/>
        </p:nvSpPr>
        <p:spPr bwMode="auto">
          <a:xfrm>
            <a:off x="857250" y="1268413"/>
            <a:ext cx="288925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3600" b="1">
                <a:solidFill>
                  <a:srgbClr val="008000"/>
                </a:solidFill>
              </a:rPr>
              <a:t>х</a:t>
            </a:r>
          </a:p>
        </p:txBody>
      </p:sp>
      <p:sp>
        <p:nvSpPr>
          <p:cNvPr id="55304" name="Text Box 8"/>
          <p:cNvSpPr txBox="1">
            <a:spLocks noChangeArrowheads="1"/>
          </p:cNvSpPr>
          <p:nvPr/>
        </p:nvSpPr>
        <p:spPr bwMode="auto">
          <a:xfrm>
            <a:off x="758825" y="2049463"/>
            <a:ext cx="1295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3600" b="1" i="1">
                <a:solidFill>
                  <a:srgbClr val="008000"/>
                </a:solidFill>
              </a:rPr>
              <a:t>2 5 2</a:t>
            </a:r>
          </a:p>
        </p:txBody>
      </p:sp>
      <p:sp>
        <p:nvSpPr>
          <p:cNvPr id="55305" name="Text Box 9"/>
          <p:cNvSpPr txBox="1">
            <a:spLocks noChangeArrowheads="1"/>
          </p:cNvSpPr>
          <p:nvPr/>
        </p:nvSpPr>
        <p:spPr bwMode="auto">
          <a:xfrm>
            <a:off x="346075" y="2514600"/>
            <a:ext cx="1296988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3600" b="1" i="1" dirty="0">
                <a:solidFill>
                  <a:srgbClr val="008000"/>
                </a:solidFill>
              </a:rPr>
              <a:t>2 1 0</a:t>
            </a:r>
          </a:p>
        </p:txBody>
      </p:sp>
      <p:sp>
        <p:nvSpPr>
          <p:cNvPr id="55306" name="Text Box 10"/>
          <p:cNvSpPr txBox="1">
            <a:spLocks noChangeArrowheads="1"/>
          </p:cNvSpPr>
          <p:nvPr/>
        </p:nvSpPr>
        <p:spPr bwMode="auto">
          <a:xfrm>
            <a:off x="128588" y="2220913"/>
            <a:ext cx="360362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b="1">
                <a:solidFill>
                  <a:srgbClr val="008000"/>
                </a:solidFill>
              </a:rPr>
              <a:t>+</a:t>
            </a:r>
          </a:p>
        </p:txBody>
      </p:sp>
      <p:sp>
        <p:nvSpPr>
          <p:cNvPr id="55307" name="Line 11"/>
          <p:cNvSpPr>
            <a:spLocks noChangeShapeType="1"/>
          </p:cNvSpPr>
          <p:nvPr/>
        </p:nvSpPr>
        <p:spPr bwMode="auto">
          <a:xfrm>
            <a:off x="250825" y="3068638"/>
            <a:ext cx="1728788" cy="0"/>
          </a:xfrm>
          <a:prstGeom prst="line">
            <a:avLst/>
          </a:prstGeom>
          <a:noFill/>
          <a:ln w="38100">
            <a:solidFill>
              <a:srgbClr val="008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5308" name="Text Box 12"/>
          <p:cNvSpPr txBox="1">
            <a:spLocks noChangeArrowheads="1"/>
          </p:cNvSpPr>
          <p:nvPr/>
        </p:nvSpPr>
        <p:spPr bwMode="auto">
          <a:xfrm>
            <a:off x="342900" y="3119438"/>
            <a:ext cx="1728788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3600" b="1" i="1" dirty="0">
                <a:solidFill>
                  <a:srgbClr val="008000"/>
                </a:solidFill>
              </a:rPr>
              <a:t>2 3 </a:t>
            </a:r>
            <a:r>
              <a:rPr lang="ru-RU" sz="3600" b="1" i="1" dirty="0" smtClean="0">
                <a:solidFill>
                  <a:srgbClr val="008000"/>
                </a:solidFill>
              </a:rPr>
              <a:t>5</a:t>
            </a:r>
            <a:r>
              <a:rPr lang="en-US" sz="3600" b="1" i="1" dirty="0" smtClean="0">
                <a:solidFill>
                  <a:srgbClr val="008000"/>
                </a:solidFill>
              </a:rPr>
              <a:t>  </a:t>
            </a:r>
            <a:r>
              <a:rPr lang="ru-RU" sz="3600" b="1" i="1" dirty="0" smtClean="0">
                <a:solidFill>
                  <a:srgbClr val="008000"/>
                </a:solidFill>
              </a:rPr>
              <a:t>2</a:t>
            </a:r>
            <a:endParaRPr lang="ru-RU" sz="3600" b="1" i="1" dirty="0">
              <a:solidFill>
                <a:srgbClr val="008000"/>
              </a:solidFill>
            </a:endParaRPr>
          </a:p>
        </p:txBody>
      </p:sp>
      <p:sp>
        <p:nvSpPr>
          <p:cNvPr id="55309" name="Text Box 13"/>
          <p:cNvSpPr txBox="1">
            <a:spLocks noChangeArrowheads="1"/>
          </p:cNvSpPr>
          <p:nvPr/>
        </p:nvSpPr>
        <p:spPr bwMode="auto">
          <a:xfrm>
            <a:off x="1331640" y="3212976"/>
            <a:ext cx="72009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3600" b="1" dirty="0">
                <a:solidFill>
                  <a:srgbClr val="008000"/>
                </a:solidFill>
              </a:rPr>
              <a:t>,</a:t>
            </a:r>
          </a:p>
        </p:txBody>
      </p:sp>
      <p:sp>
        <p:nvSpPr>
          <p:cNvPr id="55310" name="Text Box 14"/>
          <p:cNvSpPr txBox="1">
            <a:spLocks noChangeArrowheads="1"/>
          </p:cNvSpPr>
          <p:nvPr/>
        </p:nvSpPr>
        <p:spPr bwMode="auto">
          <a:xfrm>
            <a:off x="3851275" y="973138"/>
            <a:ext cx="1223963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3600" b="1" i="1">
                <a:solidFill>
                  <a:srgbClr val="008000"/>
                </a:solidFill>
              </a:rPr>
              <a:t>4,2 </a:t>
            </a:r>
            <a:r>
              <a:rPr lang="ru-RU" sz="3600" b="1" i="1">
                <a:solidFill>
                  <a:srgbClr val="008000"/>
                </a:solidFill>
                <a:cs typeface="Arial" pitchFamily="34" charset="0"/>
              </a:rPr>
              <a:t> </a:t>
            </a:r>
            <a:r>
              <a:rPr lang="ru-RU" sz="3600" b="1" i="1" u="sng">
                <a:solidFill>
                  <a:srgbClr val="008000"/>
                </a:solidFill>
                <a:cs typeface="Arial" pitchFamily="34" charset="0"/>
              </a:rPr>
              <a:t>5,6 </a:t>
            </a:r>
          </a:p>
        </p:txBody>
      </p:sp>
      <p:sp>
        <p:nvSpPr>
          <p:cNvPr id="55311" name="Text Box 15"/>
          <p:cNvSpPr txBox="1">
            <a:spLocks noChangeArrowheads="1"/>
          </p:cNvSpPr>
          <p:nvPr/>
        </p:nvSpPr>
        <p:spPr bwMode="auto">
          <a:xfrm>
            <a:off x="3492500" y="1168400"/>
            <a:ext cx="288925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3600" b="1">
                <a:solidFill>
                  <a:srgbClr val="008000"/>
                </a:solidFill>
              </a:rPr>
              <a:t>х</a:t>
            </a:r>
          </a:p>
        </p:txBody>
      </p:sp>
      <p:sp>
        <p:nvSpPr>
          <p:cNvPr id="55312" name="Text Box 16"/>
          <p:cNvSpPr txBox="1">
            <a:spLocks noChangeArrowheads="1"/>
          </p:cNvSpPr>
          <p:nvPr/>
        </p:nvSpPr>
        <p:spPr bwMode="auto">
          <a:xfrm>
            <a:off x="3462338" y="2071688"/>
            <a:ext cx="1295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3600" b="1" i="1">
                <a:solidFill>
                  <a:srgbClr val="008000"/>
                </a:solidFill>
              </a:rPr>
              <a:t>2 5 2</a:t>
            </a:r>
          </a:p>
        </p:txBody>
      </p:sp>
      <p:sp>
        <p:nvSpPr>
          <p:cNvPr id="55314" name="Text Box 18"/>
          <p:cNvSpPr txBox="1">
            <a:spLocks noChangeArrowheads="1"/>
          </p:cNvSpPr>
          <p:nvPr/>
        </p:nvSpPr>
        <p:spPr bwMode="auto">
          <a:xfrm>
            <a:off x="3068638" y="2525713"/>
            <a:ext cx="1296987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3600" b="1" i="1">
                <a:solidFill>
                  <a:srgbClr val="008000"/>
                </a:solidFill>
              </a:rPr>
              <a:t>2 1 0</a:t>
            </a:r>
          </a:p>
        </p:txBody>
      </p:sp>
      <p:sp>
        <p:nvSpPr>
          <p:cNvPr id="55315" name="Text Box 19"/>
          <p:cNvSpPr txBox="1">
            <a:spLocks noChangeArrowheads="1"/>
          </p:cNvSpPr>
          <p:nvPr/>
        </p:nvSpPr>
        <p:spPr bwMode="auto">
          <a:xfrm>
            <a:off x="2870200" y="2232025"/>
            <a:ext cx="360363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3600" b="1">
                <a:solidFill>
                  <a:srgbClr val="008000"/>
                </a:solidFill>
              </a:rPr>
              <a:t>+</a:t>
            </a:r>
          </a:p>
        </p:txBody>
      </p:sp>
      <p:sp>
        <p:nvSpPr>
          <p:cNvPr id="55316" name="Line 20"/>
          <p:cNvSpPr>
            <a:spLocks noChangeShapeType="1"/>
          </p:cNvSpPr>
          <p:nvPr/>
        </p:nvSpPr>
        <p:spPr bwMode="auto">
          <a:xfrm>
            <a:off x="2987675" y="3068638"/>
            <a:ext cx="1728788" cy="0"/>
          </a:xfrm>
          <a:prstGeom prst="line">
            <a:avLst/>
          </a:prstGeom>
          <a:noFill/>
          <a:ln w="38100">
            <a:solidFill>
              <a:srgbClr val="008000"/>
            </a:solidFill>
            <a:round/>
            <a:headEnd/>
            <a:tailEnd/>
          </a:ln>
        </p:spPr>
        <p:txBody>
          <a:bodyPr/>
          <a:lstStyle/>
          <a:p>
            <a:endParaRPr lang="ru-RU" sz="3600"/>
          </a:p>
        </p:txBody>
      </p:sp>
      <p:sp>
        <p:nvSpPr>
          <p:cNvPr id="55317" name="Text Box 21"/>
          <p:cNvSpPr txBox="1">
            <a:spLocks noChangeArrowheads="1"/>
          </p:cNvSpPr>
          <p:nvPr/>
        </p:nvSpPr>
        <p:spPr bwMode="auto">
          <a:xfrm>
            <a:off x="2987675" y="3141663"/>
            <a:ext cx="1728788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3600" b="1" i="1" dirty="0">
                <a:solidFill>
                  <a:srgbClr val="008000"/>
                </a:solidFill>
              </a:rPr>
              <a:t>2 3 </a:t>
            </a:r>
            <a:r>
              <a:rPr lang="en-US" sz="3600" b="1" i="1" dirty="0" smtClean="0">
                <a:solidFill>
                  <a:srgbClr val="008000"/>
                </a:solidFill>
              </a:rPr>
              <a:t> </a:t>
            </a:r>
            <a:r>
              <a:rPr lang="ru-RU" sz="3600" b="1" i="1" dirty="0" smtClean="0">
                <a:solidFill>
                  <a:srgbClr val="008000"/>
                </a:solidFill>
              </a:rPr>
              <a:t>5 </a:t>
            </a:r>
            <a:r>
              <a:rPr lang="ru-RU" sz="3600" b="1" i="1" dirty="0">
                <a:solidFill>
                  <a:srgbClr val="008000"/>
                </a:solidFill>
              </a:rPr>
              <a:t>2</a:t>
            </a:r>
          </a:p>
        </p:txBody>
      </p:sp>
      <p:sp>
        <p:nvSpPr>
          <p:cNvPr id="55318" name="Text Box 22"/>
          <p:cNvSpPr txBox="1">
            <a:spLocks noChangeArrowheads="1"/>
          </p:cNvSpPr>
          <p:nvPr/>
        </p:nvSpPr>
        <p:spPr bwMode="auto">
          <a:xfrm>
            <a:off x="3635375" y="3213100"/>
            <a:ext cx="287338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3600" b="1">
                <a:solidFill>
                  <a:srgbClr val="008000"/>
                </a:solidFill>
              </a:rPr>
              <a:t>,</a:t>
            </a:r>
          </a:p>
        </p:txBody>
      </p:sp>
      <p:sp>
        <p:nvSpPr>
          <p:cNvPr id="2" name="Місце для вмісту 1"/>
          <p:cNvSpPr>
            <a:spLocks noGrp="1"/>
          </p:cNvSpPr>
          <p:nvPr>
            <p:ph/>
          </p:nvPr>
        </p:nvSpPr>
        <p:spPr/>
        <p:txBody>
          <a:bodyPr/>
          <a:lstStyle/>
          <a:p>
            <a:endParaRPr lang="uk-UA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53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553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553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553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553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553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553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553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553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553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553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553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553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553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1000"/>
                            </p:stCondLst>
                            <p:childTnLst>
                              <p:par>
                                <p:cTn id="4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553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2000"/>
                            </p:stCondLst>
                            <p:childTnLst>
                              <p:par>
                                <p:cTn id="5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55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3000"/>
                            </p:stCondLst>
                            <p:childTnLst>
                              <p:par>
                                <p:cTn id="5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553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4000"/>
                            </p:stCondLst>
                            <p:childTnLst>
                              <p:par>
                                <p:cTn id="6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553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553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553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553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304" grpId="0"/>
      <p:bldP spid="55305" grpId="0"/>
      <p:bldP spid="55306" grpId="0"/>
      <p:bldP spid="55307" grpId="0" animBg="1"/>
      <p:bldP spid="55308" grpId="0"/>
      <p:bldP spid="55309" grpId="0"/>
      <p:bldP spid="55310" grpId="0"/>
      <p:bldP spid="55311" grpId="0"/>
      <p:bldP spid="55312" grpId="0"/>
      <p:bldP spid="55314" grpId="0"/>
      <p:bldP spid="55315" grpId="0"/>
      <p:bldP spid="55316" grpId="0" animBg="1"/>
      <p:bldP spid="55317" grpId="0"/>
      <p:bldP spid="5531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Содержимое 2"/>
          <p:cNvSpPr>
            <a:spLocks noGrp="1"/>
          </p:cNvSpPr>
          <p:nvPr>
            <p:ph idx="1"/>
          </p:nvPr>
        </p:nvSpPr>
        <p:spPr>
          <a:xfrm>
            <a:off x="0" y="765175"/>
            <a:ext cx="9144000" cy="4525963"/>
          </a:xfrm>
        </p:spPr>
        <p:txBody>
          <a:bodyPr/>
          <a:lstStyle/>
          <a:p>
            <a:pPr eaLnBrk="1" hangingPunct="1"/>
            <a:r>
              <a:rPr lang="uk-UA" sz="4000" b="1" dirty="0" smtClean="0">
                <a:solidFill>
                  <a:srgbClr val="00B050"/>
                </a:solidFill>
              </a:rPr>
              <a:t>Згадайте</a:t>
            </a:r>
            <a:r>
              <a:rPr lang="uk-UA" sz="4000" b="1" dirty="0" smtClean="0">
                <a:solidFill>
                  <a:srgbClr val="00B050"/>
                </a:solidFill>
              </a:rPr>
              <a:t> </a:t>
            </a:r>
            <a:r>
              <a:rPr lang="uk-UA" sz="4000" b="1" dirty="0" smtClean="0">
                <a:solidFill>
                  <a:srgbClr val="00B050"/>
                </a:solidFill>
              </a:rPr>
              <a:t>правило множення десяткових </a:t>
            </a:r>
            <a:r>
              <a:rPr lang="uk-UA" sz="4000" b="1" dirty="0" err="1" smtClean="0">
                <a:solidFill>
                  <a:srgbClr val="00B050"/>
                </a:solidFill>
              </a:rPr>
              <a:t>дробів</a:t>
            </a:r>
            <a:r>
              <a:rPr lang="uk-UA" sz="4000" b="1" dirty="0" smtClean="0">
                <a:solidFill>
                  <a:srgbClr val="00B050"/>
                </a:solidFill>
              </a:rPr>
              <a:t> на 10, 100, 1000</a:t>
            </a:r>
            <a:r>
              <a:rPr lang="uk-UA" sz="4000" b="1" dirty="0" smtClean="0"/>
              <a:t>, …</a:t>
            </a:r>
            <a:endParaRPr lang="ru-RU" sz="4000" b="1" dirty="0" smtClean="0"/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4140200" cy="692150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uk-UA" b="1" i="1" dirty="0" smtClean="0">
                <a:solidFill>
                  <a:schemeClr val="accent6">
                    <a:lumMod val="75000"/>
                  </a:schemeClr>
                </a:solidFill>
              </a:rPr>
              <a:t>Увага!</a:t>
            </a:r>
            <a:endParaRPr lang="ru-RU" b="1" i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0" y="2133600"/>
            <a:ext cx="9144000" cy="3097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Font typeface="Arial" pitchFamily="34" charset="0"/>
              <a:buChar char="•"/>
            </a:pPr>
            <a:r>
              <a:rPr lang="ru-RU" sz="4000" b="1" dirty="0" err="1">
                <a:solidFill>
                  <a:srgbClr val="993300"/>
                </a:solidFill>
                <a:latin typeface="Calibri" pitchFamily="34" charset="0"/>
              </a:rPr>
              <a:t>Щоб</a:t>
            </a:r>
            <a:r>
              <a:rPr lang="ru-RU" sz="4000" b="1" dirty="0">
                <a:solidFill>
                  <a:srgbClr val="993300"/>
                </a:solidFill>
                <a:latin typeface="Calibri" pitchFamily="34" charset="0"/>
              </a:rPr>
              <a:t> </a:t>
            </a:r>
            <a:r>
              <a:rPr lang="ru-RU" sz="4000" b="1" dirty="0" err="1">
                <a:solidFill>
                  <a:srgbClr val="993300"/>
                </a:solidFill>
                <a:latin typeface="Calibri" pitchFamily="34" charset="0"/>
              </a:rPr>
              <a:t>помножити</a:t>
            </a:r>
            <a:r>
              <a:rPr lang="ru-RU" sz="4000" b="1" dirty="0">
                <a:solidFill>
                  <a:srgbClr val="993300"/>
                </a:solidFill>
                <a:latin typeface="Calibri" pitchFamily="34" charset="0"/>
              </a:rPr>
              <a:t> </a:t>
            </a:r>
            <a:r>
              <a:rPr lang="ru-RU" sz="4000" b="1" dirty="0" err="1">
                <a:solidFill>
                  <a:srgbClr val="993300"/>
                </a:solidFill>
                <a:latin typeface="Calibri" pitchFamily="34" charset="0"/>
              </a:rPr>
              <a:t>десятковий</a:t>
            </a:r>
            <a:r>
              <a:rPr lang="ru-RU" sz="4000" b="1" dirty="0">
                <a:solidFill>
                  <a:srgbClr val="993300"/>
                </a:solidFill>
                <a:latin typeface="Calibri" pitchFamily="34" charset="0"/>
              </a:rPr>
              <a:t> </a:t>
            </a:r>
            <a:r>
              <a:rPr lang="ru-RU" sz="4000" b="1" dirty="0" err="1">
                <a:solidFill>
                  <a:srgbClr val="993300"/>
                </a:solidFill>
                <a:latin typeface="Calibri" pitchFamily="34" charset="0"/>
              </a:rPr>
              <a:t>дріб</a:t>
            </a:r>
            <a:r>
              <a:rPr lang="ru-RU" sz="4000" b="1" dirty="0">
                <a:solidFill>
                  <a:srgbClr val="993300"/>
                </a:solidFill>
                <a:latin typeface="Calibri" pitchFamily="34" charset="0"/>
              </a:rPr>
              <a:t> на 10, 100, 1000 </a:t>
            </a:r>
            <a:r>
              <a:rPr lang="ru-RU" sz="4000" b="1" dirty="0" err="1">
                <a:solidFill>
                  <a:srgbClr val="993300"/>
                </a:solidFill>
                <a:latin typeface="Calibri" pitchFamily="34" charset="0"/>
              </a:rPr>
              <a:t>і</a:t>
            </a:r>
            <a:r>
              <a:rPr lang="ru-RU" sz="4000" b="1" dirty="0">
                <a:solidFill>
                  <a:srgbClr val="993300"/>
                </a:solidFill>
                <a:latin typeface="Calibri" pitchFamily="34" charset="0"/>
              </a:rPr>
              <a:t> т.д., треба перенести кому вправо на </a:t>
            </a:r>
            <a:r>
              <a:rPr lang="ru-RU" sz="4000" b="1" dirty="0" err="1">
                <a:solidFill>
                  <a:srgbClr val="993300"/>
                </a:solidFill>
                <a:latin typeface="Calibri" pitchFamily="34" charset="0"/>
              </a:rPr>
              <a:t>стільки</a:t>
            </a:r>
            <a:r>
              <a:rPr lang="ru-RU" sz="4000" b="1" dirty="0">
                <a:solidFill>
                  <a:srgbClr val="993300"/>
                </a:solidFill>
                <a:latin typeface="Calibri" pitchFamily="34" charset="0"/>
              </a:rPr>
              <a:t> цифр, </a:t>
            </a:r>
            <a:r>
              <a:rPr lang="ru-RU" sz="4000" b="1" dirty="0" err="1">
                <a:solidFill>
                  <a:srgbClr val="993300"/>
                </a:solidFill>
                <a:latin typeface="Calibri" pitchFamily="34" charset="0"/>
              </a:rPr>
              <a:t>скільки</a:t>
            </a:r>
            <a:r>
              <a:rPr lang="ru-RU" sz="4000" b="1" dirty="0">
                <a:solidFill>
                  <a:srgbClr val="993300"/>
                </a:solidFill>
                <a:latin typeface="Calibri" pitchFamily="34" charset="0"/>
              </a:rPr>
              <a:t> </a:t>
            </a:r>
            <a:r>
              <a:rPr lang="ru-RU" sz="4000" b="1" dirty="0" err="1">
                <a:solidFill>
                  <a:srgbClr val="993300"/>
                </a:solidFill>
                <a:latin typeface="Calibri" pitchFamily="34" charset="0"/>
              </a:rPr>
              <a:t>нулів</a:t>
            </a:r>
            <a:r>
              <a:rPr lang="ru-RU" sz="4000" b="1" dirty="0">
                <a:solidFill>
                  <a:srgbClr val="993300"/>
                </a:solidFill>
                <a:latin typeface="Calibri" pitchFamily="34" charset="0"/>
              </a:rPr>
              <a:t> </a:t>
            </a:r>
            <a:r>
              <a:rPr lang="ru-RU" sz="4000" b="1" dirty="0" err="1">
                <a:solidFill>
                  <a:srgbClr val="993300"/>
                </a:solidFill>
                <a:latin typeface="Calibri" pitchFamily="34" charset="0"/>
              </a:rPr>
              <a:t>має</a:t>
            </a:r>
            <a:r>
              <a:rPr lang="ru-RU" sz="4000" b="1" dirty="0">
                <a:solidFill>
                  <a:srgbClr val="993300"/>
                </a:solidFill>
                <a:latin typeface="Calibri" pitchFamily="34" charset="0"/>
              </a:rPr>
              <a:t> </a:t>
            </a:r>
            <a:r>
              <a:rPr lang="ru-RU" sz="4000" b="1" dirty="0" err="1">
                <a:solidFill>
                  <a:srgbClr val="993300"/>
                </a:solidFill>
                <a:latin typeface="Calibri" pitchFamily="34" charset="0"/>
              </a:rPr>
              <a:t>розрядна</a:t>
            </a:r>
            <a:r>
              <a:rPr lang="ru-RU" sz="4000" b="1" dirty="0">
                <a:solidFill>
                  <a:srgbClr val="993300"/>
                </a:solidFill>
                <a:latin typeface="Calibri" pitchFamily="34" charset="0"/>
              </a:rPr>
              <a:t> </a:t>
            </a:r>
            <a:r>
              <a:rPr lang="ru-RU" sz="4000" b="1" dirty="0" err="1">
                <a:solidFill>
                  <a:srgbClr val="993300"/>
                </a:solidFill>
                <a:latin typeface="Calibri" pitchFamily="34" charset="0"/>
              </a:rPr>
              <a:t>одиниця</a:t>
            </a:r>
            <a:r>
              <a:rPr lang="ru-RU" sz="4000" b="1" dirty="0">
                <a:solidFill>
                  <a:srgbClr val="993300"/>
                </a:solidFill>
                <a:latin typeface="Calibri" pitchFamily="34" charset="0"/>
              </a:rPr>
              <a:t>.</a:t>
            </a:r>
          </a:p>
        </p:txBody>
      </p:sp>
      <p:pic>
        <p:nvPicPr>
          <p:cNvPr id="11269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4398963"/>
            <a:ext cx="3203575" cy="2459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0" name="Rectangle 24"/>
          <p:cNvSpPr>
            <a:spLocks noChangeArrowheads="1"/>
          </p:cNvSpPr>
          <p:nvPr/>
        </p:nvSpPr>
        <p:spPr bwMode="auto">
          <a:xfrm>
            <a:off x="6588125" y="3429000"/>
            <a:ext cx="2016125" cy="2879725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>
              <a:latin typeface="Calibri" pitchFamily="34" charset="0"/>
            </a:endParaRPr>
          </a:p>
        </p:txBody>
      </p:sp>
      <p:graphicFrame>
        <p:nvGraphicFramePr>
          <p:cNvPr id="16400" name="Object 16"/>
          <p:cNvGraphicFramePr>
            <a:graphicFrameLocks noChangeAspect="1"/>
          </p:cNvGraphicFramePr>
          <p:nvPr/>
        </p:nvGraphicFramePr>
        <p:xfrm>
          <a:off x="1116013" y="620713"/>
          <a:ext cx="4757737" cy="15128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2" name="Формула" r:id="rId3" imgW="711000" imgH="203040" progId="Equation.3">
                  <p:embed/>
                </p:oleObj>
              </mc:Choice>
              <mc:Fallback>
                <p:oleObj name="Формула" r:id="rId3" imgW="711000" imgH="203040" progId="Equation.3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16013" y="620713"/>
                        <a:ext cx="4757737" cy="15128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397" name="Object 13"/>
          <p:cNvGraphicFramePr>
            <a:graphicFrameLocks noGrp="1" noChangeAspect="1"/>
          </p:cNvGraphicFramePr>
          <p:nvPr>
            <p:ph sz="half" idx="1"/>
          </p:nvPr>
        </p:nvGraphicFramePr>
        <p:xfrm>
          <a:off x="5940425" y="620713"/>
          <a:ext cx="2376488" cy="15128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3" name="Формула" r:id="rId5" imgW="380880" imgH="203040" progId="Equation.3">
                  <p:embed/>
                </p:oleObj>
              </mc:Choice>
              <mc:Fallback>
                <p:oleObj name="Формула" r:id="rId5" imgW="380880" imgH="203040" progId="Equation.3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425" y="620713"/>
                        <a:ext cx="2376488" cy="15128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81" name="AutoShape 6"/>
          <p:cNvSpPr>
            <a:spLocks noChangeArrowheads="1"/>
          </p:cNvSpPr>
          <p:nvPr/>
        </p:nvSpPr>
        <p:spPr bwMode="auto">
          <a:xfrm>
            <a:off x="1692275" y="1916113"/>
            <a:ext cx="1008063" cy="287337"/>
          </a:xfrm>
          <a:prstGeom prst="curvedUpArrow">
            <a:avLst>
              <a:gd name="adj1" fmla="val 70166"/>
              <a:gd name="adj2" fmla="val 140332"/>
              <a:gd name="adj3" fmla="val 33333"/>
            </a:avLst>
          </a:prstGeom>
          <a:solidFill>
            <a:srgbClr val="8DEFED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>
              <a:latin typeface="Calibri" pitchFamily="34" charset="0"/>
            </a:endParaRPr>
          </a:p>
        </p:txBody>
      </p:sp>
      <p:graphicFrame>
        <p:nvGraphicFramePr>
          <p:cNvPr id="16401" name="Object 17"/>
          <p:cNvGraphicFramePr>
            <a:graphicFrameLocks noChangeAspect="1"/>
          </p:cNvGraphicFramePr>
          <p:nvPr/>
        </p:nvGraphicFramePr>
        <p:xfrm>
          <a:off x="539750" y="4005263"/>
          <a:ext cx="5688013" cy="15128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4" name="Формула" r:id="rId7" imgW="863280" imgH="203040" progId="Equation.3">
                  <p:embed/>
                </p:oleObj>
              </mc:Choice>
              <mc:Fallback>
                <p:oleObj name="Формула" r:id="rId7" imgW="863280" imgH="203040" progId="Equation.3">
                  <p:embed/>
                  <p:pic>
                    <p:nvPicPr>
                      <p:cNvPr id="0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9750" y="4005263"/>
                        <a:ext cx="5688013" cy="15128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402" name="Object 18"/>
          <p:cNvGraphicFramePr>
            <a:graphicFrameLocks noChangeAspect="1"/>
          </p:cNvGraphicFramePr>
          <p:nvPr/>
        </p:nvGraphicFramePr>
        <p:xfrm>
          <a:off x="6156325" y="2205038"/>
          <a:ext cx="2549525" cy="15128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5" name="Формула" r:id="rId9" imgW="380880" imgH="203040" progId="Equation.3">
                  <p:embed/>
                </p:oleObj>
              </mc:Choice>
              <mc:Fallback>
                <p:oleObj name="Формула" r:id="rId9" imgW="380880" imgH="203040" progId="Equation.3">
                  <p:embed/>
                  <p:pic>
                    <p:nvPicPr>
                      <p:cNvPr id="0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56325" y="2205038"/>
                        <a:ext cx="2549525" cy="15128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403" name="Object 19"/>
          <p:cNvGraphicFramePr>
            <a:graphicFrameLocks noChangeAspect="1"/>
          </p:cNvGraphicFramePr>
          <p:nvPr/>
        </p:nvGraphicFramePr>
        <p:xfrm>
          <a:off x="971550" y="2276475"/>
          <a:ext cx="5267325" cy="1512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6" name="Формула" r:id="rId11" imgW="787320" imgH="203040" progId="Equation.3">
                  <p:embed/>
                </p:oleObj>
              </mc:Choice>
              <mc:Fallback>
                <p:oleObj name="Формула" r:id="rId11" imgW="787320" imgH="203040" progId="Equation.3">
                  <p:embed/>
                  <p:pic>
                    <p:nvPicPr>
                      <p:cNvPr id="0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71550" y="2276475"/>
                        <a:ext cx="5267325" cy="15128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82" name="AutoShape 21"/>
          <p:cNvSpPr>
            <a:spLocks noChangeArrowheads="1"/>
          </p:cNvSpPr>
          <p:nvPr/>
        </p:nvSpPr>
        <p:spPr bwMode="auto">
          <a:xfrm>
            <a:off x="1619250" y="3429000"/>
            <a:ext cx="1439863" cy="287338"/>
          </a:xfrm>
          <a:prstGeom prst="curvedUpArrow">
            <a:avLst>
              <a:gd name="adj1" fmla="val 100221"/>
              <a:gd name="adj2" fmla="val 200442"/>
              <a:gd name="adj3" fmla="val 33333"/>
            </a:avLst>
          </a:prstGeom>
          <a:solidFill>
            <a:srgbClr val="8DEFED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3083" name="Rectangle 22"/>
          <p:cNvSpPr>
            <a:spLocks noChangeArrowheads="1"/>
          </p:cNvSpPr>
          <p:nvPr/>
        </p:nvSpPr>
        <p:spPr bwMode="auto">
          <a:xfrm>
            <a:off x="4500563" y="1844675"/>
            <a:ext cx="576262" cy="73025"/>
          </a:xfrm>
          <a:prstGeom prst="rect">
            <a:avLst/>
          </a:prstGeom>
          <a:solidFill>
            <a:srgbClr val="8DEFED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3084" name="Rectangle 23"/>
          <p:cNvSpPr>
            <a:spLocks noChangeArrowheads="1"/>
          </p:cNvSpPr>
          <p:nvPr/>
        </p:nvSpPr>
        <p:spPr bwMode="auto">
          <a:xfrm>
            <a:off x="4500563" y="3429000"/>
            <a:ext cx="1008062" cy="71438"/>
          </a:xfrm>
          <a:prstGeom prst="rect">
            <a:avLst/>
          </a:prstGeom>
          <a:solidFill>
            <a:srgbClr val="8DEFED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>
              <a:latin typeface="Calibri" pitchFamily="34" charset="0"/>
            </a:endParaRPr>
          </a:p>
        </p:txBody>
      </p:sp>
      <p:graphicFrame>
        <p:nvGraphicFramePr>
          <p:cNvPr id="16410" name="Object 26"/>
          <p:cNvGraphicFramePr>
            <a:graphicFrameLocks noGrp="1" noChangeAspect="1"/>
          </p:cNvGraphicFramePr>
          <p:nvPr>
            <p:ph sz="quarter" idx="3"/>
          </p:nvPr>
        </p:nvGraphicFramePr>
        <p:xfrm>
          <a:off x="6011863" y="4005263"/>
          <a:ext cx="2447925" cy="1368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7" name="Формула" r:id="rId13" imgW="355320" imgH="177480" progId="Equation.3">
                  <p:embed/>
                </p:oleObj>
              </mc:Choice>
              <mc:Fallback>
                <p:oleObj name="Формула" r:id="rId13" imgW="355320" imgH="177480" progId="Equation.3">
                  <p:embed/>
                  <p:pic>
                    <p:nvPicPr>
                      <p:cNvPr id="0" name="Object 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1863" y="4005263"/>
                        <a:ext cx="2447925" cy="13684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85" name="AutoShape 29"/>
          <p:cNvSpPr>
            <a:spLocks noChangeArrowheads="1"/>
          </p:cNvSpPr>
          <p:nvPr/>
        </p:nvSpPr>
        <p:spPr bwMode="auto">
          <a:xfrm>
            <a:off x="1258888" y="5300663"/>
            <a:ext cx="2160587" cy="215900"/>
          </a:xfrm>
          <a:prstGeom prst="curvedUpArrow">
            <a:avLst>
              <a:gd name="adj1" fmla="val 200147"/>
              <a:gd name="adj2" fmla="val 400294"/>
              <a:gd name="adj3" fmla="val 33333"/>
            </a:avLst>
          </a:prstGeom>
          <a:solidFill>
            <a:srgbClr val="8DEFED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3086" name="Rectangle 30"/>
          <p:cNvSpPr>
            <a:spLocks noChangeArrowheads="1"/>
          </p:cNvSpPr>
          <p:nvPr/>
        </p:nvSpPr>
        <p:spPr bwMode="auto">
          <a:xfrm>
            <a:off x="3995738" y="5229225"/>
            <a:ext cx="1512887" cy="71438"/>
          </a:xfrm>
          <a:prstGeom prst="rect">
            <a:avLst/>
          </a:prstGeom>
          <a:solidFill>
            <a:srgbClr val="8DEFED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836613"/>
            <a:ext cx="9144000" cy="6021387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uk-UA" sz="4000" b="1" dirty="0" smtClean="0">
                <a:solidFill>
                  <a:srgbClr val="00B050"/>
                </a:solidFill>
              </a:rPr>
              <a:t>Згадайте </a:t>
            </a:r>
            <a:r>
              <a:rPr lang="uk-UA" sz="4000" b="1" dirty="0" smtClean="0">
                <a:solidFill>
                  <a:srgbClr val="00B050"/>
                </a:solidFill>
              </a:rPr>
              <a:t> </a:t>
            </a:r>
            <a:r>
              <a:rPr lang="uk-UA" sz="4000" b="1" dirty="0" smtClean="0">
                <a:solidFill>
                  <a:srgbClr val="00B050"/>
                </a:solidFill>
              </a:rPr>
              <a:t>правило множення десяткових </a:t>
            </a:r>
            <a:r>
              <a:rPr lang="uk-UA" sz="4000" b="1" dirty="0" err="1" smtClean="0">
                <a:solidFill>
                  <a:srgbClr val="00B050"/>
                </a:solidFill>
              </a:rPr>
              <a:t>дробів</a:t>
            </a:r>
            <a:r>
              <a:rPr lang="uk-UA" sz="4000" b="1" dirty="0" smtClean="0">
                <a:solidFill>
                  <a:srgbClr val="00B050"/>
                </a:solidFill>
              </a:rPr>
              <a:t> на 0,1; 0,01; 0,001 …</a:t>
            </a:r>
            <a:endParaRPr lang="ru-RU" sz="4000" b="1" dirty="0" smtClean="0">
              <a:solidFill>
                <a:srgbClr val="00B050"/>
              </a:solidFill>
            </a:endParaRPr>
          </a:p>
          <a:p>
            <a:pPr eaLnBrk="1" hangingPunct="1"/>
            <a:endParaRPr lang="ru-RU" dirty="0" smtClean="0"/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3779838" cy="765175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uk-UA" b="1" i="1" dirty="0" smtClean="0">
                <a:solidFill>
                  <a:schemeClr val="accent6">
                    <a:lumMod val="75000"/>
                  </a:schemeClr>
                </a:solidFill>
              </a:rPr>
              <a:t>Увага!</a:t>
            </a:r>
            <a:endParaRPr lang="ru-RU" b="1" i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0" y="2133600"/>
            <a:ext cx="9144000" cy="2447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Font typeface="Arial" pitchFamily="34" charset="0"/>
              <a:buChar char="•"/>
            </a:pPr>
            <a:r>
              <a:rPr lang="ru-RU" sz="4000" b="1">
                <a:solidFill>
                  <a:srgbClr val="993300"/>
                </a:solidFill>
                <a:latin typeface="Calibri" pitchFamily="34" charset="0"/>
              </a:rPr>
              <a:t>Щоб помножити десятковий дріб на 0,1; 0,01; 0,001 і т.д., треба перенести кому вправо на стільки цифр, скільки нулів  має розрядна одиниця.</a:t>
            </a:r>
          </a:p>
        </p:txBody>
      </p:sp>
      <p:pic>
        <p:nvPicPr>
          <p:cNvPr id="13317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4398963"/>
            <a:ext cx="3203575" cy="2459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4" name="Rectangle 24"/>
          <p:cNvSpPr>
            <a:spLocks noChangeArrowheads="1"/>
          </p:cNvSpPr>
          <p:nvPr/>
        </p:nvSpPr>
        <p:spPr bwMode="auto">
          <a:xfrm>
            <a:off x="6588125" y="3429000"/>
            <a:ext cx="2016125" cy="2879725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>
              <a:latin typeface="Calibri" pitchFamily="34" charset="0"/>
            </a:endParaRPr>
          </a:p>
        </p:txBody>
      </p:sp>
      <p:graphicFrame>
        <p:nvGraphicFramePr>
          <p:cNvPr id="16400" name="Object 16"/>
          <p:cNvGraphicFramePr>
            <a:graphicFrameLocks noChangeAspect="1"/>
          </p:cNvGraphicFramePr>
          <p:nvPr/>
        </p:nvGraphicFramePr>
        <p:xfrm>
          <a:off x="827088" y="765175"/>
          <a:ext cx="4927600" cy="1512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6" name="Формула" r:id="rId3" imgW="736560" imgH="203040" progId="Equation.3">
                  <p:embed/>
                </p:oleObj>
              </mc:Choice>
              <mc:Fallback>
                <p:oleObj name="Формула" r:id="rId3" imgW="736560" imgH="203040" progId="Equation.3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7088" y="765175"/>
                        <a:ext cx="4927600" cy="15128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397" name="Object 13"/>
          <p:cNvGraphicFramePr>
            <a:graphicFrameLocks noGrp="1" noChangeAspect="1"/>
          </p:cNvGraphicFramePr>
          <p:nvPr>
            <p:ph sz="half" idx="1"/>
          </p:nvPr>
        </p:nvGraphicFramePr>
        <p:xfrm>
          <a:off x="5940425" y="620713"/>
          <a:ext cx="2376488" cy="15128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7" name="Формула" r:id="rId5" imgW="380880" imgH="203040" progId="Equation.3">
                  <p:embed/>
                </p:oleObj>
              </mc:Choice>
              <mc:Fallback>
                <p:oleObj name="Формула" r:id="rId5" imgW="380880" imgH="203040" progId="Equation.3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425" y="620713"/>
                        <a:ext cx="2376488" cy="15128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05" name="AutoShape 6"/>
          <p:cNvSpPr>
            <a:spLocks noChangeArrowheads="1"/>
          </p:cNvSpPr>
          <p:nvPr/>
        </p:nvSpPr>
        <p:spPr bwMode="auto">
          <a:xfrm flipH="1">
            <a:off x="1835150" y="1916113"/>
            <a:ext cx="1081088" cy="433387"/>
          </a:xfrm>
          <a:prstGeom prst="curvedUpArrow">
            <a:avLst>
              <a:gd name="adj1" fmla="val 70019"/>
              <a:gd name="adj2" fmla="val 140027"/>
              <a:gd name="adj3" fmla="val 6875"/>
            </a:avLst>
          </a:prstGeom>
          <a:solidFill>
            <a:srgbClr val="8DEFED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>
              <a:latin typeface="Calibri" pitchFamily="34" charset="0"/>
            </a:endParaRPr>
          </a:p>
        </p:txBody>
      </p:sp>
      <p:graphicFrame>
        <p:nvGraphicFramePr>
          <p:cNvPr id="16401" name="Object 17"/>
          <p:cNvGraphicFramePr>
            <a:graphicFrameLocks noChangeAspect="1"/>
          </p:cNvGraphicFramePr>
          <p:nvPr/>
        </p:nvGraphicFramePr>
        <p:xfrm>
          <a:off x="323850" y="4076700"/>
          <a:ext cx="5938838" cy="1512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8" name="Формула" r:id="rId7" imgW="901440" imgH="203040" progId="Equation.3">
                  <p:embed/>
                </p:oleObj>
              </mc:Choice>
              <mc:Fallback>
                <p:oleObj name="Формула" r:id="rId7" imgW="901440" imgH="203040" progId="Equation.3">
                  <p:embed/>
                  <p:pic>
                    <p:nvPicPr>
                      <p:cNvPr id="0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3850" y="4076700"/>
                        <a:ext cx="5938838" cy="15128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402" name="Object 18"/>
          <p:cNvGraphicFramePr>
            <a:graphicFrameLocks noChangeAspect="1"/>
          </p:cNvGraphicFramePr>
          <p:nvPr/>
        </p:nvGraphicFramePr>
        <p:xfrm>
          <a:off x="6156325" y="2205038"/>
          <a:ext cx="2549525" cy="15128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9" name="Формула" r:id="rId9" imgW="380880" imgH="203040" progId="Equation.3">
                  <p:embed/>
                </p:oleObj>
              </mc:Choice>
              <mc:Fallback>
                <p:oleObj name="Формула" r:id="rId9" imgW="380880" imgH="203040" progId="Equation.3">
                  <p:embed/>
                  <p:pic>
                    <p:nvPicPr>
                      <p:cNvPr id="0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56325" y="2205038"/>
                        <a:ext cx="2549525" cy="15128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403" name="Object 19"/>
          <p:cNvGraphicFramePr>
            <a:graphicFrameLocks noChangeAspect="1"/>
          </p:cNvGraphicFramePr>
          <p:nvPr/>
        </p:nvGraphicFramePr>
        <p:xfrm>
          <a:off x="844550" y="2276475"/>
          <a:ext cx="5521325" cy="1512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90" name="Формула" r:id="rId11" imgW="825480" imgH="203040" progId="Equation.3">
                  <p:embed/>
                </p:oleObj>
              </mc:Choice>
              <mc:Fallback>
                <p:oleObj name="Формула" r:id="rId11" imgW="825480" imgH="203040" progId="Equation.3">
                  <p:embed/>
                  <p:pic>
                    <p:nvPicPr>
                      <p:cNvPr id="0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44550" y="2276475"/>
                        <a:ext cx="5521325" cy="15128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06" name="AutoShape 21"/>
          <p:cNvSpPr>
            <a:spLocks noChangeArrowheads="1"/>
          </p:cNvSpPr>
          <p:nvPr/>
        </p:nvSpPr>
        <p:spPr bwMode="auto">
          <a:xfrm flipH="1">
            <a:off x="1116013" y="3357563"/>
            <a:ext cx="1655762" cy="503237"/>
          </a:xfrm>
          <a:prstGeom prst="curvedUpArrow">
            <a:avLst>
              <a:gd name="adj1" fmla="val 100367"/>
              <a:gd name="adj2" fmla="val 200719"/>
              <a:gd name="adj3" fmla="val 25495"/>
            </a:avLst>
          </a:prstGeom>
          <a:solidFill>
            <a:srgbClr val="8DEFED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4107" name="Rectangle 22"/>
          <p:cNvSpPr>
            <a:spLocks noChangeArrowheads="1"/>
          </p:cNvSpPr>
          <p:nvPr/>
        </p:nvSpPr>
        <p:spPr bwMode="auto">
          <a:xfrm>
            <a:off x="3779838" y="1844675"/>
            <a:ext cx="576262" cy="73025"/>
          </a:xfrm>
          <a:prstGeom prst="rect">
            <a:avLst/>
          </a:prstGeom>
          <a:solidFill>
            <a:srgbClr val="8DEFED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4108" name="Rectangle 23"/>
          <p:cNvSpPr>
            <a:spLocks noChangeArrowheads="1"/>
          </p:cNvSpPr>
          <p:nvPr/>
        </p:nvSpPr>
        <p:spPr bwMode="auto">
          <a:xfrm>
            <a:off x="3924300" y="3429000"/>
            <a:ext cx="1008063" cy="71438"/>
          </a:xfrm>
          <a:prstGeom prst="rect">
            <a:avLst/>
          </a:prstGeom>
          <a:solidFill>
            <a:srgbClr val="8DEFED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>
              <a:latin typeface="Calibri" pitchFamily="34" charset="0"/>
            </a:endParaRPr>
          </a:p>
        </p:txBody>
      </p:sp>
      <p:graphicFrame>
        <p:nvGraphicFramePr>
          <p:cNvPr id="16410" name="Object 26"/>
          <p:cNvGraphicFramePr>
            <a:graphicFrameLocks noGrp="1" noChangeAspect="1"/>
          </p:cNvGraphicFramePr>
          <p:nvPr>
            <p:ph sz="quarter" idx="3"/>
          </p:nvPr>
        </p:nvGraphicFramePr>
        <p:xfrm>
          <a:off x="6227763" y="4365625"/>
          <a:ext cx="2447925" cy="1058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91" name="Формула" r:id="rId13" imgW="469800" imgH="203040" progId="Equation.3">
                  <p:embed/>
                </p:oleObj>
              </mc:Choice>
              <mc:Fallback>
                <p:oleObj name="Формула" r:id="rId13" imgW="469800" imgH="203040" progId="Equation.3">
                  <p:embed/>
                  <p:pic>
                    <p:nvPicPr>
                      <p:cNvPr id="0" name="Object 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27763" y="4365625"/>
                        <a:ext cx="2447925" cy="10588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09" name="AutoShape 29"/>
          <p:cNvSpPr>
            <a:spLocks noChangeArrowheads="1"/>
          </p:cNvSpPr>
          <p:nvPr/>
        </p:nvSpPr>
        <p:spPr bwMode="auto">
          <a:xfrm flipH="1">
            <a:off x="358129" y="5205482"/>
            <a:ext cx="2482850" cy="431800"/>
          </a:xfrm>
          <a:prstGeom prst="curvedUpArrow">
            <a:avLst>
              <a:gd name="adj1" fmla="val 254171"/>
              <a:gd name="adj2" fmla="val 400370"/>
              <a:gd name="adj3" fmla="val 33333"/>
            </a:avLst>
          </a:prstGeom>
          <a:solidFill>
            <a:srgbClr val="8DEFED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4110" name="Rectangle 30"/>
          <p:cNvSpPr>
            <a:spLocks noChangeArrowheads="1"/>
          </p:cNvSpPr>
          <p:nvPr/>
        </p:nvSpPr>
        <p:spPr bwMode="auto">
          <a:xfrm>
            <a:off x="3492500" y="5229225"/>
            <a:ext cx="1512888" cy="71438"/>
          </a:xfrm>
          <a:prstGeom prst="rect">
            <a:avLst/>
          </a:prstGeom>
          <a:solidFill>
            <a:srgbClr val="8DEFED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Заголовок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solidFill>
                  <a:srgbClr val="00B050"/>
                </a:solidFill>
              </a:rPr>
              <a:t>Робота з підручником</a:t>
            </a:r>
            <a:endParaRPr lang="uk-UA" dirty="0">
              <a:solidFill>
                <a:srgbClr val="00B050"/>
              </a:solidFill>
            </a:endParaRPr>
          </a:p>
        </p:txBody>
      </p:sp>
      <p:sp>
        <p:nvSpPr>
          <p:cNvPr id="11" name="Місце для вмісту 10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dirty="0" smtClean="0"/>
              <a:t>                                                                                       Виконайте №1358,1360,1368</a:t>
            </a:r>
          </a:p>
          <a:p>
            <a:endParaRPr lang="uk-UA" dirty="0"/>
          </a:p>
          <a:p>
            <a:pPr marL="0" indent="0">
              <a:buNone/>
            </a:pPr>
            <a:r>
              <a:rPr lang="uk-UA" dirty="0"/>
              <a:t> </a:t>
            </a:r>
            <a:r>
              <a:rPr lang="uk-UA" dirty="0" smtClean="0"/>
              <a:t>     </a:t>
            </a:r>
            <a:r>
              <a:rPr lang="uk-UA" dirty="0" smtClean="0">
                <a:solidFill>
                  <a:schemeClr val="accent6">
                    <a:lumMod val="75000"/>
                  </a:schemeClr>
                </a:solidFill>
              </a:rPr>
              <a:t>Домашнє завдання</a:t>
            </a:r>
          </a:p>
          <a:p>
            <a:r>
              <a:rPr lang="uk-UA" dirty="0" smtClean="0"/>
              <a:t>Повторити параграф 39</a:t>
            </a:r>
          </a:p>
          <a:p>
            <a:r>
              <a:rPr lang="uk-UA" dirty="0" smtClean="0"/>
              <a:t>№1365,1370</a:t>
            </a:r>
          </a:p>
          <a:p>
            <a:r>
              <a:rPr lang="uk-UA" dirty="0" smtClean="0"/>
              <a:t>Додатково №1373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989967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219</TotalTime>
  <Words>229</Words>
  <Application>Microsoft Office PowerPoint</Application>
  <PresentationFormat>Екран (4:3)</PresentationFormat>
  <Paragraphs>52</Paragraphs>
  <Slides>9</Slides>
  <Notes>0</Notes>
  <HiddenSlides>0</HiddenSlides>
  <MMClips>0</MMClips>
  <ScaleCrop>false</ScaleCrop>
  <HeadingPairs>
    <vt:vector size="8" baseType="variant">
      <vt:variant>
        <vt:lpstr>Використані шрифти</vt:lpstr>
      </vt:variant>
      <vt:variant>
        <vt:i4>2</vt:i4>
      </vt:variant>
      <vt:variant>
        <vt:lpstr>Тема</vt:lpstr>
      </vt:variant>
      <vt:variant>
        <vt:i4>1</vt:i4>
      </vt:variant>
      <vt:variant>
        <vt:lpstr>Вбудовані сервери OLE</vt:lpstr>
      </vt:variant>
      <vt:variant>
        <vt:i4>1</vt:i4>
      </vt:variant>
      <vt:variant>
        <vt:lpstr>Заголовки слайдів</vt:lpstr>
      </vt:variant>
      <vt:variant>
        <vt:i4>9</vt:i4>
      </vt:variant>
    </vt:vector>
  </HeadingPairs>
  <TitlesOfParts>
    <vt:vector size="13" baseType="lpstr">
      <vt:lpstr>Arial</vt:lpstr>
      <vt:lpstr>Calibri</vt:lpstr>
      <vt:lpstr>Тема Office</vt:lpstr>
      <vt:lpstr>Формула</vt:lpstr>
      <vt:lpstr>Математика 5 клас 28.03.2022р.</vt:lpstr>
      <vt:lpstr> Згадаємо!Щоб помножити  два десяткових дроби, треба:</vt:lpstr>
      <vt:lpstr>Презентація PowerPoint</vt:lpstr>
      <vt:lpstr>Презентація PowerPoint</vt:lpstr>
      <vt:lpstr>Увага!</vt:lpstr>
      <vt:lpstr>Презентація PowerPoint</vt:lpstr>
      <vt:lpstr>Увага!</vt:lpstr>
      <vt:lpstr>Презентація PowerPoint</vt:lpstr>
      <vt:lpstr>Робота з підручником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Пользователь Windows</dc:creator>
  <cp:lastModifiedBy>RePack by Diakov</cp:lastModifiedBy>
  <cp:revision>58</cp:revision>
  <dcterms:created xsi:type="dcterms:W3CDTF">2014-03-02T11:08:13Z</dcterms:created>
  <dcterms:modified xsi:type="dcterms:W3CDTF">2022-03-25T18:14:07Z</dcterms:modified>
</cp:coreProperties>
</file>