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4" r:id="rId3"/>
    <p:sldId id="265" r:id="rId4"/>
    <p:sldId id="277" r:id="rId5"/>
    <p:sldId id="273" r:id="rId6"/>
    <p:sldId id="270" r:id="rId7"/>
    <p:sldId id="266" r:id="rId8"/>
    <p:sldId id="269" r:id="rId9"/>
    <p:sldId id="275" r:id="rId10"/>
    <p:sldId id="27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FF76"/>
    <a:srgbClr val="1EEE50"/>
    <a:srgbClr val="B0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90452-DE61-4238-AA1A-338F472B5109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9982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FD505-81C5-404E-A9B1-502BFD6BC2B7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6044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7603FB-AE31-4C76-B203-5444D410A083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79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52445-1BFF-40BB-B701-B15A6F356A0B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918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98111-27EF-4C6C-B800-5CBD63D6879E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768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E2ACA-ADA6-4C8C-A2FE-17CDDDBFC97E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000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E4F21-ADFE-4FF0-B6EF-DF6DB4CB1BE7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313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6F97A-D4D6-4FB7-9198-8647CB4D5512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7354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31643-4FFC-4706-AA88-5AF66E1E2FA0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333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7A737-1466-49EB-8FD6-1F747C67C7F8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639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275B7-29D3-49D9-9E82-52CFF167CA09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349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FC78837-382E-411C-8ABB-70D9A627BB1D}" type="slidenum">
              <a:rPr lang="ru-RU" altLang="ru-RU"/>
              <a:pPr/>
              <a:t>‹№›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332657"/>
            <a:ext cx="7561263" cy="1728191"/>
          </a:xfrm>
        </p:spPr>
        <p:txBody>
          <a:bodyPr anchor="ctr"/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uk-UA" sz="3200" b="1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«</a:t>
            </a:r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ВЧИМОСЯ НЕ ДЛЯ ШКОЛИ,</a:t>
            </a:r>
            <a:b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</a:br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А ДЛЯ ЖИТТЯ</a:t>
            </a:r>
            <a:r>
              <a:rPr lang="uk-UA" sz="3200" b="1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»</a:t>
            </a:r>
            <a:r>
              <a:rPr lang="ru-RU" sz="3200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/>
            </a:r>
            <a:br>
              <a:rPr lang="ru-RU" sz="3200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</a:br>
            <a:r>
              <a:rPr lang="ru-RU" sz="2400" i="1" dirty="0" err="1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Луций</a:t>
            </a:r>
            <a:r>
              <a:rPr lang="ru-RU" sz="2400" i="1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Анней</a:t>
            </a:r>
            <a:r>
              <a:rPr lang="ru-RU" sz="2400" i="1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 Сенека</a:t>
            </a:r>
            <a:endParaRPr lang="ru-RU" altLang="ru-RU" sz="24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8088" y="2073246"/>
            <a:ext cx="6912767" cy="2664296"/>
          </a:xfrm>
        </p:spPr>
        <p:txBody>
          <a:bodyPr/>
          <a:lstStyle/>
          <a:p>
            <a:pPr marL="342900" lvl="0" indent="-342900" eaLnBrk="0" hangingPunct="0"/>
            <a:r>
              <a:rPr lang="uk-UA" altLang="ru-RU" sz="6000" b="1" i="1" kern="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Задачі економічного змісту</a:t>
            </a:r>
          </a:p>
          <a:p>
            <a:pPr marL="342900" lvl="0" indent="-342900" eaLnBrk="0" hangingPunct="0"/>
            <a:r>
              <a:rPr lang="uk-UA" sz="4000" b="1" i="1" kern="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Математика 5 клас</a:t>
            </a:r>
          </a:p>
          <a:p>
            <a:pPr marL="342900" lvl="0" indent="-342900" eaLnBrk="0" hangingPunct="0"/>
            <a:r>
              <a:rPr lang="uk-UA" sz="4000" b="1" i="1" kern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30</a:t>
            </a:r>
            <a:r>
              <a:rPr lang="uk-UA" sz="4000" b="1" i="1" kern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.10.2021</a:t>
            </a:r>
            <a:endParaRPr lang="en-US" sz="4000" i="1" kern="0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>
              <a:lnSpc>
                <a:spcPct val="80000"/>
              </a:lnSpc>
            </a:pPr>
            <a:endParaRPr lang="ru-RU" alt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365104"/>
            <a:ext cx="2002904" cy="18777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1560" y="1340768"/>
            <a:ext cx="792088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40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Домашнє </a:t>
            </a:r>
            <a:r>
              <a:rPr lang="uk-UA" sz="4000" b="1" dirty="0">
                <a:solidFill>
                  <a:srgbClr val="000000"/>
                </a:solidFill>
                <a:ea typeface="Times New Roman" panose="02020603050405020304" pitchFamily="18" charset="0"/>
              </a:rPr>
              <a:t>завдання. </a:t>
            </a:r>
            <a:endParaRPr lang="uk-UA" sz="4000" b="1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40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§ </a:t>
            </a:r>
            <a:r>
              <a:rPr lang="uk-UA" sz="4000" b="1" dirty="0">
                <a:solidFill>
                  <a:srgbClr val="000000"/>
                </a:solidFill>
                <a:ea typeface="Times New Roman" panose="02020603050405020304" pitchFamily="18" charset="0"/>
              </a:rPr>
              <a:t>1</a:t>
            </a:r>
            <a:r>
              <a:rPr lang="ru-RU" sz="40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3 </a:t>
            </a:r>
            <a:r>
              <a:rPr lang="ru-RU" sz="40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опрацюваати</a:t>
            </a:r>
            <a:r>
              <a:rPr lang="ru-RU" sz="40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uk-UA" sz="40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40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uk-UA" sz="4000" b="1" smtClean="0">
                <a:solidFill>
                  <a:srgbClr val="000000"/>
                </a:solidFill>
                <a:ea typeface="Times New Roman" panose="02020603050405020304" pitchFamily="18" charset="0"/>
              </a:rPr>
              <a:t>№ 447,453, </a:t>
            </a:r>
            <a:r>
              <a:rPr lang="uk-UA" sz="40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455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uk-UA" sz="4000" b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93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620688"/>
            <a:ext cx="806489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 smtClean="0"/>
              <a:t>Економіка або економічні науки </a:t>
            </a:r>
            <a:r>
              <a:rPr lang="uk-UA" sz="2800" dirty="0" smtClean="0"/>
              <a:t>- комплекс наукових </a:t>
            </a:r>
            <a:r>
              <a:rPr lang="uk-UA" sz="2800" dirty="0"/>
              <a:t>дисциплін про </a:t>
            </a:r>
            <a:r>
              <a:rPr lang="uk-UA" sz="2800" dirty="0" smtClean="0"/>
              <a:t>господарство</a:t>
            </a:r>
            <a:r>
              <a:rPr lang="uk-UA" sz="2800" dirty="0"/>
              <a:t>, а </a:t>
            </a:r>
            <a:r>
              <a:rPr lang="uk-UA" sz="2800" dirty="0" smtClean="0"/>
              <a:t>саме про організацію та </a:t>
            </a:r>
            <a:r>
              <a:rPr lang="uk-UA" sz="2800" dirty="0"/>
              <a:t>управління матеріальним </a:t>
            </a:r>
            <a:r>
              <a:rPr lang="uk-UA" sz="2800" dirty="0" smtClean="0"/>
              <a:t>виробництвом</a:t>
            </a:r>
            <a:r>
              <a:rPr lang="uk-UA" sz="2800" dirty="0"/>
              <a:t>, </a:t>
            </a:r>
            <a:r>
              <a:rPr lang="uk-UA" sz="2800" dirty="0" smtClean="0"/>
              <a:t>ефективне використання </a:t>
            </a:r>
            <a:r>
              <a:rPr lang="uk-UA" sz="2800" dirty="0"/>
              <a:t>ресурсів, розподіл, обмін, збут і </a:t>
            </a:r>
            <a:r>
              <a:rPr lang="uk-UA" sz="2800" dirty="0" smtClean="0"/>
              <a:t>споживання </a:t>
            </a:r>
            <a:r>
              <a:rPr lang="uk-UA" sz="2800" dirty="0"/>
              <a:t>товарів та </a:t>
            </a:r>
            <a:r>
              <a:rPr lang="uk-UA" sz="2800" dirty="0" smtClean="0"/>
              <a:t>послуг.</a:t>
            </a:r>
            <a:endParaRPr lang="uk-UA" sz="2800" dirty="0"/>
          </a:p>
          <a:p>
            <a:pPr algn="just"/>
            <a:r>
              <a:rPr lang="uk-UA" sz="2800" dirty="0" smtClean="0"/>
              <a:t>Задачі економічного змісту - </a:t>
            </a:r>
            <a:r>
              <a:rPr lang="uk-UA" sz="2800" dirty="0"/>
              <a:t>це задачі про вартість </a:t>
            </a:r>
            <a:r>
              <a:rPr lang="uk-UA" sz="2800" dirty="0" smtClean="0"/>
              <a:t>товару</a:t>
            </a:r>
            <a:r>
              <a:rPr lang="uk-UA" sz="2800" dirty="0"/>
              <a:t>, задачі на роботу, задачі, </a:t>
            </a:r>
            <a:r>
              <a:rPr lang="uk-UA" sz="2800" dirty="0" smtClean="0"/>
              <a:t>пов’язані </a:t>
            </a:r>
            <a:r>
              <a:rPr lang="uk-UA" sz="2800" dirty="0"/>
              <a:t>з бюджетом </a:t>
            </a:r>
            <a:r>
              <a:rPr lang="uk-UA" sz="2800" dirty="0" smtClean="0"/>
              <a:t>сім’ї, можливості </a:t>
            </a:r>
            <a:r>
              <a:rPr lang="uk-UA" sz="2800" dirty="0"/>
              <a:t>здійснення </a:t>
            </a:r>
            <a:r>
              <a:rPr lang="uk-UA" sz="2800" dirty="0" smtClean="0"/>
              <a:t>масштабних </a:t>
            </a:r>
            <a:r>
              <a:rPr lang="uk-UA" sz="2800" dirty="0"/>
              <a:t>покупок, задачі на </a:t>
            </a:r>
            <a:r>
              <a:rPr lang="uk-UA" sz="2800" dirty="0" smtClean="0"/>
              <a:t>податки</a:t>
            </a:r>
            <a:r>
              <a:rPr lang="uk-UA" sz="2800" dirty="0"/>
              <a:t>, роботу банків, ведення </a:t>
            </a:r>
            <a:r>
              <a:rPr lang="uk-UA" sz="2800" dirty="0" smtClean="0"/>
              <a:t>фермерського господарства, використання </a:t>
            </a:r>
            <a:r>
              <a:rPr lang="uk-UA" sz="2800" dirty="0"/>
              <a:t>природних ресурсів </a:t>
            </a:r>
            <a:r>
              <a:rPr lang="uk-UA" sz="2800" dirty="0" smtClean="0"/>
              <a:t>рідного </a:t>
            </a:r>
            <a:r>
              <a:rPr lang="uk-UA" sz="2800" dirty="0"/>
              <a:t>краю </a:t>
            </a:r>
            <a:r>
              <a:rPr lang="uk-UA" sz="2800" dirty="0" smtClean="0"/>
              <a:t>тощо</a:t>
            </a:r>
            <a:r>
              <a:rPr lang="uk-UA" sz="2800" dirty="0"/>
              <a:t>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19565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92696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Front"/>
              <a:lightRig rig="threePt" dir="t"/>
            </a:scene3d>
          </a:bodyPr>
          <a:lstStyle/>
          <a:p>
            <a:pPr lvl="0" algn="ctr"/>
            <a:r>
              <a:rPr lang="uk-UA" altLang="ru-RU" sz="54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a typeface="Calibri" pitchFamily="34" charset="0"/>
              </a:rPr>
              <a:t>Задачі на вартість</a:t>
            </a:r>
            <a:endParaRPr lang="ru-RU" altLang="ru-RU" sz="5400" b="1" dirty="0">
              <a:ln>
                <a:solidFill>
                  <a:schemeClr val="tx1"/>
                </a:solidFill>
              </a:ln>
              <a:solidFill>
                <a:srgbClr val="92D050"/>
              </a:solidFill>
              <a:ea typeface="+mj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542" y="1593222"/>
            <a:ext cx="4137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С – вартість товару</a:t>
            </a:r>
          </a:p>
          <a:p>
            <a:r>
              <a:rPr lang="uk-UA" sz="3200" b="1" i="1" dirty="0"/>
              <a:t>а</a:t>
            </a:r>
            <a:r>
              <a:rPr lang="uk-UA" sz="3200" b="1" dirty="0" smtClean="0"/>
              <a:t> – ціна товару</a:t>
            </a:r>
          </a:p>
          <a:p>
            <a:r>
              <a:rPr lang="uk-UA" sz="3200" b="1" i="1" dirty="0"/>
              <a:t>п</a:t>
            </a:r>
            <a:r>
              <a:rPr lang="uk-UA" sz="3200" b="1" i="1" dirty="0" smtClean="0"/>
              <a:t> – </a:t>
            </a:r>
            <a:r>
              <a:rPr lang="uk-UA" sz="3200" b="1" dirty="0" smtClean="0"/>
              <a:t>кількість товару</a:t>
            </a:r>
            <a:endParaRPr lang="uk-UA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508104" y="1441453"/>
            <a:ext cx="2736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i="1" dirty="0" smtClean="0">
                <a:ea typeface="Segoe UI Symbol" panose="020B0502040204020203" pitchFamily="34" charset="0"/>
              </a:rPr>
              <a:t>С = а · п</a:t>
            </a:r>
          </a:p>
          <a:p>
            <a:r>
              <a:rPr lang="uk-UA" sz="4000" b="1" i="1" dirty="0" smtClean="0">
                <a:ea typeface="Segoe UI Symbol" panose="020B0502040204020203" pitchFamily="34" charset="0"/>
              </a:rPr>
              <a:t>а = С : п</a:t>
            </a:r>
          </a:p>
          <a:p>
            <a:r>
              <a:rPr lang="uk-UA" sz="4000" b="1" i="1" dirty="0" smtClean="0">
                <a:ea typeface="Segoe UI Symbol" panose="020B0502040204020203" pitchFamily="34" charset="0"/>
              </a:rPr>
              <a:t>п = С : а</a:t>
            </a:r>
            <a:endParaRPr lang="uk-UA" sz="4000" b="1" i="1" dirty="0">
              <a:ea typeface="Segoe UI Symbol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15816" y="4509120"/>
            <a:ext cx="4104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/>
              <a:t>№ 446, 448, 450</a:t>
            </a:r>
          </a:p>
        </p:txBody>
      </p:sp>
    </p:spTree>
    <p:extLst>
      <p:ext uri="{BB962C8B-B14F-4D97-AF65-F5344CB8AC3E}">
        <p14:creationId xmlns:p14="http://schemas.microsoft.com/office/powerpoint/2010/main" val="51567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92696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Front"/>
              <a:lightRig rig="threePt" dir="t"/>
            </a:scene3d>
          </a:bodyPr>
          <a:lstStyle/>
          <a:p>
            <a:pPr lvl="0" algn="ctr"/>
            <a:r>
              <a:rPr lang="uk-UA" altLang="ru-RU" sz="54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a typeface="Calibri" pitchFamily="34" charset="0"/>
              </a:rPr>
              <a:t>Задачі на роботу</a:t>
            </a:r>
            <a:endParaRPr lang="ru-RU" altLang="ru-RU" sz="5400" b="1" dirty="0">
              <a:ln>
                <a:solidFill>
                  <a:schemeClr val="tx1"/>
                </a:solidFill>
              </a:ln>
              <a:solidFill>
                <a:srgbClr val="92D050"/>
              </a:solidFill>
              <a:ea typeface="+mj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542" y="1593222"/>
            <a:ext cx="4137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/>
              <a:t>А</a:t>
            </a:r>
            <a:r>
              <a:rPr lang="uk-UA" sz="3200" b="1" dirty="0" smtClean="0"/>
              <a:t> – вся робота</a:t>
            </a:r>
          </a:p>
          <a:p>
            <a:r>
              <a:rPr lang="uk-UA" sz="3200" b="1" dirty="0" smtClean="0"/>
              <a:t>N – продуктивність</a:t>
            </a:r>
          </a:p>
          <a:p>
            <a:r>
              <a:rPr lang="uk-UA" sz="3200" b="1" i="1" dirty="0" smtClean="0"/>
              <a:t>t – </a:t>
            </a:r>
            <a:r>
              <a:rPr lang="uk-UA" sz="3200" b="1" dirty="0" smtClean="0"/>
              <a:t>час роботи</a:t>
            </a:r>
            <a:endParaRPr lang="uk-UA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508104" y="1441453"/>
            <a:ext cx="2736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i="1" dirty="0">
                <a:ea typeface="Segoe UI Symbol" panose="020B0502040204020203" pitchFamily="34" charset="0"/>
              </a:rPr>
              <a:t>А</a:t>
            </a:r>
            <a:r>
              <a:rPr lang="uk-UA" sz="4000" b="1" i="1" dirty="0" smtClean="0">
                <a:ea typeface="Segoe UI Symbol" panose="020B0502040204020203" pitchFamily="34" charset="0"/>
              </a:rPr>
              <a:t> = N · t</a:t>
            </a:r>
          </a:p>
          <a:p>
            <a:r>
              <a:rPr lang="uk-UA" sz="4000" b="1" i="1" dirty="0">
                <a:ea typeface="Segoe UI Symbol" panose="020B0502040204020203" pitchFamily="34" charset="0"/>
              </a:rPr>
              <a:t>N</a:t>
            </a:r>
            <a:r>
              <a:rPr lang="uk-UA" sz="4000" b="1" i="1" dirty="0" smtClean="0">
                <a:ea typeface="Segoe UI Symbol" panose="020B0502040204020203" pitchFamily="34" charset="0"/>
              </a:rPr>
              <a:t> = A : t</a:t>
            </a:r>
          </a:p>
          <a:p>
            <a:r>
              <a:rPr lang="uk-UA" sz="4000" b="1" i="1" dirty="0">
                <a:ea typeface="Segoe UI Symbol" panose="020B0502040204020203" pitchFamily="34" charset="0"/>
              </a:rPr>
              <a:t>t</a:t>
            </a:r>
            <a:r>
              <a:rPr lang="uk-UA" sz="4000" b="1" i="1" dirty="0" smtClean="0">
                <a:ea typeface="Segoe UI Symbol" panose="020B0502040204020203" pitchFamily="34" charset="0"/>
              </a:rPr>
              <a:t> = A : N</a:t>
            </a:r>
            <a:endParaRPr lang="uk-UA" sz="4000" b="1" i="1" dirty="0">
              <a:ea typeface="Segoe UI Symbol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15816" y="4509120"/>
            <a:ext cx="4104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/>
              <a:t>№ 452, 454, 456</a:t>
            </a:r>
          </a:p>
        </p:txBody>
      </p:sp>
    </p:spTree>
    <p:extLst>
      <p:ext uri="{BB962C8B-B14F-4D97-AF65-F5344CB8AC3E}">
        <p14:creationId xmlns:p14="http://schemas.microsoft.com/office/powerpoint/2010/main" val="147624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352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/>
              <a:t>Задача </a:t>
            </a:r>
            <a:r>
              <a:rPr lang="uk-UA" sz="2800" b="1" dirty="0" smtClean="0"/>
              <a:t>№1. </a:t>
            </a:r>
          </a:p>
          <a:p>
            <a:pPr lvl="0"/>
            <a:r>
              <a:rPr lang="uk-UA" sz="2800" dirty="0" smtClean="0"/>
              <a:t>	Відстань від Малина до Одеси 600  км автомобіль марки Лада-2110 проходить за 7 год.</a:t>
            </a:r>
          </a:p>
          <a:p>
            <a:r>
              <a:rPr lang="uk-UA" sz="2800" dirty="0" smtClean="0"/>
              <a:t>Розрахуйте </a:t>
            </a:r>
            <a:r>
              <a:rPr lang="uk-UA" sz="2800" dirty="0"/>
              <a:t>вартість подорожі однієї людини в обидва кінці, якщо на кожні 100 км витрачається 8 л бензину, а 1 л бензину коштує </a:t>
            </a:r>
            <a:r>
              <a:rPr lang="uk-UA" sz="2800" dirty="0" smtClean="0"/>
              <a:t>32 </a:t>
            </a:r>
            <a:r>
              <a:rPr lang="uk-UA" sz="2800" dirty="0"/>
              <a:t>грн.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336" y="3212976"/>
            <a:ext cx="5652120" cy="3179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380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48680"/>
            <a:ext cx="820891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/>
              <a:t>Задача </a:t>
            </a:r>
            <a:r>
              <a:rPr lang="uk-UA" sz="3200" b="1" dirty="0"/>
              <a:t>№2.</a:t>
            </a:r>
            <a:r>
              <a:rPr lang="uk-UA" sz="3200" dirty="0"/>
              <a:t> </a:t>
            </a:r>
            <a:endParaRPr lang="ru-RU" sz="3200" dirty="0"/>
          </a:p>
          <a:p>
            <a:r>
              <a:rPr lang="ru-RU" sz="3200" b="1" dirty="0"/>
              <a:t> 	</a:t>
            </a:r>
            <a:r>
              <a:rPr lang="ru-RU" sz="2800" dirty="0" err="1" smtClean="0"/>
              <a:t>Щоб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приготувати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шашлик</a:t>
            </a:r>
            <a:r>
              <a:rPr lang="ru-RU" sz="2800" dirty="0" smtClean="0"/>
              <a:t>, </a:t>
            </a:r>
            <a:r>
              <a:rPr lang="ru-RU" sz="2800" dirty="0" err="1" smtClean="0"/>
              <a:t>зазвичай</a:t>
            </a:r>
            <a:r>
              <a:rPr lang="ru-RU" sz="2800" dirty="0" smtClean="0"/>
              <a:t> </a:t>
            </a:r>
            <a:r>
              <a:rPr lang="ru-RU" sz="2800" dirty="0" err="1" smtClean="0"/>
              <a:t>купують</a:t>
            </a:r>
            <a:r>
              <a:rPr lang="ru-RU" sz="2800" dirty="0" smtClean="0"/>
              <a:t> м</a:t>
            </a:r>
            <a:r>
              <a:rPr lang="uk-UA" sz="2800" dirty="0" smtClean="0"/>
              <a:t>’ясо з розрахунку 300г сирого м’яса на одну людину. Скільки м’яса вам потрібно купити, щоб улаштувати  пікнік з шашликами для свого класу? Скільки грошей буде коштувати все м’ясо, якщо 1 кг його коштує 140 грн ?</a:t>
            </a:r>
            <a:endParaRPr lang="ru-RU" sz="2800" dirty="0"/>
          </a:p>
        </p:txBody>
      </p:sp>
      <p:pic>
        <p:nvPicPr>
          <p:cNvPr id="1026" name="Picture 2" descr="Ð ÐµÐ·ÑÐ»ÑÑÐ°Ñ Ð¿Ð¾ÑÑÐºÑ Ð·Ð¾Ð±ÑÐ°Ð¶ÐµÐ½Ñ Ð·Ð° Ð·Ð°Ð¿Ð¸ÑÐ¾Ð¼ &quot;Ð¼Ð°Ð»ÑÐ½Ð¾Ðº ÑÐ°ÑÐ»Ð¸Ðº Ð¿ÑÐºÐ½ÑÐº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356992"/>
            <a:ext cx="4849080" cy="3232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266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476672"/>
            <a:ext cx="8496944" cy="4375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Задача</a:t>
            </a:r>
            <a:r>
              <a:rPr lang="uk-UA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№3.</a:t>
            </a:r>
            <a:endParaRPr lang="ru-RU" sz="2800" dirty="0"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	</a:t>
            </a:r>
            <a:endParaRPr lang="uk-UA" sz="1600" b="1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	</a:t>
            </a:r>
            <a:r>
              <a:rPr lang="ru-RU" b="1" dirty="0">
                <a:solidFill>
                  <a:srgbClr val="365F91"/>
                </a:solidFill>
                <a:ea typeface="Times New Roman" panose="02020603050405020304" pitchFamily="18" charset="0"/>
              </a:rPr>
              <a:t> </a:t>
            </a:r>
            <a:r>
              <a:rPr lang="uk-UA" dirty="0">
                <a:solidFill>
                  <a:srgbClr val="000000"/>
                </a:solidFill>
                <a:ea typeface="Times New Roman" panose="02020603050405020304" pitchFamily="18" charset="0"/>
              </a:rPr>
              <a:t>У сім’ї Сидоренків, яка складається 3 осіб, склалася така фінансова ситуація за місяць: щомісячний дохід батька Олексія – 6 000 грн, щомісячний дохід  матері Катерини – 4 000 грн. Обов’язкові щомісячні витрати є такі:</a:t>
            </a:r>
            <a:endParaRPr lang="ru-RU" sz="1400" dirty="0">
              <a:ea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ea typeface="Times New Roman" panose="02020603050405020304" pitchFamily="18" charset="0"/>
              </a:rPr>
              <a:t>платіж  за комунальні платежі – 700 грн, </a:t>
            </a:r>
            <a:endParaRPr lang="ru-RU" sz="1400" dirty="0">
              <a:ea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ea typeface="Times New Roman" panose="02020603050405020304" pitchFamily="18" charset="0"/>
              </a:rPr>
              <a:t>витрати на харчування – 2 200 грн,</a:t>
            </a:r>
            <a:endParaRPr lang="ru-RU" sz="1400" dirty="0">
              <a:ea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ea typeface="Times New Roman" panose="02020603050405020304" pitchFamily="18" charset="0"/>
              </a:rPr>
              <a:t>витрати на одяг та взуття – 2 500 грн,</a:t>
            </a:r>
            <a:endParaRPr lang="ru-RU" sz="1400" dirty="0">
              <a:ea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ea typeface="Times New Roman" panose="02020603050405020304" pitchFamily="18" charset="0"/>
              </a:rPr>
              <a:t>витрати на особисті потреби (кожному)  – 500 грн, </a:t>
            </a:r>
            <a:endParaRPr lang="ru-RU" sz="1400" dirty="0">
              <a:ea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ea typeface="Times New Roman" panose="02020603050405020304" pitchFamily="18" charset="0"/>
              </a:rPr>
              <a:t>медичні витрати – 300 грн.</a:t>
            </a:r>
            <a:r>
              <a:rPr lang="uk-UA" sz="1600" b="1" i="1" dirty="0">
                <a:solidFill>
                  <a:srgbClr val="365F91"/>
                </a:solidFill>
                <a:ea typeface="Times New Roman" panose="02020603050405020304" pitchFamily="18" charset="0"/>
              </a:rPr>
              <a:t> </a:t>
            </a:r>
            <a:endParaRPr lang="ru-RU" sz="1400" dirty="0"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		</a:t>
            </a:r>
            <a:r>
              <a:rPr lang="ru-RU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Потрібно</a:t>
            </a:r>
            <a:r>
              <a:rPr lang="ru-RU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a typeface="Times New Roman" panose="02020603050405020304" pitchFamily="18" charset="0"/>
              </a:rPr>
              <a:t>визначити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 суму, яка </a:t>
            </a:r>
            <a:r>
              <a:rPr lang="ru-RU" dirty="0" err="1">
                <a:solidFill>
                  <a:srgbClr val="000000"/>
                </a:solidFill>
                <a:ea typeface="Times New Roman" panose="02020603050405020304" pitchFamily="18" charset="0"/>
              </a:rPr>
              <a:t>залишиться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a typeface="Times New Roman" panose="02020603050405020304" pitchFamily="18" charset="0"/>
              </a:rPr>
              <a:t>сім’ї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a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a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			</a:t>
            </a:r>
            <a:r>
              <a:rPr lang="ru-RU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.</a:t>
            </a:r>
            <a:r>
              <a:rPr lang="uk-UA" dirty="0">
                <a:solidFill>
                  <a:srgbClr val="000000"/>
                </a:solidFill>
                <a:ea typeface="Times New Roman" panose="02020603050405020304" pitchFamily="18" charset="0"/>
              </a:rPr>
              <a:t> Визначте чи зможуть Сидоренки в кінці  місяця придбати </a:t>
            </a:r>
            <a:r>
              <a:rPr lang="uk-UA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		телефон </a:t>
            </a:r>
            <a:r>
              <a:rPr lang="uk-UA" dirty="0">
                <a:solidFill>
                  <a:srgbClr val="000000"/>
                </a:solidFill>
                <a:ea typeface="Times New Roman" panose="02020603050405020304" pitchFamily="18" charset="0"/>
              </a:rPr>
              <a:t>сину Андрію за  вартістю 2850 гривень? </a:t>
            </a:r>
            <a:endParaRPr lang="ru-RU" sz="1400" dirty="0">
              <a:ea typeface="Times New Roman" panose="02020603050405020304" pitchFamily="18" charset="0"/>
            </a:endParaRPr>
          </a:p>
        </p:txBody>
      </p:sp>
      <p:pic>
        <p:nvPicPr>
          <p:cNvPr id="12290" name="Picture 2" descr="На сегодняшний день минимальная печатаемая купюра на банкнотной фабрике - 2 гривны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840110"/>
            <a:ext cx="2031367" cy="135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трелка вправо с вырезом 4"/>
          <p:cNvSpPr/>
          <p:nvPr/>
        </p:nvSpPr>
        <p:spPr>
          <a:xfrm>
            <a:off x="6012160" y="5241405"/>
            <a:ext cx="978408" cy="275827"/>
          </a:xfrm>
          <a:prstGeom prst="notchedRightArrow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4" descr="Агитки - Иконки смартфоно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705" y="4443214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059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6164" y="190381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err="1">
                <a:solidFill>
                  <a:srgbClr val="0070C0"/>
                </a:solidFill>
              </a:rPr>
              <a:t>Фізхвилинка</a:t>
            </a:r>
            <a:r>
              <a:rPr lang="uk-UA" sz="3600" b="1" dirty="0">
                <a:solidFill>
                  <a:srgbClr val="0070C0"/>
                </a:solidFill>
              </a:rPr>
              <a:t>: «</a:t>
            </a:r>
            <a:r>
              <a:rPr lang="uk-UA" sz="3600" b="1" dirty="0" err="1">
                <a:solidFill>
                  <a:srgbClr val="0070C0"/>
                </a:solidFill>
              </a:rPr>
              <a:t>Відпочинемо</a:t>
            </a:r>
            <a:r>
              <a:rPr lang="uk-UA" sz="3600" b="1" dirty="0">
                <a:solidFill>
                  <a:srgbClr val="0070C0"/>
                </a:solidFill>
              </a:rPr>
              <a:t> активно»</a:t>
            </a:r>
            <a:endParaRPr lang="ru-RU" sz="3600" dirty="0">
              <a:solidFill>
                <a:srgbClr val="0070C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362839"/>
              </p:ext>
            </p:extLst>
          </p:nvPr>
        </p:nvGraphicFramePr>
        <p:xfrm>
          <a:off x="251520" y="836712"/>
          <a:ext cx="8712968" cy="58547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36047">
                  <a:extLst>
                    <a:ext uri="{9D8B030D-6E8A-4147-A177-3AD203B41FA5}">
                      <a16:colId xmlns="" xmlns:a16="http://schemas.microsoft.com/office/drawing/2014/main" val="2527870610"/>
                    </a:ext>
                  </a:extLst>
                </a:gridCol>
                <a:gridCol w="2876921">
                  <a:extLst>
                    <a:ext uri="{9D8B030D-6E8A-4147-A177-3AD203B41FA5}">
                      <a16:colId xmlns="" xmlns:a16="http://schemas.microsoft.com/office/drawing/2014/main" val="3694322567"/>
                    </a:ext>
                  </a:extLst>
                </a:gridCol>
              </a:tblGrid>
              <a:tr h="350731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Якщо твердження вірне,  то виконуємо  «+», </a:t>
                      </a:r>
                      <a:endParaRPr lang="uk-UA" sz="240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якщо ні – то, то виконуй  «–». 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79719216"/>
                  </a:ext>
                </a:extLst>
              </a:tr>
              <a:tr h="731946"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Збільшити  24  на 10,  буде  34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 </a:t>
                      </a: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ходьба на місці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– руки в сторони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448992102"/>
                  </a:ext>
                </a:extLst>
              </a:tr>
              <a:tr h="7319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Якщо 9 помножити 0,  буде 9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 руки в сторони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– руки вгору 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493991069"/>
                  </a:ext>
                </a:extLst>
              </a:tr>
              <a:tr h="7319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Поділити  48 на 2,  буде 24.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 </a:t>
                      </a: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схилитися додолу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– руки в сторони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49209724"/>
                  </a:ext>
                </a:extLst>
              </a:tr>
              <a:tr h="7319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Зменшити  90 на 3,  буде 30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 стрибки на місці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– поприсідати 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29606915"/>
                  </a:ext>
                </a:extLst>
              </a:tr>
              <a:tr h="7319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Найменьше</a:t>
                      </a: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парне число - 2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 нахили тулуба 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– стрибки на місці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39764121"/>
                  </a:ext>
                </a:extLst>
              </a:tr>
              <a:tr h="7319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Всього існує  9  цифр.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 стрибки на місці 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– нахили тулуба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76019177"/>
                  </a:ext>
                </a:extLst>
              </a:tr>
              <a:tr h="709452"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У людини на руках  10 пальців,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а на 10 руках – 100. 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 біг на місці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– сісти на місце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77376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142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332656"/>
            <a:ext cx="835292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/>
              <a:t>Підсумок уроку:</a:t>
            </a:r>
          </a:p>
          <a:p>
            <a:pPr algn="ctr"/>
            <a:endParaRPr lang="uk-UA" sz="3600" b="1" dirty="0" smtClean="0"/>
          </a:p>
          <a:p>
            <a:pPr algn="ctr"/>
            <a:r>
              <a:rPr lang="uk-UA" sz="28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	</a:t>
            </a:r>
            <a:r>
              <a:rPr lang="uk-UA" sz="2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Мудрець сказав: «</a:t>
            </a:r>
            <a:r>
              <a:rPr lang="ru-RU" sz="2800" b="1" dirty="0" err="1">
                <a:solidFill>
                  <a:srgbClr val="002060"/>
                </a:solidFill>
                <a:latin typeface="Georgia" panose="02040502050405020303" pitchFamily="18" charset="0"/>
              </a:rPr>
              <a:t>Дві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Georgia" panose="02040502050405020303" pitchFamily="18" charset="0"/>
              </a:rPr>
              <a:t>людини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Georgia" panose="02040502050405020303" pitchFamily="18" charset="0"/>
              </a:rPr>
              <a:t>які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Georgia" panose="02040502050405020303" pitchFamily="18" charset="0"/>
              </a:rPr>
              <a:t>обмінялися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Georgia" panose="02040502050405020303" pitchFamily="18" charset="0"/>
              </a:rPr>
              <a:t>золотими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 монетами</a:t>
            </a:r>
            <a:r>
              <a:rPr lang="ru-RU" sz="2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,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не стали </a:t>
            </a:r>
            <a:r>
              <a:rPr lang="ru-RU" sz="2800" b="1" dirty="0" err="1">
                <a:solidFill>
                  <a:srgbClr val="002060"/>
                </a:solidFill>
                <a:latin typeface="Georgia" panose="02040502050405020303" pitchFamily="18" charset="0"/>
              </a:rPr>
              <a:t>багатшими</a:t>
            </a:r>
            <a:r>
              <a:rPr lang="ru-RU" sz="2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.</a:t>
            </a:r>
          </a:p>
          <a:p>
            <a:pPr algn="r"/>
            <a:r>
              <a:rPr lang="ru-RU" sz="2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	Але </a:t>
            </a:r>
            <a:r>
              <a:rPr lang="ru-RU" sz="2800" b="1" dirty="0" err="1">
                <a:solidFill>
                  <a:srgbClr val="002060"/>
                </a:solidFill>
                <a:latin typeface="Georgia" panose="02040502050405020303" pitchFamily="18" charset="0"/>
              </a:rPr>
              <a:t>якщо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 вони </a:t>
            </a:r>
            <a:r>
              <a:rPr lang="ru-RU" sz="2800" b="1" dirty="0" err="1">
                <a:solidFill>
                  <a:srgbClr val="002060"/>
                </a:solidFill>
                <a:latin typeface="Georgia" panose="02040502050405020303" pitchFamily="18" charset="0"/>
              </a:rPr>
              <a:t>мінялися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 думками, то </a:t>
            </a:r>
            <a:r>
              <a:rPr lang="ru-RU" sz="2800" b="1" dirty="0" err="1">
                <a:solidFill>
                  <a:srgbClr val="002060"/>
                </a:solidFill>
                <a:latin typeface="Georgia" panose="02040502050405020303" pitchFamily="18" charset="0"/>
              </a:rPr>
              <a:t>кожний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 з них </a:t>
            </a:r>
            <a:r>
              <a:rPr lang="ru-RU" sz="2800" b="1" dirty="0" err="1">
                <a:solidFill>
                  <a:srgbClr val="002060"/>
                </a:solidFill>
                <a:latin typeface="Georgia" panose="02040502050405020303" pitchFamily="18" charset="0"/>
              </a:rPr>
              <a:t>стає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 в </a:t>
            </a:r>
            <a:r>
              <a:rPr lang="ru-RU" sz="2800" b="1" dirty="0" err="1">
                <a:solidFill>
                  <a:srgbClr val="002060"/>
                </a:solidFill>
                <a:latin typeface="Georgia" panose="02040502050405020303" pitchFamily="18" charset="0"/>
              </a:rPr>
              <a:t>двоє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Georgia" panose="02040502050405020303" pitchFamily="18" charset="0"/>
              </a:rPr>
              <a:t>багатшим</a:t>
            </a:r>
            <a:r>
              <a:rPr lang="ru-RU" sz="2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.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	</a:t>
            </a:r>
            <a:r>
              <a:rPr lang="ru-RU" sz="2800" b="1" dirty="0" err="1" smtClean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Ця</a:t>
            </a:r>
            <a:r>
              <a:rPr lang="ru-RU" sz="2800" b="1" dirty="0" smtClean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істина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– проста, але </a:t>
            </a:r>
            <a:r>
              <a:rPr lang="ru-RU" sz="2800" b="1" dirty="0" err="1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зміст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її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– </a:t>
            </a:r>
            <a:r>
              <a:rPr lang="ru-RU" sz="2800" b="1" dirty="0" err="1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глибокий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. </a:t>
            </a:r>
            <a:r>
              <a:rPr lang="uk-UA" sz="2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» </a:t>
            </a:r>
            <a:endParaRPr lang="ru-RU" sz="28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933056"/>
            <a:ext cx="2602979" cy="260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76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297</Words>
  <Application>Microsoft Office PowerPoint</Application>
  <PresentationFormat>Екран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6" baseType="lpstr">
      <vt:lpstr>Arial</vt:lpstr>
      <vt:lpstr>Calibri</vt:lpstr>
      <vt:lpstr>Georgia</vt:lpstr>
      <vt:lpstr>Segoe UI Symbol</vt:lpstr>
      <vt:lpstr>Times New Roman</vt:lpstr>
      <vt:lpstr>Оформление по умолчанию</vt:lpstr>
      <vt:lpstr>«ВЧИМОСЯ НЕ ДЛЯ ШКОЛИ,  А ДЛЯ ЖИТТЯ» Луций Анней Сенека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RePack by Diakov</cp:lastModifiedBy>
  <cp:revision>81</cp:revision>
  <dcterms:created xsi:type="dcterms:W3CDTF">2012-08-12T16:04:58Z</dcterms:created>
  <dcterms:modified xsi:type="dcterms:W3CDTF">2021-10-29T12:19:02Z</dcterms:modified>
</cp:coreProperties>
</file>