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9" r:id="rId2"/>
    <p:sldId id="292" r:id="rId3"/>
    <p:sldId id="293" r:id="rId4"/>
    <p:sldId id="294" r:id="rId5"/>
    <p:sldId id="296" r:id="rId6"/>
    <p:sldId id="297" r:id="rId7"/>
    <p:sldId id="298" r:id="rId8"/>
    <p:sldId id="300" r:id="rId9"/>
    <p:sldId id="301" r:id="rId10"/>
    <p:sldId id="303" r:id="rId11"/>
    <p:sldId id="304" r:id="rId12"/>
    <p:sldId id="305" r:id="rId13"/>
    <p:sldId id="30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68" autoAdjust="0"/>
  </p:normalViewPr>
  <p:slideViewPr>
    <p:cSldViewPr>
      <p:cViewPr varScale="1">
        <p:scale>
          <a:sx n="38" d="100"/>
          <a:sy n="38" d="100"/>
        </p:scale>
        <p:origin x="6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0E2AB-0057-475E-BB36-97D47AA95803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B1769-2A2A-4C34-83BA-A6D0D7E3D343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10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B1769-2A2A-4C34-83BA-A6D0D7E3D34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077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B1769-2A2A-4C34-83BA-A6D0D7E3D34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294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B1769-2A2A-4C34-83BA-A6D0D7E3D34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272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B1769-2A2A-4C34-83BA-A6D0D7E3D34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247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09F2-F3F6-4E97-A1AA-BBE6C5EB13BF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28CC-7118-401C-856A-6A80C3C149D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09F2-F3F6-4E97-A1AA-BBE6C5EB13BF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28CC-7118-401C-856A-6A80C3C149D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09F2-F3F6-4E97-A1AA-BBE6C5EB13BF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28CC-7118-401C-856A-6A80C3C149D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09F2-F3F6-4E97-A1AA-BBE6C5EB13BF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28CC-7118-401C-856A-6A80C3C149D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09F2-F3F6-4E97-A1AA-BBE6C5EB13BF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28CC-7118-401C-856A-6A80C3C149D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09F2-F3F6-4E97-A1AA-BBE6C5EB13BF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28CC-7118-401C-856A-6A80C3C149D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09F2-F3F6-4E97-A1AA-BBE6C5EB13BF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28CC-7118-401C-856A-6A80C3C149D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09F2-F3F6-4E97-A1AA-BBE6C5EB13BF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28CC-7118-401C-856A-6A80C3C149D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09F2-F3F6-4E97-A1AA-BBE6C5EB13BF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28CC-7118-401C-856A-6A80C3C149D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09F2-F3F6-4E97-A1AA-BBE6C5EB13BF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28CC-7118-401C-856A-6A80C3C149D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09F2-F3F6-4E97-A1AA-BBE6C5EB13BF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28CC-7118-401C-856A-6A80C3C149D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A09F2-F3F6-4E97-A1AA-BBE6C5EB13BF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A28CC-7118-401C-856A-6A80C3C149D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5.jpeg"/><Relationship Id="rId7" Type="http://schemas.openxmlformats.org/officeDocument/2006/relationships/image" Target="../media/image3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37.png"/><Relationship Id="rId5" Type="http://schemas.microsoft.com/office/2007/relationships/hdphoto" Target="../media/hdphoto2.wdp"/><Relationship Id="rId10" Type="http://schemas.openxmlformats.org/officeDocument/2006/relationships/image" Target="../media/image1.png"/><Relationship Id="rId4" Type="http://schemas.openxmlformats.org/officeDocument/2006/relationships/image" Target="../media/image36.png"/><Relationship Id="rId9" Type="http://schemas.openxmlformats.org/officeDocument/2006/relationships/image" Target="../media/image4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8.png"/><Relationship Id="rId7" Type="http://schemas.openxmlformats.org/officeDocument/2006/relationships/image" Target="../media/image44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11" Type="http://schemas.openxmlformats.org/officeDocument/2006/relationships/image" Target="../media/image48.png"/><Relationship Id="rId5" Type="http://schemas.openxmlformats.org/officeDocument/2006/relationships/image" Target="../media/image43.png"/><Relationship Id="rId10" Type="http://schemas.openxmlformats.org/officeDocument/2006/relationships/image" Target="../media/image47.png"/><Relationship Id="rId4" Type="http://schemas.openxmlformats.org/officeDocument/2006/relationships/image" Target="../media/image42.jpeg"/><Relationship Id="rId9" Type="http://schemas.openxmlformats.org/officeDocument/2006/relationships/image" Target="../media/image4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50.gif"/><Relationship Id="rId4" Type="http://schemas.openxmlformats.org/officeDocument/2006/relationships/hyperlink" Target="http://smiles.33b.ru/smile.104595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4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microsoft.com/office/2007/relationships/hdphoto" Target="../media/hdphoto1.wdp"/><Relationship Id="rId5" Type="http://schemas.openxmlformats.org/officeDocument/2006/relationships/image" Target="../media/image9.png"/><Relationship Id="rId10" Type="http://schemas.openxmlformats.org/officeDocument/2006/relationships/image" Target="../media/image15.png"/><Relationship Id="rId4" Type="http://schemas.openxmlformats.org/officeDocument/2006/relationships/image" Target="../media/image8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12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7.png"/><Relationship Id="rId5" Type="http://schemas.openxmlformats.org/officeDocument/2006/relationships/image" Target="../media/image9.png"/><Relationship Id="rId10" Type="http://schemas.openxmlformats.org/officeDocument/2006/relationships/image" Target="../media/image16.png"/><Relationship Id="rId4" Type="http://schemas.openxmlformats.org/officeDocument/2006/relationships/image" Target="../media/image8.png"/><Relationship Id="rId9" Type="http://schemas.microsoft.com/office/2007/relationships/hdphoto" Target="../media/hdphoto1.wdp"/><Relationship Id="rId1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7.png"/><Relationship Id="rId3" Type="http://schemas.openxmlformats.org/officeDocument/2006/relationships/image" Target="../media/image8.png"/><Relationship Id="rId7" Type="http://schemas.openxmlformats.org/officeDocument/2006/relationships/image" Target="../media/image22.png"/><Relationship Id="rId12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26.png"/><Relationship Id="rId5" Type="http://schemas.openxmlformats.org/officeDocument/2006/relationships/image" Target="../media/image21.jpeg"/><Relationship Id="rId10" Type="http://schemas.openxmlformats.org/officeDocument/2006/relationships/image" Target="../media/image25.png"/><Relationship Id="rId4" Type="http://schemas.openxmlformats.org/officeDocument/2006/relationships/image" Target="../media/image9.png"/><Relationship Id="rId9" Type="http://schemas.openxmlformats.org/officeDocument/2006/relationships/image" Target="../media/image24.png"/><Relationship Id="rId1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Прямоугольник 128"/>
          <p:cNvSpPr/>
          <p:nvPr/>
        </p:nvSpPr>
        <p:spPr>
          <a:xfrm>
            <a:off x="1403648" y="1124744"/>
            <a:ext cx="6804248" cy="37856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атематика 5 клас</a:t>
            </a:r>
          </a:p>
          <a:p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29.10.2021 </a:t>
            </a:r>
          </a:p>
          <a:p>
            <a:r>
              <a:rPr lang="uk-UA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uk-UA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Текстові задачі на рух</a:t>
            </a:r>
          </a:p>
          <a:p>
            <a:r>
              <a:rPr lang="uk-UA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55776" y="0"/>
            <a:ext cx="6588224" cy="120032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 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письмових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(робота з підручником).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1268760"/>
            <a:ext cx="914400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№ 417(3)</a:t>
            </a:r>
            <a:r>
              <a:rPr lang="uk-UA" sz="2400" b="1" dirty="0" err="1" smtClean="0">
                <a:solidFill>
                  <a:srgbClr val="FF0000"/>
                </a:solidFill>
              </a:rPr>
              <a:t>.</a:t>
            </a:r>
            <a:r>
              <a:rPr lang="uk-UA" sz="2400" b="1" dirty="0" err="1" smtClean="0"/>
              <a:t>Один</a:t>
            </a:r>
            <a:r>
              <a:rPr lang="uk-UA" sz="2400" b="1" dirty="0" smtClean="0"/>
              <a:t> з поїздів подолав  відстань </a:t>
            </a:r>
            <a:r>
              <a:rPr lang="uk-UA" sz="2400" b="1" dirty="0" smtClean="0">
                <a:solidFill>
                  <a:srgbClr val="FF0000"/>
                </a:solidFill>
              </a:rPr>
              <a:t>300 км. </a:t>
            </a:r>
            <a:r>
              <a:rPr lang="uk-UA" sz="2400" b="1" dirty="0" smtClean="0"/>
              <a:t>Зі швидкістю </a:t>
            </a:r>
            <a:endParaRPr lang="en-US" sz="2400" b="1" dirty="0" smtClean="0"/>
          </a:p>
          <a:p>
            <a:r>
              <a:rPr lang="uk-UA" sz="2400" b="1" dirty="0" smtClean="0">
                <a:solidFill>
                  <a:srgbClr val="FF0000"/>
                </a:solidFill>
              </a:rPr>
              <a:t>75 км/</a:t>
            </a:r>
            <a:r>
              <a:rPr lang="uk-UA" sz="2400" b="1" dirty="0" err="1" smtClean="0">
                <a:solidFill>
                  <a:srgbClr val="FF0000"/>
                </a:solidFill>
              </a:rPr>
              <a:t>год</a:t>
            </a:r>
            <a:r>
              <a:rPr lang="uk-UA" sz="2400" b="1" dirty="0" smtClean="0"/>
              <a:t>, а другий Відстань </a:t>
            </a:r>
            <a:r>
              <a:rPr lang="uk-UA" sz="2400" b="1" dirty="0" smtClean="0">
                <a:solidFill>
                  <a:srgbClr val="FF0000"/>
                </a:solidFill>
              </a:rPr>
              <a:t>204 км. </a:t>
            </a:r>
            <a:r>
              <a:rPr lang="uk-UA" sz="2400" b="1" dirty="0" smtClean="0"/>
              <a:t>зі швидкістю</a:t>
            </a:r>
            <a:r>
              <a:rPr lang="uk-UA" sz="2400" b="1" dirty="0" smtClean="0">
                <a:solidFill>
                  <a:srgbClr val="FF0000"/>
                </a:solidFill>
              </a:rPr>
              <a:t> 68 км/год.</a:t>
            </a:r>
            <a:r>
              <a:rPr lang="uk-UA" sz="2400" b="1" dirty="0" smtClean="0"/>
              <a:t> </a:t>
            </a:r>
          </a:p>
          <a:p>
            <a:r>
              <a:rPr lang="uk-UA" sz="2400" b="1" dirty="0" smtClean="0"/>
              <a:t> Який з поїздів витратив на дорогу менше часу</a:t>
            </a:r>
            <a:r>
              <a:rPr lang="en-US" sz="2400" b="1" dirty="0" smtClean="0"/>
              <a:t>?</a:t>
            </a:r>
            <a:r>
              <a:rPr lang="uk-UA" sz="2400" b="1" dirty="0" smtClean="0"/>
              <a:t>Наскільки</a:t>
            </a:r>
            <a:r>
              <a:rPr lang="en-US" sz="2400" b="1" dirty="0" smtClean="0"/>
              <a:t>?</a:t>
            </a:r>
            <a:r>
              <a:rPr lang="uk-UA" sz="2400" b="1" dirty="0" smtClean="0"/>
              <a:t> </a:t>
            </a:r>
          </a:p>
          <a:p>
            <a:endParaRPr lang="uk-UA" sz="2400" b="1" dirty="0" smtClean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0" y="3717032"/>
            <a:ext cx="9144000" cy="7200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0" y="5661248"/>
            <a:ext cx="8676456" cy="7200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6" name="Picture 2" descr="Ð ÐµÐ·ÑÐ»ÑÑÐ°Ñ Ð¿Ð¾ÑÑÐºÑ Ð·Ð¾Ð±ÑÐ°Ð¶ÐµÐ½Ñ Ð·Ð° Ð·Ð°Ð¿Ð¸ÑÐ¾Ð¼ &quot;Ð¿Ð¾ÑÑÐ³  ÐºÐ»ÑÐ¿Ð°ÑÑ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97152"/>
            <a:ext cx="2664296" cy="935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Ð ÐµÐ·ÑÐ»ÑÑÐ°Ñ Ð¿Ð¾ÑÑÐºÑ Ð·Ð¾Ð±ÑÐ°Ð¶ÐµÐ½Ñ Ð·Ð° Ð·Ð°Ð¿Ð¸ÑÐ¾Ð¼ &quot;Ð¿Ð¾ÑÑÐ³  ÐºÐ»ÑÐ¿Ð°ÑÑ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8289" b="83882" l="0" r="9955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8980" b="17811"/>
          <a:stretch/>
        </p:blipFill>
        <p:spPr bwMode="auto">
          <a:xfrm rot="686042">
            <a:off x="6057291" y="2999120"/>
            <a:ext cx="3022707" cy="948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Левая фигурная скобка 49"/>
          <p:cNvSpPr>
            <a:spLocks/>
          </p:cNvSpPr>
          <p:nvPr/>
        </p:nvSpPr>
        <p:spPr bwMode="auto">
          <a:xfrm rot="-5400000">
            <a:off x="3509628" y="2547156"/>
            <a:ext cx="648072" cy="7164288"/>
          </a:xfrm>
          <a:prstGeom prst="leftBrace">
            <a:avLst>
              <a:gd name="adj1" fmla="val 83235"/>
              <a:gd name="adj2" fmla="val 50000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 alt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2852936"/>
            <a:ext cx="2952328" cy="630932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4725144"/>
            <a:ext cx="2088232" cy="576064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Левая фигурная скобка 56"/>
          <p:cNvSpPr>
            <a:spLocks/>
          </p:cNvSpPr>
          <p:nvPr/>
        </p:nvSpPr>
        <p:spPr bwMode="auto">
          <a:xfrm rot="-5400000">
            <a:off x="4382615" y="-360783"/>
            <a:ext cx="504056" cy="8964486"/>
          </a:xfrm>
          <a:prstGeom prst="leftBrace">
            <a:avLst>
              <a:gd name="adj1" fmla="val 83235"/>
              <a:gd name="adj2" fmla="val 50913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 alt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6237312"/>
            <a:ext cx="2592288" cy="620688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4221088"/>
            <a:ext cx="1872208" cy="504056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372200" y="6237313"/>
            <a:ext cx="2771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Відповідь: на 1 год.</a:t>
            </a:r>
            <a:endParaRPr lang="ru-RU" sz="2400" b="1" dirty="0"/>
          </a:p>
        </p:txBody>
      </p:sp>
      <p:pic>
        <p:nvPicPr>
          <p:cNvPr id="65" name="Рисунок 47" descr="1111.gif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0"/>
            <a:ext cx="2555776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299 0.01456 L -0.61129 0.0145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167 -0.00509 L 0.66736 -0.0155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50" grpId="0" animBg="1"/>
      <p:bldP spid="57" grpId="0" animBg="1"/>
      <p:bldP spid="6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020272" cy="12687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uk-UA" altLang="ru-RU" b="1" dirty="0" smtClean="0">
                <a:solidFill>
                  <a:srgbClr val="FF0000"/>
                </a:solidFill>
                <a:latin typeface="Times New Roman" pitchFamily="18" charset="0"/>
              </a:rPr>
              <a:t>        </a:t>
            </a:r>
            <a:r>
              <a:rPr lang="uk-UA" altLang="ru-RU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uk-UA" altLang="ru-RU" b="1" dirty="0" smtClean="0">
                <a:solidFill>
                  <a:srgbClr val="FF0000"/>
                </a:solidFill>
                <a:latin typeface="Times New Roman" pitchFamily="18" charset="0"/>
              </a:rPr>
              <a:t>Виконаємо</a:t>
            </a:r>
            <a:r>
              <a:rPr lang="uk-UA" altLang="ru-RU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uk-UA" altLang="ru-RU" b="1" dirty="0" smtClean="0">
                <a:solidFill>
                  <a:srgbClr val="FF0000"/>
                </a:solidFill>
                <a:latin typeface="Times New Roman" pitchFamily="18" charset="0"/>
              </a:rPr>
              <a:t>№429</a:t>
            </a:r>
          </a:p>
        </p:txBody>
      </p:sp>
      <p:sp>
        <p:nvSpPr>
          <p:cNvPr id="362498" name="Скругленная прямоугольная выноска 362497"/>
          <p:cNvSpPr>
            <a:spLocks noChangeArrowheads="1"/>
          </p:cNvSpPr>
          <p:nvPr/>
        </p:nvSpPr>
        <p:spPr bwMode="auto">
          <a:xfrm>
            <a:off x="0" y="1340768"/>
            <a:ext cx="5364088" cy="1835398"/>
          </a:xfrm>
          <a:prstGeom prst="wedgeRoundRectCallout">
            <a:avLst>
              <a:gd name="adj1" fmla="val 86618"/>
              <a:gd name="adj2" fmla="val -9164"/>
              <a:gd name="adj3" fmla="val 16667"/>
            </a:avLst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zh-CN" sz="2800" b="1" i="1">
                <a:latin typeface="Georgia" pitchFamily="18" charset="0"/>
              </a:rPr>
              <a:t>За  схемою  складіть  задачу</a:t>
            </a:r>
          </a:p>
        </p:txBody>
      </p:sp>
      <p:sp>
        <p:nvSpPr>
          <p:cNvPr id="362499" name="Прямое соединение 362498"/>
          <p:cNvSpPr>
            <a:spLocks noChangeShapeType="1"/>
          </p:cNvSpPr>
          <p:nvPr/>
        </p:nvSpPr>
        <p:spPr bwMode="auto">
          <a:xfrm>
            <a:off x="1476375" y="4724400"/>
            <a:ext cx="6481763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62500" name="Прямое соединение 362499"/>
          <p:cNvSpPr>
            <a:spLocks noChangeShapeType="1"/>
          </p:cNvSpPr>
          <p:nvPr/>
        </p:nvSpPr>
        <p:spPr bwMode="auto">
          <a:xfrm>
            <a:off x="1476375" y="4292600"/>
            <a:ext cx="1654175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62501" name="Прямое соединение 362500"/>
          <p:cNvSpPr>
            <a:spLocks noChangeShapeType="1"/>
          </p:cNvSpPr>
          <p:nvPr/>
        </p:nvSpPr>
        <p:spPr bwMode="auto">
          <a:xfrm>
            <a:off x="5940425" y="4292600"/>
            <a:ext cx="2016125" cy="0"/>
          </a:xfrm>
          <a:prstGeom prst="line">
            <a:avLst/>
          </a:prstGeom>
          <a:noFill/>
          <a:ln w="44450">
            <a:solidFill>
              <a:srgbClr val="0000FF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2502" name="Прямое соединение 362501"/>
          <p:cNvSpPr>
            <a:spLocks noChangeShapeType="1"/>
          </p:cNvSpPr>
          <p:nvPr/>
        </p:nvSpPr>
        <p:spPr bwMode="auto">
          <a:xfrm>
            <a:off x="1476375" y="3933825"/>
            <a:ext cx="0" cy="935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2503" name="Прямое соединение 362502"/>
          <p:cNvSpPr>
            <a:spLocks noChangeShapeType="1"/>
          </p:cNvSpPr>
          <p:nvPr/>
        </p:nvSpPr>
        <p:spPr bwMode="auto">
          <a:xfrm>
            <a:off x="7956550" y="3933825"/>
            <a:ext cx="0" cy="935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2504" name="Текстовое поле 362503"/>
          <p:cNvSpPr txBox="1">
            <a:spLocks noChangeArrowheads="1"/>
          </p:cNvSpPr>
          <p:nvPr/>
        </p:nvSpPr>
        <p:spPr bwMode="auto">
          <a:xfrm>
            <a:off x="1476375" y="3716338"/>
            <a:ext cx="2058577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altLang="ru-RU" sz="2800" b="1" i="1" dirty="0">
                <a:solidFill>
                  <a:srgbClr val="CC0000"/>
                </a:solidFill>
                <a:latin typeface="Georgia" pitchFamily="18" charset="0"/>
              </a:rPr>
              <a:t>7</a:t>
            </a:r>
            <a:r>
              <a:rPr lang="uk-UA" altLang="ru-RU" sz="2800" b="1" i="1" dirty="0" smtClean="0">
                <a:solidFill>
                  <a:srgbClr val="CC0000"/>
                </a:solidFill>
                <a:latin typeface="Georgia" pitchFamily="18" charset="0"/>
              </a:rPr>
              <a:t>2</a:t>
            </a:r>
            <a:r>
              <a:rPr lang="ru-RU" altLang="zh-CN" sz="2800" b="1" i="1" dirty="0" smtClean="0">
                <a:solidFill>
                  <a:srgbClr val="CC0000"/>
                </a:solidFill>
                <a:latin typeface="Georgia" pitchFamily="18" charset="0"/>
              </a:rPr>
              <a:t> </a:t>
            </a:r>
            <a:r>
              <a:rPr lang="ru-RU" altLang="zh-CN" sz="2800" b="1" i="1" dirty="0">
                <a:solidFill>
                  <a:srgbClr val="CC0000"/>
                </a:solidFill>
                <a:latin typeface="Georgia" pitchFamily="18" charset="0"/>
              </a:rPr>
              <a:t>км/год</a:t>
            </a:r>
          </a:p>
        </p:txBody>
      </p:sp>
      <p:sp>
        <p:nvSpPr>
          <p:cNvPr id="362505" name="Текстовое поле 362504"/>
          <p:cNvSpPr txBox="1">
            <a:spLocks noChangeArrowheads="1"/>
          </p:cNvSpPr>
          <p:nvPr/>
        </p:nvSpPr>
        <p:spPr bwMode="auto">
          <a:xfrm>
            <a:off x="5940425" y="3644900"/>
            <a:ext cx="2046288" cy="5222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uk-UA" altLang="zh-CN" sz="2800" b="1" i="1" dirty="0" smtClean="0">
                <a:solidFill>
                  <a:schemeClr val="accent2"/>
                </a:solidFill>
                <a:latin typeface="Georgia" pitchFamily="18" charset="0"/>
              </a:rPr>
              <a:t>75</a:t>
            </a:r>
            <a:r>
              <a:rPr lang="ru-RU" altLang="zh-CN" sz="2800" b="1" i="1" dirty="0" smtClean="0">
                <a:solidFill>
                  <a:schemeClr val="accent2"/>
                </a:solidFill>
                <a:latin typeface="Georgia" pitchFamily="18" charset="0"/>
              </a:rPr>
              <a:t>км/год</a:t>
            </a:r>
            <a:endParaRPr lang="ru-RU" altLang="zh-CN" sz="2800" b="1" i="1" dirty="0">
              <a:solidFill>
                <a:schemeClr val="accent2"/>
              </a:solidFill>
              <a:latin typeface="Georgia" pitchFamily="18" charset="0"/>
            </a:endParaRPr>
          </a:p>
        </p:txBody>
      </p:sp>
      <p:sp>
        <p:nvSpPr>
          <p:cNvPr id="362506" name="Левая фигурная скобка 362505"/>
          <p:cNvSpPr>
            <a:spLocks/>
          </p:cNvSpPr>
          <p:nvPr/>
        </p:nvSpPr>
        <p:spPr bwMode="auto">
          <a:xfrm rot="-5400000">
            <a:off x="4392613" y="2025650"/>
            <a:ext cx="647700" cy="6480175"/>
          </a:xfrm>
          <a:prstGeom prst="leftBrace">
            <a:avLst>
              <a:gd name="adj1" fmla="val 83235"/>
              <a:gd name="adj2" fmla="val 50000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 altLang="en-US"/>
          </a:p>
        </p:txBody>
      </p:sp>
      <p:sp>
        <p:nvSpPr>
          <p:cNvPr id="362507" name="Текстовое поле 362506"/>
          <p:cNvSpPr txBox="1">
            <a:spLocks noChangeArrowheads="1"/>
          </p:cNvSpPr>
          <p:nvPr/>
        </p:nvSpPr>
        <p:spPr bwMode="auto">
          <a:xfrm>
            <a:off x="3995738" y="5589588"/>
            <a:ext cx="1891865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altLang="zh-CN" sz="3600" b="1" i="1" dirty="0" smtClean="0">
                <a:solidFill>
                  <a:srgbClr val="008000"/>
                </a:solidFill>
                <a:latin typeface="Georgia" pitchFamily="18" charset="0"/>
              </a:rPr>
              <a:t>369</a:t>
            </a:r>
            <a:r>
              <a:rPr lang="ru-RU" altLang="zh-CN" sz="3600" b="1" i="1" dirty="0" smtClean="0">
                <a:solidFill>
                  <a:srgbClr val="008000"/>
                </a:solidFill>
                <a:latin typeface="Georgia" pitchFamily="18" charset="0"/>
              </a:rPr>
              <a:t> </a:t>
            </a:r>
            <a:r>
              <a:rPr lang="ru-RU" altLang="zh-CN" sz="3600" b="1" i="1" dirty="0">
                <a:solidFill>
                  <a:srgbClr val="008000"/>
                </a:solidFill>
                <a:latin typeface="Georgia" pitchFamily="18" charset="0"/>
              </a:rPr>
              <a:t>км</a:t>
            </a:r>
          </a:p>
        </p:txBody>
      </p:sp>
      <p:sp>
        <p:nvSpPr>
          <p:cNvPr id="362508" name="Текстовое поле 362507"/>
          <p:cNvSpPr txBox="1">
            <a:spLocks noChangeArrowheads="1"/>
          </p:cNvSpPr>
          <p:nvPr/>
        </p:nvSpPr>
        <p:spPr bwMode="auto">
          <a:xfrm>
            <a:off x="827584" y="4581128"/>
            <a:ext cx="504057" cy="52228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b="1">
                <a:latin typeface="Georgia" pitchFamily="18" charset="0"/>
              </a:rPr>
              <a:t>A</a:t>
            </a:r>
            <a:endParaRPr lang="ru-RU" altLang="zh-CN" sz="2800" b="1">
              <a:latin typeface="Georgia" pitchFamily="18" charset="0"/>
            </a:endParaRPr>
          </a:p>
        </p:txBody>
      </p:sp>
      <p:sp>
        <p:nvSpPr>
          <p:cNvPr id="362509" name="Текстовое поле 362508"/>
          <p:cNvSpPr txBox="1">
            <a:spLocks noChangeArrowheads="1"/>
          </p:cNvSpPr>
          <p:nvPr/>
        </p:nvSpPr>
        <p:spPr bwMode="auto">
          <a:xfrm>
            <a:off x="8028384" y="4508500"/>
            <a:ext cx="380604" cy="52228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b="1" dirty="0">
                <a:latin typeface="Georgia" pitchFamily="18" charset="0"/>
              </a:rPr>
              <a:t>B</a:t>
            </a:r>
            <a:endParaRPr lang="ru-RU" altLang="zh-CN" sz="2800" b="1" dirty="0">
              <a:latin typeface="Georgia" pitchFamily="18" charset="0"/>
            </a:endParaRPr>
          </a:p>
        </p:txBody>
      </p:sp>
      <p:grpSp>
        <p:nvGrpSpPr>
          <p:cNvPr id="2" name="Группа 362509"/>
          <p:cNvGrpSpPr>
            <a:grpSpLocks/>
          </p:cNvGrpSpPr>
          <p:nvPr/>
        </p:nvGrpSpPr>
        <p:grpSpPr bwMode="auto">
          <a:xfrm>
            <a:off x="4100513" y="3738563"/>
            <a:ext cx="504825" cy="1008062"/>
            <a:chOff x="2381" y="2341"/>
            <a:chExt cx="318" cy="635"/>
          </a:xfrm>
        </p:grpSpPr>
        <p:sp>
          <p:nvSpPr>
            <p:cNvPr id="14354" name="Прямое соединение 362510"/>
            <p:cNvSpPr>
              <a:spLocks noChangeShapeType="1"/>
            </p:cNvSpPr>
            <p:nvPr/>
          </p:nvSpPr>
          <p:spPr bwMode="auto">
            <a:xfrm flipV="1">
              <a:off x="2381" y="2341"/>
              <a:ext cx="0" cy="63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5" name="Прямоугольный треугольник 362511"/>
            <p:cNvSpPr>
              <a:spLocks noChangeArrowheads="1"/>
            </p:cNvSpPr>
            <p:nvPr/>
          </p:nvSpPr>
          <p:spPr bwMode="auto">
            <a:xfrm>
              <a:off x="2381" y="2341"/>
              <a:ext cx="318" cy="349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altLang="en-US"/>
            </a:p>
          </p:txBody>
        </p:sp>
      </p:grpSp>
      <p:sp>
        <p:nvSpPr>
          <p:cNvPr id="14353" name="Текстовое поле 2"/>
          <p:cNvSpPr txBox="1">
            <a:spLocks noChangeArrowheads="1"/>
          </p:cNvSpPr>
          <p:nvPr/>
        </p:nvSpPr>
        <p:spPr bwMode="auto">
          <a:xfrm>
            <a:off x="971600" y="2540000"/>
            <a:ext cx="6912768" cy="92333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altLang="ru-RU" sz="5400" b="1" i="1" dirty="0" smtClean="0">
                <a:solidFill>
                  <a:srgbClr val="CC0000"/>
                </a:solidFill>
                <a:latin typeface="Georgia" pitchFamily="18" charset="0"/>
              </a:rPr>
              <a:t>Відповідь: 3 </a:t>
            </a:r>
            <a:r>
              <a:rPr lang="uk-UA" altLang="ru-RU" sz="5400" b="1" i="1" dirty="0" err="1">
                <a:solidFill>
                  <a:srgbClr val="CC0000"/>
                </a:solidFill>
                <a:latin typeface="Georgia" pitchFamily="18" charset="0"/>
              </a:rPr>
              <a:t>год</a:t>
            </a:r>
            <a:endParaRPr lang="uk-UA" altLang="en-US" sz="5400" b="1" i="1" dirty="0">
              <a:solidFill>
                <a:srgbClr val="CC0000"/>
              </a:solidFill>
              <a:latin typeface="Georgi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95736" y="4797152"/>
            <a:ext cx="108012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2 ГОД</a:t>
            </a:r>
            <a:endParaRPr lang="ru-RU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580112" y="4725144"/>
            <a:ext cx="144016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? </a:t>
            </a:r>
            <a:r>
              <a:rPr lang="uk-UA" sz="2400" b="1" dirty="0" smtClean="0"/>
              <a:t>ГОД</a:t>
            </a:r>
            <a:endParaRPr lang="ru-RU" sz="2400" b="1" dirty="0"/>
          </a:p>
        </p:txBody>
      </p:sp>
      <p:pic>
        <p:nvPicPr>
          <p:cNvPr id="22" name="Рисунок 4" descr="MCj0370140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092280" y="0"/>
            <a:ext cx="2051720" cy="27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3624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362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362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2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2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2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2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2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2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2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2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2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2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2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2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2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62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62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62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62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62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62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62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2000"/>
                                        <p:tgtEl>
                                          <p:spTgt spid="362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2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362498" grpId="0" animBg="1"/>
      <p:bldP spid="362499" grpId="0" animBg="1"/>
      <p:bldP spid="362500" grpId="0" animBg="1"/>
      <p:bldP spid="362501" grpId="0" animBg="1"/>
      <p:bldP spid="362502" grpId="0" animBg="1"/>
      <p:bldP spid="362503" grpId="0" animBg="1"/>
      <p:bldP spid="362504" grpId="0" animBg="1"/>
      <p:bldP spid="362505" grpId="0" animBg="1"/>
      <p:bldP spid="362506" grpId="0" animBg="1"/>
      <p:bldP spid="362507" grpId="0" animBg="1"/>
      <p:bldP spid="362508" grpId="0" animBg="1"/>
      <p:bldP spid="362509" grpId="0" animBg="1"/>
      <p:bldP spid="14353" grpId="0" animBg="1"/>
      <p:bldP spid="20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63655"/>
            <a:ext cx="9036496" cy="21907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81636" tIns="40818" rIns="81636" bIns="40818" rtlCol="0">
            <a:sp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№ 432 </a:t>
            </a:r>
            <a:r>
              <a:rPr lang="uk-UA" sz="2800" b="1" dirty="0" smtClean="0"/>
              <a:t>. Оля вийшла зі школи і пішла додому зі </a:t>
            </a:r>
            <a:r>
              <a:rPr lang="uk-UA" sz="2800" b="1" dirty="0" err="1" smtClean="0"/>
              <a:t>звидкістю</a:t>
            </a:r>
            <a:r>
              <a:rPr lang="uk-UA" sz="2800" b="1" dirty="0" smtClean="0"/>
              <a:t> </a:t>
            </a:r>
            <a:r>
              <a:rPr lang="uk-UA" sz="2800" b="1" dirty="0" smtClean="0">
                <a:solidFill>
                  <a:schemeClr val="tx1"/>
                </a:solidFill>
              </a:rPr>
              <a:t>80м/</a:t>
            </a:r>
            <a:r>
              <a:rPr lang="uk-UA" sz="2800" b="1" dirty="0" err="1" smtClean="0">
                <a:solidFill>
                  <a:schemeClr val="tx1"/>
                </a:solidFill>
              </a:rPr>
              <a:t>хв.</a:t>
            </a:r>
            <a:r>
              <a:rPr lang="uk-UA" sz="2800" b="1" dirty="0" err="1" smtClean="0"/>
              <a:t>Через</a:t>
            </a:r>
            <a:r>
              <a:rPr lang="uk-UA" sz="2800" b="1" dirty="0" smtClean="0"/>
              <a:t> </a:t>
            </a:r>
            <a:r>
              <a:rPr lang="uk-UA" sz="2800" b="1" dirty="0" smtClean="0">
                <a:solidFill>
                  <a:schemeClr val="tx1"/>
                </a:solidFill>
              </a:rPr>
              <a:t>2 </a:t>
            </a:r>
            <a:r>
              <a:rPr lang="uk-UA" sz="2800" b="1" dirty="0" err="1" smtClean="0">
                <a:solidFill>
                  <a:schemeClr val="tx1"/>
                </a:solidFill>
              </a:rPr>
              <a:t>хв</a:t>
            </a:r>
            <a:r>
              <a:rPr lang="uk-UA" sz="2800" b="1" dirty="0" smtClean="0">
                <a:solidFill>
                  <a:schemeClr val="tx1"/>
                </a:solidFill>
              </a:rPr>
              <a:t> </a:t>
            </a:r>
            <a:r>
              <a:rPr lang="uk-UA" sz="2800" b="1" dirty="0" smtClean="0"/>
              <a:t>зі школи вийшла Іра і пішла в тому самому напрямі зі швидкістю </a:t>
            </a:r>
            <a:r>
              <a:rPr lang="uk-UA" sz="2800" b="1" dirty="0" smtClean="0">
                <a:solidFill>
                  <a:schemeClr val="tx1"/>
                </a:solidFill>
              </a:rPr>
              <a:t>100м/</a:t>
            </a:r>
            <a:r>
              <a:rPr lang="uk-UA" sz="2800" b="1" dirty="0" err="1" smtClean="0">
                <a:solidFill>
                  <a:schemeClr val="tx1"/>
                </a:solidFill>
              </a:rPr>
              <a:t>хв.</a:t>
            </a:r>
            <a:r>
              <a:rPr lang="uk-UA" sz="2800" b="1" dirty="0" err="1" smtClean="0"/>
              <a:t>Через</a:t>
            </a:r>
            <a:r>
              <a:rPr lang="uk-UA" sz="2800" b="1" dirty="0" smtClean="0"/>
              <a:t> скільки хвилин після свого виходу Іра наздожене Олю</a:t>
            </a:r>
            <a:r>
              <a:rPr lang="en-US" sz="2800" b="1" dirty="0" smtClean="0"/>
              <a:t>?</a:t>
            </a:r>
            <a:endParaRPr lang="uk-UA" sz="2800" b="1" dirty="0"/>
          </a:p>
          <a:p>
            <a:endParaRPr lang="ru-RU" sz="25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0" y="3933056"/>
            <a:ext cx="9144000" cy="1906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Ð ÐµÐ·ÑÐ»ÑÑÐ°Ñ Ð¿Ð¾ÑÑÐºÑ Ð·Ð¾Ð±ÑÐ°Ð¶ÐµÐ½Ñ Ð·Ð° Ð·Ð°Ð¿Ð¸ÑÐ¾Ð¼ &quot;ÑÐºÐ¾Ð»Ð° ÐºÐ»ÑÐ¿Ð°ÑÑ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7" t="29227" r="4005" b="3830"/>
          <a:stretch/>
        </p:blipFill>
        <p:spPr bwMode="auto">
          <a:xfrm>
            <a:off x="0" y="2276872"/>
            <a:ext cx="1592900" cy="153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Ð ÐµÐ·ÑÐ»ÑÑÐ°Ñ Ð¿Ð¾ÑÑÐºÑ Ð·Ð¾Ð±ÑÐ°Ð¶ÐµÐ½Ñ Ð·Ð° Ð·Ð°Ð¿Ð¸ÑÐ¾Ð¼ &quot;Ð±ÑÐ´Ð¸Ð½Ð¾ÑÐ¾Ðº ÐºÐ»ÑÐ¿Ð°ÑÑ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348880"/>
            <a:ext cx="1547663" cy="1506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Ð ÐµÐ·ÑÐ»ÑÑÐ°Ñ Ð¿Ð¾ÑÑÐºÑ Ð·Ð¾Ð±ÑÐ°Ð¶ÐµÐ½Ñ Ð·Ð° Ð·Ð°Ð¿Ð¸ÑÐ¾Ð¼ &quot;ÑÐ»Ð¾Ð¿ÑÐ¸Ðº  Ð¹Ð´Ðµ ÐºÐ»ÑÐ¿Ð°ÑÑ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48881"/>
            <a:ext cx="976036" cy="1506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Ð ÐµÐ·ÑÐ»ÑÑÐ°Ñ Ð¿Ð¾ÑÑÐºÑ Ð·Ð¾Ð±ÑÐ°Ð¶ÐµÐ½Ñ Ð·Ð° Ð·Ð°Ð¿Ð¸ÑÐ¾Ð¼ &quot;ÑÐ»Ð¾Ð¿ÑÐ¸Ðº Ð¹Ð´Ðµ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04048" y="2636912"/>
            <a:ext cx="1152128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 стрелкой 10"/>
          <p:cNvCxnSpPr/>
          <p:nvPr/>
        </p:nvCxnSpPr>
        <p:spPr>
          <a:xfrm>
            <a:off x="2771800" y="3284984"/>
            <a:ext cx="2376264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940152" y="3356992"/>
            <a:ext cx="1728192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5537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2564904"/>
            <a:ext cx="1944216" cy="597024"/>
          </a:xfrm>
          <a:prstGeom prst="rect">
            <a:avLst/>
          </a:prstGeom>
          <a:noFill/>
        </p:spPr>
      </p:pic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5540" name="Picture 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2564904"/>
            <a:ext cx="1800200" cy="582166"/>
          </a:xfrm>
          <a:prstGeom prst="rect">
            <a:avLst/>
          </a:prstGeom>
          <a:noFill/>
        </p:spPr>
      </p:pic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Левая фигурная скобка 28"/>
          <p:cNvSpPr>
            <a:spLocks/>
          </p:cNvSpPr>
          <p:nvPr/>
        </p:nvSpPr>
        <p:spPr bwMode="auto">
          <a:xfrm rot="-5400000">
            <a:off x="3707730" y="2565078"/>
            <a:ext cx="432396" cy="1872208"/>
          </a:xfrm>
          <a:prstGeom prst="leftBrace">
            <a:avLst>
              <a:gd name="adj1" fmla="val 30843"/>
              <a:gd name="adj2" fmla="val 49834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 altLang="en-US"/>
          </a:p>
        </p:txBody>
      </p:sp>
      <p:sp>
        <p:nvSpPr>
          <p:cNvPr id="30" name="TextBox 29"/>
          <p:cNvSpPr txBox="1"/>
          <p:nvPr/>
        </p:nvSpPr>
        <p:spPr>
          <a:xfrm>
            <a:off x="2771800" y="3573017"/>
            <a:ext cx="108012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2 </a:t>
            </a:r>
            <a:r>
              <a:rPr lang="uk-UA" sz="2400" b="1" dirty="0" smtClean="0"/>
              <a:t>ХВ.</a:t>
            </a:r>
            <a:endParaRPr lang="ru-RU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0" y="4077072"/>
            <a:ext cx="205172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Розв’язання :</a:t>
            </a:r>
            <a:endParaRPr lang="ru-RU" sz="2400" b="1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5546" name="Picture 1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81128"/>
            <a:ext cx="3851920" cy="558924"/>
          </a:xfrm>
          <a:prstGeom prst="rect">
            <a:avLst/>
          </a:prstGeom>
          <a:noFill/>
        </p:spPr>
      </p:pic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0" y="76470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923928" y="4581128"/>
            <a:ext cx="4464496" cy="46166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Відстань між Олею і Іриною</a:t>
            </a:r>
            <a:endParaRPr lang="ru-RU" sz="2400" b="1" dirty="0"/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5549" name="Picture 1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085184"/>
            <a:ext cx="4600575" cy="720080"/>
          </a:xfrm>
          <a:prstGeom prst="rect">
            <a:avLst/>
          </a:prstGeom>
          <a:noFill/>
        </p:spPr>
      </p:pic>
      <p:sp>
        <p:nvSpPr>
          <p:cNvPr id="65551" name="Rectangle 15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644008" y="5085184"/>
            <a:ext cx="4499992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Швидкість зближення між Олею і Іриною</a:t>
            </a:r>
            <a:endParaRPr lang="ru-RU" sz="2400" b="1" dirty="0"/>
          </a:p>
        </p:txBody>
      </p:sp>
      <p:sp>
        <p:nvSpPr>
          <p:cNvPr id="6555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5552" name="Picture 16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733256"/>
            <a:ext cx="4572000" cy="792088"/>
          </a:xfrm>
          <a:prstGeom prst="rect">
            <a:avLst/>
          </a:prstGeom>
          <a:noFill/>
        </p:spPr>
      </p:pic>
      <p:sp>
        <p:nvSpPr>
          <p:cNvPr id="65554" name="Rectangle 18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72000" y="6021288"/>
            <a:ext cx="4572000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Час через який Ірина наздожене Олю.</a:t>
            </a:r>
            <a:endParaRPr lang="ru-RU" sz="2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4716016" y="4005064"/>
            <a:ext cx="244827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Відповідь: 8хв.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65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58382E-6 L 0.61424 0.01063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00" y="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20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2000"/>
                                        <p:tgtEl>
                                          <p:spTgt spid="65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2000"/>
                                        <p:tgtEl>
                                          <p:spTgt spid="6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9" grpId="0" animBg="1"/>
      <p:bldP spid="30" grpId="0" animBg="1"/>
      <p:bldP spid="31" grpId="0" animBg="1"/>
      <p:bldP spid="38" grpId="0" animBg="1"/>
      <p:bldP spid="42" grpId="0" animBg="1"/>
      <p:bldP spid="46" grpId="0" animBg="1"/>
      <p:bldP spid="4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4680520" cy="646331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sp>
        <p:nvSpPr>
          <p:cNvPr id="3" name="Прямоугольник 5"/>
          <p:cNvSpPr>
            <a:spLocks noChangeArrowheads="1"/>
          </p:cNvSpPr>
          <p:nvPr/>
        </p:nvSpPr>
        <p:spPr bwMode="auto">
          <a:xfrm>
            <a:off x="0" y="2204864"/>
            <a:ext cx="9143999" cy="1569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Повторити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означення подані у  ( § 12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сторінка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66 -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69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</a:t>
            </a:r>
            <a:endParaRPr lang="uk-UA" sz="2400" b="1" dirty="0" smtClean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Виконати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 419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428 </a:t>
            </a:r>
            <a:endParaRPr lang="uk-UA" sz="24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uk-UA" sz="2400" b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додотково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бажаючих № 430 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509120"/>
            <a:ext cx="4427984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7" descr="78ce56ae5fa75ac85e3ab5e321d88a9d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0"/>
            <a:ext cx="5292080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784350" y="1412776"/>
            <a:ext cx="4572000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304925" indent="-395288"/>
            <a:r>
              <a:rPr lang="ru-RU" sz="4800" b="1" dirty="0" smtClean="0">
                <a:solidFill>
                  <a:srgbClr val="FF0000"/>
                </a:solidFill>
              </a:rPr>
              <a:t>Повторимо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13318" name="Рисунок 47" descr="1111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1809750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9" descr="4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2852738"/>
            <a:ext cx="26273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5400" b="1" dirty="0" smtClean="0">
                <a:solidFill>
                  <a:srgbClr val="F81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Формула,що визначає </a:t>
            </a:r>
            <a:r>
              <a:rPr lang="uk-UA" sz="5400" b="1" dirty="0" err="1" smtClean="0">
                <a:solidFill>
                  <a:srgbClr val="F81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</a:t>
            </a:r>
            <a:r>
              <a:rPr lang="en-US" sz="5400" b="1" dirty="0" smtClean="0">
                <a:solidFill>
                  <a:srgbClr val="F81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5400" b="1" dirty="0" err="1" smtClean="0">
                <a:solidFill>
                  <a:srgbClr val="F81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язок</a:t>
            </a:r>
            <a:r>
              <a:rPr lang="uk-UA" sz="5400" b="1" dirty="0" smtClean="0">
                <a:solidFill>
                  <a:srgbClr val="F81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</a:t>
            </a:r>
            <a:endParaRPr lang="uk-UA" sz="5400" b="1" dirty="0">
              <a:solidFill>
                <a:srgbClr val="F81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772817"/>
            <a:ext cx="3456384" cy="45243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r>
              <a:rPr lang="uk-UA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=</a:t>
            </a:r>
            <a:r>
              <a:rPr lang="en-US" sz="7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</a:t>
            </a:r>
            <a:r>
              <a:rPr lang="en-US" sz="7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·t</a:t>
            </a:r>
            <a:r>
              <a:rPr lang="en-US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uk-UA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</a:t>
            </a:r>
          </a:p>
          <a:p>
            <a:pPr algn="ctr"/>
            <a:r>
              <a:rPr lang="en-US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 = s</a:t>
            </a:r>
            <a:r>
              <a:rPr lang="uk-UA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r>
              <a:rPr lang="en-US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</a:t>
            </a:r>
            <a:r>
              <a:rPr lang="uk-UA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 </a:t>
            </a:r>
            <a:endParaRPr lang="en-US" sz="7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 = s </a:t>
            </a:r>
            <a:r>
              <a:rPr lang="uk-UA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r>
              <a:rPr lang="en-US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v.</a:t>
            </a:r>
            <a:endParaRPr lang="en-US" sz="72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35896" y="1916832"/>
            <a:ext cx="1152128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S-</a:t>
            </a:r>
            <a:endParaRPr lang="ru-RU" sz="6000" dirty="0"/>
          </a:p>
        </p:txBody>
      </p:sp>
      <p:sp>
        <p:nvSpPr>
          <p:cNvPr id="11" name="TextBox 10"/>
          <p:cNvSpPr txBox="1"/>
          <p:nvPr/>
        </p:nvSpPr>
        <p:spPr>
          <a:xfrm>
            <a:off x="4355976" y="2132856"/>
            <a:ext cx="4788024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/>
              <a:t>п</a:t>
            </a:r>
            <a:r>
              <a:rPr lang="uk-UA" sz="3200" b="1" dirty="0" smtClean="0"/>
              <a:t>ройдена відстань(шлях);</a:t>
            </a:r>
            <a:endParaRPr lang="ru-RU" sz="3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419872" y="3140968"/>
            <a:ext cx="864096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v</a:t>
            </a:r>
            <a:r>
              <a:rPr lang="en-US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355976" y="2924944"/>
            <a:ext cx="4788024" cy="21648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6600" dirty="0" err="1" smtClean="0"/>
              <a:t>-</a:t>
            </a:r>
            <a:r>
              <a:rPr lang="uk-UA" sz="3200" b="1" dirty="0" err="1">
                <a:solidFill>
                  <a:srgbClr val="FF0000"/>
                </a:solidFill>
              </a:rPr>
              <a:t>ш</a:t>
            </a:r>
            <a:r>
              <a:rPr lang="uk-UA" sz="3200" b="1" dirty="0" err="1" smtClean="0">
                <a:solidFill>
                  <a:srgbClr val="FF0000"/>
                </a:solidFill>
              </a:rPr>
              <a:t>видкість</a:t>
            </a:r>
            <a:r>
              <a:rPr lang="uk-UA" sz="3200" b="1" dirty="0" smtClean="0">
                <a:solidFill>
                  <a:srgbClr val="FF0000"/>
                </a:solidFill>
              </a:rPr>
              <a:t> руху</a:t>
            </a:r>
            <a:r>
              <a:rPr lang="uk-UA" sz="3200" b="1" dirty="0" smtClean="0"/>
              <a:t>,тобто відстань,яку долають за одиницю часу;</a:t>
            </a:r>
            <a:endParaRPr lang="ru-RU" sz="66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51520" y="5534561"/>
            <a:ext cx="2016224" cy="13234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8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</a:t>
            </a:r>
            <a:r>
              <a:rPr lang="uk-UA" sz="8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uk-UA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</a:t>
            </a:r>
            <a:r>
              <a:rPr lang="uk-UA" sz="8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ru-RU" sz="8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331640" y="6021288"/>
            <a:ext cx="2592288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4400" b="1" dirty="0"/>
              <a:t>ч</a:t>
            </a:r>
            <a:r>
              <a:rPr lang="uk-UA" sz="4400" b="1" dirty="0" smtClean="0"/>
              <a:t>ас руху</a:t>
            </a:r>
            <a:endParaRPr lang="ru-RU" sz="4400" b="1" dirty="0"/>
          </a:p>
        </p:txBody>
      </p:sp>
      <p:pic>
        <p:nvPicPr>
          <p:cNvPr id="16" name="Picture 7" descr="book2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5013176"/>
            <a:ext cx="428396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3999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F81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 вимірювання відстані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 ).</a:t>
            </a:r>
            <a:endParaRPr lang="uk-UA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764704"/>
            <a:ext cx="1872208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</a:t>
            </a:r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м.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27784" y="764704"/>
            <a:ext cx="2880320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</a:t>
            </a:r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84168" y="764704"/>
            <a:ext cx="2232248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5400" b="1" dirty="0">
                <a:ln/>
                <a:solidFill>
                  <a:schemeClr val="tx1"/>
                </a:solidFill>
              </a:rPr>
              <a:t>к</a:t>
            </a:r>
            <a:r>
              <a:rPr lang="uk-UA" sz="5400" b="1" dirty="0" smtClean="0">
                <a:ln/>
                <a:solidFill>
                  <a:schemeClr val="tx1"/>
                </a:solidFill>
              </a:rPr>
              <a:t>м.</a:t>
            </a:r>
            <a:endParaRPr lang="ru-RU" sz="5400" b="1" cap="none" spc="0" dirty="0">
              <a:ln/>
              <a:solidFill>
                <a:schemeClr val="tx1"/>
              </a:solidFill>
              <a:effectLst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" y="1700809"/>
            <a:ext cx="8676455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F81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 вимірювання часу </a:t>
            </a:r>
            <a:r>
              <a:rPr lang="uk-UA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)</a:t>
            </a:r>
            <a:endParaRPr lang="uk-UA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5928" y="2492896"/>
            <a:ext cx="1872208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с.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71800" y="2492896"/>
            <a:ext cx="2880320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хв.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36568" y="2492896"/>
            <a:ext cx="2232248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/>
                <a:solidFill>
                  <a:schemeClr val="tx1"/>
                </a:solidFill>
              </a:rPr>
              <a:t>год.</a:t>
            </a:r>
            <a:endParaRPr lang="ru-RU" sz="5400" b="1" cap="none" spc="0" dirty="0">
              <a:ln/>
              <a:solidFill>
                <a:schemeClr val="tx1"/>
              </a:solidFill>
              <a:effectLst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3429000"/>
            <a:ext cx="91440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rgbClr val="FF0000"/>
                </a:solidFill>
              </a:rPr>
              <a:t>Одиниці вимірювання швидкості </a:t>
            </a:r>
            <a:r>
              <a:rPr lang="uk-UA" sz="4000" b="1" dirty="0" smtClean="0"/>
              <a:t>( </a:t>
            </a:r>
            <a:r>
              <a:rPr lang="en-US" sz="4000" b="1" dirty="0" smtClean="0"/>
              <a:t>v ) </a:t>
            </a:r>
            <a:r>
              <a:rPr lang="en-US" sz="4000" b="1" dirty="0" smtClean="0">
                <a:solidFill>
                  <a:srgbClr val="FF0000"/>
                </a:solidFill>
              </a:rPr>
              <a:t>.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7544" y="4221088"/>
            <a:ext cx="1872208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  </a:t>
            </a:r>
            <a:r>
              <a:rPr lang="en-US" sz="3600" b="1" dirty="0" smtClean="0"/>
              <a:t>c</a:t>
            </a:r>
            <a:r>
              <a:rPr lang="uk-UA" sz="3600" b="1" dirty="0" smtClean="0"/>
              <a:t>м. / с.</a:t>
            </a:r>
            <a:endParaRPr lang="ru-RU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771800" y="4221088"/>
            <a:ext cx="288032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     </a:t>
            </a:r>
            <a:r>
              <a:rPr lang="en-US" sz="3600" b="1" dirty="0" smtClean="0"/>
              <a:t>c</a:t>
            </a:r>
            <a:r>
              <a:rPr lang="uk-UA" sz="3600" b="1" dirty="0" smtClean="0"/>
              <a:t>м. / хв.</a:t>
            </a:r>
            <a:endParaRPr lang="ru-RU" sz="3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228184" y="4221088"/>
            <a:ext cx="252028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  </a:t>
            </a:r>
            <a:r>
              <a:rPr lang="en-US" sz="3600" b="1" dirty="0" smtClean="0"/>
              <a:t>c</a:t>
            </a:r>
            <a:r>
              <a:rPr lang="uk-UA" sz="3600" b="1" dirty="0" smtClean="0"/>
              <a:t>м. / год.</a:t>
            </a:r>
            <a:endParaRPr lang="ru-RU" sz="3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67544" y="5085184"/>
            <a:ext cx="1872208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/>
              <a:t> </a:t>
            </a:r>
            <a:r>
              <a:rPr lang="uk-UA" sz="3600" b="1" dirty="0" smtClean="0"/>
              <a:t>  м. / с.</a:t>
            </a:r>
            <a:endParaRPr lang="ru-RU" sz="3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987824" y="5085184"/>
            <a:ext cx="288032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/>
              <a:t> </a:t>
            </a:r>
            <a:r>
              <a:rPr lang="uk-UA" sz="3600" b="1" dirty="0" smtClean="0"/>
              <a:t>    м. / хв.</a:t>
            </a:r>
            <a:endParaRPr lang="ru-RU" sz="3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228184" y="5085184"/>
            <a:ext cx="252028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/>
              <a:t> </a:t>
            </a:r>
            <a:r>
              <a:rPr lang="uk-UA" sz="3600" b="1" dirty="0" smtClean="0"/>
              <a:t>  м. / год.</a:t>
            </a:r>
            <a:endParaRPr lang="ru-RU" sz="3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67544" y="5949280"/>
            <a:ext cx="2016224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/>
              <a:t> </a:t>
            </a:r>
            <a:r>
              <a:rPr lang="uk-UA" sz="3600" b="1" dirty="0" smtClean="0"/>
              <a:t>  км. / с.</a:t>
            </a:r>
            <a:endParaRPr lang="ru-RU" sz="3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843808" y="5949280"/>
            <a:ext cx="288032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/>
              <a:t> </a:t>
            </a:r>
            <a:r>
              <a:rPr lang="uk-UA" sz="3600" b="1" dirty="0" smtClean="0"/>
              <a:t>    км. / хв.</a:t>
            </a:r>
            <a:endParaRPr lang="ru-RU" sz="3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084168" y="5949280"/>
            <a:ext cx="2744688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/>
              <a:t> </a:t>
            </a:r>
            <a:r>
              <a:rPr lang="uk-UA" sz="3600" b="1" dirty="0" smtClean="0"/>
              <a:t>  км. / год.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4427984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 з одного пункту </a:t>
            </a:r>
          </a:p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відставанням</a:t>
            </a:r>
            <a:endParaRPr lang="uk-UA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0"/>
            <a:ext cx="4716016" cy="224676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Приклад: </a:t>
            </a:r>
            <a:r>
              <a:rPr lang="uk-UA" sz="2800" b="1" dirty="0" smtClean="0"/>
              <a:t>Нехай два  об’єкти одночасно починають рух в одному напрямку з однієї точки із різними швидкостями </a:t>
            </a:r>
            <a:endParaRPr lang="ru-RU" sz="28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1700808"/>
            <a:ext cx="241176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1" name="TextBox 10"/>
          <p:cNvSpPr txBox="1"/>
          <p:nvPr/>
        </p:nvSpPr>
        <p:spPr>
          <a:xfrm>
            <a:off x="0" y="1124744"/>
            <a:ext cx="4427984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Тоді за першу годину об’єкт із </a:t>
            </a:r>
          </a:p>
          <a:p>
            <a:r>
              <a:rPr lang="uk-UA" sz="2400" b="1" dirty="0" smtClean="0"/>
              <a:t>швидкістю 5км/</a:t>
            </a:r>
            <a:r>
              <a:rPr lang="uk-UA" sz="2400" b="1" dirty="0" err="1" smtClean="0"/>
              <a:t>год</a:t>
            </a:r>
            <a:r>
              <a:rPr lang="uk-UA" sz="2400" b="1" dirty="0" smtClean="0"/>
              <a:t> випередить об’єкт  із швидкість 4 км/</a:t>
            </a:r>
            <a:r>
              <a:rPr lang="uk-UA" sz="2400" b="1" dirty="0" err="1" smtClean="0"/>
              <a:t>год</a:t>
            </a:r>
            <a:r>
              <a:rPr lang="uk-UA" sz="2400" b="1" dirty="0" smtClean="0"/>
              <a:t> </a:t>
            </a:r>
          </a:p>
          <a:p>
            <a:r>
              <a:rPr lang="uk-UA" sz="2400" b="1" dirty="0" smtClean="0"/>
              <a:t>на 1км/год.</a:t>
            </a:r>
          </a:p>
          <a:p>
            <a:r>
              <a:rPr lang="uk-UA" sz="2400" b="1" dirty="0" smtClean="0"/>
              <a:t> 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4293096"/>
            <a:ext cx="91440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Відстань, на яку віддаляється об’єкти за одиницю часу, </a:t>
            </a:r>
          </a:p>
          <a:p>
            <a:r>
              <a:rPr lang="uk-UA" sz="2400" b="1" dirty="0" smtClean="0"/>
              <a:t>називається швидкістю віддалення  </a:t>
            </a:r>
            <a:endParaRPr lang="ru-RU" sz="2400" b="1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4653136"/>
            <a:ext cx="1008112" cy="454204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790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1" y="5157192"/>
            <a:ext cx="9144001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У випадку руху двох об’єктів з одного з пункту з  відставанням</a:t>
            </a:r>
          </a:p>
          <a:p>
            <a:r>
              <a:rPr lang="uk-UA" sz="2400" b="1" dirty="0" smtClean="0"/>
              <a:t>     </a:t>
            </a:r>
            <a:endParaRPr lang="ru-RU" sz="2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5589240"/>
            <a:ext cx="4032448" cy="4773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pic>
      <p:sp>
        <p:nvSpPr>
          <p:cNvPr id="27" name="TextBox 26"/>
          <p:cNvSpPr txBox="1"/>
          <p:nvPr/>
        </p:nvSpPr>
        <p:spPr>
          <a:xfrm>
            <a:off x="0" y="6027003"/>
            <a:ext cx="5724128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Через </a:t>
            </a:r>
            <a:r>
              <a:rPr lang="en-US" sz="2400" b="1" dirty="0" smtClean="0"/>
              <a:t>t </a:t>
            </a:r>
            <a:r>
              <a:rPr lang="uk-UA" sz="2400" b="1" dirty="0" smtClean="0"/>
              <a:t>год. між об’єктами буде відстань</a:t>
            </a:r>
          </a:p>
          <a:p>
            <a:r>
              <a:rPr lang="uk-UA" sz="2400" b="1" dirty="0" smtClean="0"/>
              <a:t>  </a:t>
            </a:r>
            <a:endParaRPr lang="ru-RU" sz="2400" b="1" dirty="0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6425952"/>
            <a:ext cx="3933825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pic>
      <p:cxnSp>
        <p:nvCxnSpPr>
          <p:cNvPr id="21" name="Прямая соединительная линия 20"/>
          <p:cNvCxnSpPr/>
          <p:nvPr/>
        </p:nvCxnSpPr>
        <p:spPr>
          <a:xfrm flipV="1">
            <a:off x="1475656" y="3501008"/>
            <a:ext cx="7668344" cy="7200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7" descr="Ð ÐµÐ·ÑÐ»ÑÑÐ°Ñ Ð¿Ð¾ÑÑÐºÑ Ð·Ð¾Ð±ÑÐ°Ð¶ÐµÐ½Ñ Ð·Ð° Ð·Ð°Ð¿Ð¸ÑÐ¾Ð¼ &quot;Ð±ÑÐ´Ð¸Ð½Ð¾ÑÐ¾Ðº ÐºÐ»ÑÐ¿Ð°ÑÑ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780928"/>
            <a:ext cx="1872208" cy="864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Ð ÐµÐ·ÑÐ»ÑÑÐ°Ñ Ð¿Ð¾ÑÑÐºÑ Ð·Ð¾Ð±ÑÐ°Ð¶ÐµÐ½Ñ Ð·Ð° Ð·Ð°Ð¿Ð¸ÑÐ¾Ð¼ &quot;Ð´ÑÐ²ÑÐ¸Ð½ÐºÐ° Ð¹Ð´Ðµ&quot;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276872"/>
            <a:ext cx="1547664" cy="1215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184" y="3573016"/>
            <a:ext cx="153081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4" name="Прямая со стрелкой 33"/>
          <p:cNvCxnSpPr/>
          <p:nvPr/>
        </p:nvCxnSpPr>
        <p:spPr>
          <a:xfrm flipH="1">
            <a:off x="5076056" y="2996952"/>
            <a:ext cx="2304256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>
            <a:off x="5220072" y="4077072"/>
            <a:ext cx="2304256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3249" name="Picture 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3068960"/>
            <a:ext cx="1872208" cy="432048"/>
          </a:xfrm>
          <a:prstGeom prst="rect">
            <a:avLst/>
          </a:prstGeom>
          <a:noFill/>
        </p:spPr>
      </p:pic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3645024"/>
            <a:ext cx="1872208" cy="448816"/>
          </a:xfrm>
          <a:prstGeom prst="rect">
            <a:avLst/>
          </a:prstGeom>
          <a:noFill/>
        </p:spPr>
      </p:pic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724128" y="6021288"/>
            <a:ext cx="3419872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FF0000"/>
                </a:solidFill>
              </a:rPr>
              <a:t>Задача </a:t>
            </a:r>
            <a:r>
              <a:rPr lang="uk-UA" sz="2000" b="1" dirty="0" err="1" smtClean="0"/>
              <a:t>.Яка</a:t>
            </a:r>
            <a:r>
              <a:rPr lang="uk-UA" sz="2000" b="1" dirty="0" smtClean="0"/>
              <a:t> буде відстань між дітьми через 3 </a:t>
            </a:r>
            <a:r>
              <a:rPr lang="uk-UA" sz="2000" b="1" dirty="0" err="1" smtClean="0"/>
              <a:t>год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53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1" grpId="0" animBg="1"/>
      <p:bldP spid="12" grpId="0" animBg="1"/>
      <p:bldP spid="17" grpId="0" animBg="1"/>
      <p:bldP spid="27" grpId="0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4427984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 з одного пункт</a:t>
            </a:r>
          </a:p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протилежних напрямках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27984" y="0"/>
            <a:ext cx="4716016" cy="181588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Приклад</a:t>
            </a:r>
            <a:r>
              <a:rPr lang="uk-UA" sz="2800" b="1" dirty="0" smtClean="0"/>
              <a:t>: Нехай два  об’єкти одночасно починають рух в  з однієї точки у протилежних напрямках із швидкостями</a:t>
            </a:r>
            <a:endParaRPr lang="ru-RU" sz="28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1844824"/>
            <a:ext cx="4644008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1" name="TextBox 10"/>
          <p:cNvSpPr txBox="1"/>
          <p:nvPr/>
        </p:nvSpPr>
        <p:spPr>
          <a:xfrm>
            <a:off x="0" y="1628800"/>
            <a:ext cx="4427984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Тоді за першу годину об’єкт віддаляється від об’єкта на 9км </a:t>
            </a:r>
          </a:p>
          <a:p>
            <a:r>
              <a:rPr lang="uk-UA" sz="2400" b="1" dirty="0" smtClean="0"/>
              <a:t> </a:t>
            </a:r>
            <a:endParaRPr lang="ru-RU" sz="2400" b="1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0" y="4365104"/>
            <a:ext cx="9144001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У цьому випадку швидкість віддалення</a:t>
            </a:r>
          </a:p>
          <a:p>
            <a:r>
              <a:rPr lang="uk-UA" sz="2400" b="1" dirty="0" smtClean="0"/>
              <a:t>     </a:t>
            </a:r>
            <a:endParaRPr lang="ru-RU" sz="2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0" y="5301208"/>
            <a:ext cx="5724128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Через </a:t>
            </a:r>
            <a:r>
              <a:rPr lang="en-US" sz="2400" b="1" dirty="0" smtClean="0"/>
              <a:t>t </a:t>
            </a:r>
            <a:r>
              <a:rPr lang="uk-UA" sz="2400" b="1" dirty="0" smtClean="0"/>
              <a:t>год. між об’єктами буде відстань</a:t>
            </a:r>
          </a:p>
          <a:p>
            <a:r>
              <a:rPr lang="uk-UA" sz="2400" b="1" dirty="0" smtClean="0"/>
              <a:t>    </a:t>
            </a:r>
          </a:p>
          <a:p>
            <a:r>
              <a:rPr lang="uk-UA" sz="2400" b="1" dirty="0" smtClean="0"/>
              <a:t>  </a:t>
            </a:r>
            <a:endParaRPr lang="ru-RU" sz="2400" b="1" dirty="0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251520" y="4221088"/>
            <a:ext cx="8676456" cy="7200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7" descr="Ð ÐµÐ·ÑÐ»ÑÑÐ°Ñ Ð¿Ð¾ÑÑÐºÑ Ð·Ð¾Ð±ÑÐ°Ð¶ÐµÐ½Ñ Ð·Ð° Ð·Ð°Ð¿Ð¸ÑÐ¾Ð¼ &quot;Ð±ÑÐ´Ð¸Ð½Ð¾ÑÐ¾Ðº ÐºÐ»ÑÐ¿Ð°ÑÑ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564904"/>
            <a:ext cx="1512168" cy="1728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Ð ÐµÐ·ÑÐ»ÑÑÐ°Ñ Ð¿Ð¾ÑÑÐºÑ Ð·Ð¾Ð±ÑÐ°Ð¶ÐµÐ½Ñ Ð·Ð° Ð·Ð°Ð¿Ð¸ÑÐ¾Ð¼ &quot;Ð´ÑÐ²ÑÐ¸Ð½ÐºÐ° Ð¹Ð´Ðµ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068960"/>
            <a:ext cx="1547664" cy="1215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" name="Прямая со стрелкой 33"/>
          <p:cNvCxnSpPr/>
          <p:nvPr/>
        </p:nvCxnSpPr>
        <p:spPr>
          <a:xfrm flipH="1">
            <a:off x="683568" y="3933056"/>
            <a:ext cx="2304256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6588224" y="3933056"/>
            <a:ext cx="2232248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3249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3501008"/>
            <a:ext cx="1872208" cy="432048"/>
          </a:xfrm>
          <a:prstGeom prst="rect">
            <a:avLst/>
          </a:prstGeom>
          <a:noFill/>
        </p:spPr>
      </p:pic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0232" y="3501008"/>
            <a:ext cx="1872208" cy="448816"/>
          </a:xfrm>
          <a:prstGeom prst="rect">
            <a:avLst/>
          </a:prstGeom>
          <a:noFill/>
        </p:spPr>
      </p:pic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724128" y="5373216"/>
            <a:ext cx="3419872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FF0000"/>
                </a:solidFill>
              </a:rPr>
              <a:t>Задача </a:t>
            </a:r>
            <a:r>
              <a:rPr lang="uk-UA" sz="2000" b="1" dirty="0" err="1" smtClean="0"/>
              <a:t>.Яка</a:t>
            </a:r>
            <a:r>
              <a:rPr lang="uk-UA" sz="2000" b="1" dirty="0" smtClean="0"/>
              <a:t> буде відстань між дітьми через 4 </a:t>
            </a:r>
            <a:r>
              <a:rPr lang="uk-UA" sz="2000" b="1" dirty="0" err="1" smtClean="0"/>
              <a:t>год</a:t>
            </a:r>
            <a:endParaRPr lang="ru-RU" sz="2000" b="1" dirty="0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5297" name="Picture 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4437112"/>
            <a:ext cx="3635896" cy="792088"/>
          </a:xfrm>
          <a:prstGeom prst="rect">
            <a:avLst/>
          </a:prstGeom>
          <a:noFill/>
        </p:spPr>
      </p:pic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5661248"/>
            <a:ext cx="4248472" cy="836712"/>
          </a:xfrm>
          <a:prstGeom prst="rect">
            <a:avLst/>
          </a:prstGeom>
          <a:noFill/>
        </p:spPr>
      </p:pic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" name="Picture 4" descr="Ð ÐµÐ·ÑÐ»ÑÑÐ°Ñ Ð¿Ð¾ÑÑÐºÑ Ð·Ð¾Ð±ÑÐ°Ð¶ÐµÐ½Ñ Ð·Ð° Ð·Ð°Ð¿Ð¸ÑÐ¾Ð¼ &quot;ÑÐ»Ð¾Ð¿ÑÐ¸Ðº Ð¹Ð´Ðµ&quot;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52120" y="3068961"/>
            <a:ext cx="1008112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53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55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20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1" grpId="0" animBg="1"/>
      <p:bldP spid="17" grpId="0" animBg="1"/>
      <p:bldP spid="27" grpId="0" animBg="1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16016" y="0"/>
            <a:ext cx="4427984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 двох об’єктів</a:t>
            </a:r>
          </a:p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назустріч одне одному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4716016" cy="181588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Приклад</a:t>
            </a:r>
            <a:r>
              <a:rPr lang="uk-UA" sz="2800" b="1" dirty="0" smtClean="0"/>
              <a:t>: Нехай два  об’єкти одночасно починають рух </a:t>
            </a:r>
          </a:p>
          <a:p>
            <a:r>
              <a:rPr lang="uk-UA" sz="2800" b="1" dirty="0" smtClean="0"/>
              <a:t>назустріч одне одному із</a:t>
            </a:r>
          </a:p>
          <a:p>
            <a:r>
              <a:rPr lang="uk-UA" sz="2800" b="1" dirty="0" smtClean="0"/>
              <a:t> швидкостями  </a:t>
            </a:r>
            <a:endParaRPr lang="ru-RU" sz="28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1340768"/>
            <a:ext cx="4644008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1" name="TextBox 10"/>
          <p:cNvSpPr txBox="1"/>
          <p:nvPr/>
        </p:nvSpPr>
        <p:spPr>
          <a:xfrm>
            <a:off x="0" y="1757739"/>
            <a:ext cx="91440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 Причому початкова відстань між об’єкта більша 8км </a:t>
            </a:r>
          </a:p>
          <a:p>
            <a:r>
              <a:rPr lang="uk-UA" sz="2400" b="1" dirty="0" smtClean="0"/>
              <a:t> </a:t>
            </a:r>
            <a:endParaRPr lang="ru-RU" sz="2400" b="1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467544" y="3717032"/>
            <a:ext cx="8676456" cy="7200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7" descr="Ð ÐµÐ·ÑÐ»ÑÑÐ°Ñ Ð¿Ð¾ÑÑÐºÑ Ð·Ð¾Ð±ÑÐ°Ð¶ÐµÐ½Ñ Ð·Ð° Ð·Ð°Ð¿Ð¸ÑÐ¾Ð¼ &quot;Ð±ÑÐ´Ð¸Ð½Ð¾ÑÐ¾Ðº ÐºÐ»ÑÐ¿Ð°ÑÑ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420888"/>
            <a:ext cx="1512168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Ð ÐµÐ·ÑÐ»ÑÑÐ°Ñ Ð¿Ð¾ÑÑÐºÑ Ð·Ð¾Ð±ÑÐ°Ð¶ÐµÐ½Ñ Ð·Ð° Ð·Ð°Ð¿Ð¸ÑÐ¾Ð¼ &quot;Ð´ÑÐ²ÑÐ¸Ð½ÐºÐ° Ð¹Ð´Ðµ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636912"/>
            <a:ext cx="154766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" name="Прямая со стрелкой 33"/>
          <p:cNvCxnSpPr/>
          <p:nvPr/>
        </p:nvCxnSpPr>
        <p:spPr>
          <a:xfrm flipH="1">
            <a:off x="5796136" y="3429000"/>
            <a:ext cx="2304256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1259632" y="3573016"/>
            <a:ext cx="2232248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3249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2924944"/>
            <a:ext cx="1872208" cy="432048"/>
          </a:xfrm>
          <a:prstGeom prst="rect">
            <a:avLst/>
          </a:prstGeom>
          <a:noFill/>
        </p:spPr>
      </p:pic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2924944"/>
            <a:ext cx="1872208" cy="448816"/>
          </a:xfrm>
          <a:prstGeom prst="rect">
            <a:avLst/>
          </a:prstGeom>
          <a:noFill/>
        </p:spPr>
      </p:pic>
      <p:sp>
        <p:nvSpPr>
          <p:cNvPr id="43" name="TextBox 42"/>
          <p:cNvSpPr txBox="1"/>
          <p:nvPr/>
        </p:nvSpPr>
        <p:spPr>
          <a:xfrm>
            <a:off x="5436096" y="5661248"/>
            <a:ext cx="3707904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FF0000"/>
                </a:solidFill>
              </a:rPr>
              <a:t>Задача </a:t>
            </a:r>
            <a:r>
              <a:rPr lang="uk-UA" sz="2000" b="1" dirty="0" err="1" smtClean="0"/>
              <a:t>.Яка</a:t>
            </a:r>
            <a:r>
              <a:rPr lang="uk-UA" sz="2000" b="1" dirty="0" smtClean="0"/>
              <a:t> була початкова відстань між дітьми через 4 </a:t>
            </a:r>
            <a:r>
              <a:rPr lang="uk-UA" sz="2000" b="1" dirty="0" err="1" smtClean="0"/>
              <a:t>год</a:t>
            </a:r>
            <a:r>
              <a:rPr lang="uk-UA" sz="2000" b="1" dirty="0" smtClean="0"/>
              <a:t> руху.</a:t>
            </a:r>
            <a:endParaRPr lang="ru-RU" sz="2000" b="1" dirty="0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" name="Picture 4" descr="Ð ÐµÐ·ÑÐ»ÑÑÐ°Ñ Ð¿Ð¾ÑÑÐºÑ Ð·Ð¾Ð±ÑÐ°Ð¶ÐµÐ½Ñ Ð·Ð° Ð·Ð°Ð¿Ð¸ÑÐ¾Ð¼ &quot;ÑÐ»Ð¾Ð¿ÑÐ¸Ðº Ð¹Ð´Ðµ&quot;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636912"/>
            <a:ext cx="1008112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0" y="3789040"/>
            <a:ext cx="91440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Відстань, на яку зближаються об’єкти за одиницю часу, </a:t>
            </a:r>
          </a:p>
          <a:p>
            <a:r>
              <a:rPr lang="uk-UA" sz="2400" b="1" dirty="0" smtClean="0"/>
              <a:t>називається швидкістю зближення    </a:t>
            </a:r>
            <a:endParaRPr lang="ru-RU" sz="2400" b="1" dirty="0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369" name="Picture 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4149080"/>
            <a:ext cx="1080120" cy="504056"/>
          </a:xfrm>
          <a:prstGeom prst="rect">
            <a:avLst/>
          </a:prstGeom>
          <a:noFill/>
        </p:spPr>
      </p:pic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4581128"/>
            <a:ext cx="3059832" cy="553591"/>
          </a:xfrm>
          <a:prstGeom prst="rect">
            <a:avLst/>
          </a:prstGeom>
          <a:noFill/>
        </p:spPr>
      </p:pic>
      <p:sp>
        <p:nvSpPr>
          <p:cNvPr id="41" name="TextBox 40"/>
          <p:cNvSpPr txBox="1"/>
          <p:nvPr/>
        </p:nvSpPr>
        <p:spPr>
          <a:xfrm>
            <a:off x="0" y="4653136"/>
            <a:ext cx="6084168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000" b="1" dirty="0" smtClean="0"/>
              <a:t>У випадку руху двох об’єктів назустріч одне одному</a:t>
            </a:r>
            <a:endParaRPr lang="ru-RU" sz="2000" b="1" dirty="0"/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375" name="Picture 7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013176"/>
            <a:ext cx="5233095" cy="792088"/>
          </a:xfrm>
          <a:prstGeom prst="rect">
            <a:avLst/>
          </a:prstGeom>
          <a:noFill/>
        </p:spPr>
      </p:pic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383" name="Picture 1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" y="5733256"/>
            <a:ext cx="5292080" cy="11247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5838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386" name="Picture 18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5085184"/>
            <a:ext cx="3619500" cy="6976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53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2000"/>
                                        <p:tgtEl>
                                          <p:spTgt spid="58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8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8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1" grpId="0" animBg="1"/>
      <p:bldP spid="43" grpId="0" animBg="1"/>
      <p:bldP spid="33" grpId="0" animBg="1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16016" y="0"/>
            <a:ext cx="4427984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 в одному напрямку </a:t>
            </a:r>
            <a:r>
              <a:rPr lang="uk-UA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наздогін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4716016" cy="181588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Приклад</a:t>
            </a:r>
            <a:r>
              <a:rPr lang="uk-UA" sz="2800" b="1" dirty="0" smtClean="0"/>
              <a:t>: Нехай два  об’єкти одночасно починають рух </a:t>
            </a:r>
          </a:p>
          <a:p>
            <a:r>
              <a:rPr lang="uk-UA" sz="2800" b="1" dirty="0" smtClean="0"/>
              <a:t>з різних точок в одному напрямку із швидкостями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251520" y="2708920"/>
            <a:ext cx="8676456" cy="7200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7" descr="Ð ÐµÐ·ÑÐ»ÑÑÐ°Ñ Ð¿Ð¾ÑÑÐºÑ Ð·Ð¾Ð±ÑÐ°Ð¶ÐµÐ½Ñ Ð·Ð° Ð·Ð°Ð¿Ð¸ÑÐ¾Ð¼ &quot;Ð±ÑÐ´Ð¸Ð½Ð¾ÑÐ¾Ðº ÐºÐ»ÑÐ¿Ð°ÑÑ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824"/>
            <a:ext cx="1799184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Ð ÐµÐ·ÑÐ»ÑÑÐ°Ñ Ð¿Ð¾ÑÑÐºÑ Ð·Ð¾Ð±ÑÐ°Ð¶ÐµÐ½Ñ Ð·Ð° Ð·Ð°Ð¿Ð¸ÑÐ¾Ð¼ &quot;Ð´ÑÐ²ÑÐ¸Ð½ÐºÐ° Ð¹Ð´Ðµ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844824"/>
            <a:ext cx="1547664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" name="Прямая со стрелкой 33"/>
          <p:cNvCxnSpPr/>
          <p:nvPr/>
        </p:nvCxnSpPr>
        <p:spPr>
          <a:xfrm flipH="1">
            <a:off x="5868144" y="2420888"/>
            <a:ext cx="1944216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>
            <a:off x="1907705" y="2492896"/>
            <a:ext cx="1728191" cy="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0" y="2852936"/>
            <a:ext cx="91440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    Причому об’єкт,що має більшу швидкість рухається позаду і початкова відстань між об’єктами більша за </a:t>
            </a:r>
            <a:r>
              <a:rPr lang="uk-UA" sz="2400" b="1" dirty="0" smtClean="0">
                <a:solidFill>
                  <a:schemeClr val="tx1"/>
                </a:solidFill>
              </a:rPr>
              <a:t>2км/</a:t>
            </a:r>
            <a:r>
              <a:rPr lang="uk-UA" sz="2400" b="1" dirty="0" err="1" smtClean="0">
                <a:solidFill>
                  <a:schemeClr val="tx1"/>
                </a:solidFill>
              </a:rPr>
              <a:t>год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8" name="Picture 2" descr="Ð ÐµÐ·ÑÐ»ÑÑÐ°Ñ Ð¿Ð¾ÑÑÐºÑ Ð·Ð¾Ð±ÑÐ°Ð¶ÐµÐ½Ñ Ð·Ð° Ð·Ð°Ð¿Ð¸ÑÐ¾Ð¼ &quot;ÑÐºÐ¾Ð»Ð° ÐºÐ»ÑÐ¿Ð°ÑÑ&quot;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7" t="29227" r="4005" b="3830"/>
          <a:stretch/>
        </p:blipFill>
        <p:spPr bwMode="auto">
          <a:xfrm>
            <a:off x="4572000" y="1916832"/>
            <a:ext cx="1160852" cy="817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844824"/>
            <a:ext cx="122413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0" y="3717032"/>
            <a:ext cx="91440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Тоді за першу годину об’єкт ( </a:t>
            </a:r>
            <a:r>
              <a:rPr lang="uk-UA" sz="2400" b="1" dirty="0" err="1" smtClean="0">
                <a:solidFill>
                  <a:schemeClr val="tx1"/>
                </a:solidFill>
              </a:rPr>
              <a:t>дівч</a:t>
            </a:r>
            <a:r>
              <a:rPr lang="uk-UA" sz="2400" b="1" dirty="0" smtClean="0">
                <a:solidFill>
                  <a:schemeClr val="tx1"/>
                </a:solidFill>
              </a:rPr>
              <a:t>.) </a:t>
            </a:r>
            <a:r>
              <a:rPr lang="uk-UA" sz="2400" b="1" dirty="0" smtClean="0"/>
              <a:t>стане </a:t>
            </a:r>
            <a:r>
              <a:rPr lang="uk-UA" sz="2400" b="1" dirty="0" err="1" smtClean="0"/>
              <a:t>блище</a:t>
            </a:r>
            <a:r>
              <a:rPr lang="uk-UA" sz="2400" b="1" dirty="0" smtClean="0"/>
              <a:t> до об’єкта (</a:t>
            </a:r>
            <a:r>
              <a:rPr lang="uk-UA" sz="2400" b="1" dirty="0" err="1" smtClean="0">
                <a:solidFill>
                  <a:schemeClr val="tx1"/>
                </a:solidFill>
              </a:rPr>
              <a:t>хл</a:t>
            </a:r>
            <a:r>
              <a:rPr lang="uk-UA" sz="2400" b="1" dirty="0" smtClean="0"/>
              <a:t>.) на </a:t>
            </a:r>
            <a:r>
              <a:rPr lang="uk-UA" sz="2400" b="1" dirty="0" smtClean="0">
                <a:solidFill>
                  <a:schemeClr val="tx1"/>
                </a:solidFill>
              </a:rPr>
              <a:t>2 км</a:t>
            </a:r>
            <a:r>
              <a:rPr lang="uk-UA" sz="2400" b="1" dirty="0" smtClean="0"/>
              <a:t>. У цьому випадку </a:t>
            </a:r>
            <a:endParaRPr lang="ru-RU" sz="2400" b="1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4149080"/>
            <a:ext cx="4248472" cy="409575"/>
          </a:xfrm>
          <a:prstGeom prst="rect">
            <a:avLst/>
          </a:prstGeom>
          <a:noFill/>
        </p:spPr>
      </p:pic>
      <p:sp>
        <p:nvSpPr>
          <p:cNvPr id="45" name="TextBox 44"/>
          <p:cNvSpPr txBox="1"/>
          <p:nvPr/>
        </p:nvSpPr>
        <p:spPr>
          <a:xfrm>
            <a:off x="0" y="4581128"/>
            <a:ext cx="91440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Якщо  початкова відстань між об’єктами дорівнює </a:t>
            </a:r>
            <a:r>
              <a:rPr lang="en-US" sz="2400" b="1" dirty="0" smtClean="0"/>
              <a:t> S </a:t>
            </a:r>
            <a:r>
              <a:rPr lang="uk-UA" sz="2400" b="1" dirty="0" smtClean="0"/>
              <a:t>км і об’єкт      </a:t>
            </a:r>
            <a:r>
              <a:rPr lang="uk-UA" sz="2400" b="1" dirty="0" smtClean="0">
                <a:solidFill>
                  <a:schemeClr val="tx1"/>
                </a:solidFill>
              </a:rPr>
              <a:t>( </a:t>
            </a:r>
            <a:r>
              <a:rPr lang="uk-UA" sz="2400" b="1" dirty="0" err="1" smtClean="0">
                <a:solidFill>
                  <a:schemeClr val="tx1"/>
                </a:solidFill>
              </a:rPr>
              <a:t>дівч</a:t>
            </a:r>
            <a:r>
              <a:rPr lang="uk-UA" sz="2400" b="1" dirty="0" smtClean="0">
                <a:solidFill>
                  <a:schemeClr val="tx1"/>
                </a:solidFill>
              </a:rPr>
              <a:t>.) </a:t>
            </a:r>
            <a:r>
              <a:rPr lang="uk-UA" sz="2400" b="1" dirty="0" smtClean="0"/>
              <a:t>наздоганяє </a:t>
            </a:r>
            <a:r>
              <a:rPr lang="uk-UA" sz="2400" b="1" dirty="0" smtClean="0">
                <a:solidFill>
                  <a:schemeClr val="tx1"/>
                </a:solidFill>
              </a:rPr>
              <a:t>об’єкт(</a:t>
            </a:r>
            <a:r>
              <a:rPr lang="uk-UA" sz="2400" b="1" dirty="0" err="1" smtClean="0">
                <a:solidFill>
                  <a:schemeClr val="tx1"/>
                </a:solidFill>
              </a:rPr>
              <a:t>хл</a:t>
            </a:r>
            <a:r>
              <a:rPr lang="uk-UA" sz="2400" b="1" dirty="0" smtClean="0">
                <a:solidFill>
                  <a:schemeClr val="tx1"/>
                </a:solidFill>
              </a:rPr>
              <a:t>.) </a:t>
            </a:r>
            <a:r>
              <a:rPr lang="uk-UA" sz="2400" b="1" dirty="0" smtClean="0"/>
              <a:t>через   </a:t>
            </a:r>
            <a:endParaRPr lang="ru-RU" sz="2400" b="1" dirty="0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6" name="Picture 10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1916832"/>
            <a:ext cx="1944216" cy="409575"/>
          </a:xfrm>
          <a:prstGeom prst="rect">
            <a:avLst/>
          </a:prstGeom>
          <a:noFill/>
        </p:spPr>
      </p:pic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9" name="Picture 1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1916832"/>
            <a:ext cx="1800200" cy="481583"/>
          </a:xfrm>
          <a:prstGeom prst="rect">
            <a:avLst/>
          </a:prstGeom>
          <a:noFill/>
        </p:spPr>
      </p:pic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15" name="Picture 1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5013176"/>
            <a:ext cx="3816424" cy="457200"/>
          </a:xfrm>
          <a:prstGeom prst="rect">
            <a:avLst/>
          </a:prstGeom>
          <a:noFill/>
        </p:spPr>
      </p:pic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18" name="Picture 22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5589240"/>
            <a:ext cx="4749924" cy="1080120"/>
          </a:xfrm>
          <a:prstGeom prst="rect">
            <a:avLst/>
          </a:prstGeom>
          <a:noFill/>
        </p:spPr>
      </p:pic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9" name="Picture 7" descr="book20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932040" y="5517232"/>
            <a:ext cx="4211960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24" name="Picture 28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248" y="1124744"/>
            <a:ext cx="2339752" cy="720080"/>
          </a:xfrm>
          <a:prstGeom prst="rect">
            <a:avLst/>
          </a:prstGeom>
          <a:noFill/>
        </p:spPr>
      </p:pic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30" name="Picture 34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016" y="1124744"/>
            <a:ext cx="1924050" cy="720080"/>
          </a:xfrm>
          <a:prstGeom prst="rect">
            <a:avLst/>
          </a:prstGeom>
          <a:noFill/>
        </p:spPr>
      </p:pic>
      <p:sp>
        <p:nvSpPr>
          <p:cNvPr id="29732" name="Rectangle 36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20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7" dur="20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33" grpId="0" animBg="1"/>
      <p:bldP spid="42" grpId="0" animBg="1"/>
      <p:bldP spid="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 descr="Результат пошуку зображень за запитом &quot;картинки річки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44" name="AutoShape 4" descr="Результат пошуку зображень за запитом &quot;картинки річки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446" name="Picture 6" descr="Результат пошуку зображень за запитом &quot;картинки річк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0"/>
            <a:ext cx="4788024" cy="537321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428396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 по річці</a:t>
            </a:r>
            <a:endParaRPr lang="uk-UA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52" name="Picture 1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412776"/>
            <a:ext cx="4283968" cy="792088"/>
          </a:xfrm>
          <a:prstGeom prst="rect">
            <a:avLst/>
          </a:prstGeom>
          <a:noFill/>
        </p:spPr>
      </p:pic>
      <p:sp>
        <p:nvSpPr>
          <p:cNvPr id="6145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55" name="Picture 1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204864"/>
            <a:ext cx="4355976" cy="913631"/>
          </a:xfrm>
          <a:prstGeom prst="rect">
            <a:avLst/>
          </a:prstGeom>
          <a:noFill/>
        </p:spPr>
      </p:pic>
      <p:sp>
        <p:nvSpPr>
          <p:cNvPr id="61457" name="Rectangle 17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3429000"/>
            <a:ext cx="4355975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швидкість руху за течією: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59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58" name="Picture 1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149080"/>
            <a:ext cx="4355976" cy="625599"/>
          </a:xfrm>
          <a:prstGeom prst="rect">
            <a:avLst/>
          </a:prstGeom>
          <a:noFill/>
        </p:spPr>
      </p:pic>
      <p:sp>
        <p:nvSpPr>
          <p:cNvPr id="61460" name="Rectangle 20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5157192"/>
            <a:ext cx="4355976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швидкість руху проти течії:</a:t>
            </a:r>
            <a:endParaRPr lang="uk-U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62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61" name="Picture 2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877272"/>
            <a:ext cx="4355976" cy="625599"/>
          </a:xfrm>
          <a:prstGeom prst="rect">
            <a:avLst/>
          </a:prstGeom>
          <a:noFill/>
        </p:spPr>
      </p:pic>
      <p:sp>
        <p:nvSpPr>
          <p:cNvPr id="61463" name="Rectangle 2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Рисунок 28" descr="Картинка для дітей човен з веслами, як намалювати човен олівцем поетапно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0564049">
            <a:off x="5208725" y="3711088"/>
            <a:ext cx="25812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6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1" grpId="0" animBg="1"/>
      <p:bldP spid="2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2744SlideId26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3110SlideId27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610</Words>
  <Application>Microsoft Office PowerPoint</Application>
  <PresentationFormat>Екран (4:3)</PresentationFormat>
  <Paragraphs>111</Paragraphs>
  <Slides>13</Slides>
  <Notes>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20" baseType="lpstr">
      <vt:lpstr>宋体</vt:lpstr>
      <vt:lpstr>Arial</vt:lpstr>
      <vt:lpstr>Calibri</vt:lpstr>
      <vt:lpstr>Georgia</vt:lpstr>
      <vt:lpstr>Monotype Corsiva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         Виконаємо №429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RePack by Diakov</cp:lastModifiedBy>
  <cp:revision>61</cp:revision>
  <dcterms:created xsi:type="dcterms:W3CDTF">2019-10-19T13:21:10Z</dcterms:created>
  <dcterms:modified xsi:type="dcterms:W3CDTF">2021-10-28T10:34:37Z</dcterms:modified>
</cp:coreProperties>
</file>