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5" r:id="rId7"/>
    <p:sldId id="260" r:id="rId8"/>
    <p:sldId id="269" r:id="rId9"/>
    <p:sldId id="261" r:id="rId10"/>
    <p:sldId id="264" r:id="rId11"/>
    <p:sldId id="267" r:id="rId12"/>
    <p:sldId id="263" r:id="rId13"/>
    <p:sldId id="266" r:id="rId14"/>
    <p:sldId id="270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BFB0"/>
    <a:srgbClr val="64B7CE"/>
    <a:srgbClr val="F2FA90"/>
    <a:srgbClr val="F81470"/>
    <a:srgbClr val="FFDA65"/>
    <a:srgbClr val="A8B408"/>
    <a:srgbClr val="FDADCD"/>
    <a:srgbClr val="97F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6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73B3-BF43-423A-85FC-E3634567FC2E}" type="datetimeFigureOut">
              <a:rPr lang="uk-UA" smtClean="0"/>
              <a:t>27.10.2021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E1FC-50BE-4364-BA03-3DC48CC5E9B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1957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73B3-BF43-423A-85FC-E3634567FC2E}" type="datetimeFigureOut">
              <a:rPr lang="uk-UA" smtClean="0"/>
              <a:t>27.10.2021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E1FC-50BE-4364-BA03-3DC48CC5E9B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761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73B3-BF43-423A-85FC-E3634567FC2E}" type="datetimeFigureOut">
              <a:rPr lang="uk-UA" smtClean="0"/>
              <a:t>27.10.2021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E1FC-50BE-4364-BA03-3DC48CC5E9B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19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73B3-BF43-423A-85FC-E3634567FC2E}" type="datetimeFigureOut">
              <a:rPr lang="uk-UA" smtClean="0"/>
              <a:t>27.10.2021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E1FC-50BE-4364-BA03-3DC48CC5E9B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5657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73B3-BF43-423A-85FC-E3634567FC2E}" type="datetimeFigureOut">
              <a:rPr lang="uk-UA" smtClean="0"/>
              <a:t>27.10.2021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E1FC-50BE-4364-BA03-3DC48CC5E9B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924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73B3-BF43-423A-85FC-E3634567FC2E}" type="datetimeFigureOut">
              <a:rPr lang="uk-UA" smtClean="0"/>
              <a:t>27.10.2021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E1FC-50BE-4364-BA03-3DC48CC5E9B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284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73B3-BF43-423A-85FC-E3634567FC2E}" type="datetimeFigureOut">
              <a:rPr lang="uk-UA" smtClean="0"/>
              <a:t>27.10.2021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E1FC-50BE-4364-BA03-3DC48CC5E9B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1693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73B3-BF43-423A-85FC-E3634567FC2E}" type="datetimeFigureOut">
              <a:rPr lang="uk-UA" smtClean="0"/>
              <a:t>27.10.2021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E1FC-50BE-4364-BA03-3DC48CC5E9B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834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73B3-BF43-423A-85FC-E3634567FC2E}" type="datetimeFigureOut">
              <a:rPr lang="uk-UA" smtClean="0"/>
              <a:t>27.10.2021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E1FC-50BE-4364-BA03-3DC48CC5E9B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553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73B3-BF43-423A-85FC-E3634567FC2E}" type="datetimeFigureOut">
              <a:rPr lang="uk-UA" smtClean="0"/>
              <a:t>27.10.2021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E1FC-50BE-4364-BA03-3DC48CC5E9B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1532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73B3-BF43-423A-85FC-E3634567FC2E}" type="datetimeFigureOut">
              <a:rPr lang="uk-UA" smtClean="0"/>
              <a:t>27.10.2021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E1FC-50BE-4364-BA03-3DC48CC5E9B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047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273B3-BF43-423A-85FC-E3634567FC2E}" type="datetimeFigureOut">
              <a:rPr lang="uk-UA" smtClean="0"/>
              <a:t>27.10.2021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2E1FC-50BE-4364-BA03-3DC48CC5E9B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476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6.jpeg"/><Relationship Id="rId7" Type="http://schemas.openxmlformats.org/officeDocument/2006/relationships/image" Target="../media/image3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37.png"/><Relationship Id="rId10" Type="http://schemas.openxmlformats.org/officeDocument/2006/relationships/image" Target="../media/image46.png"/><Relationship Id="rId4" Type="http://schemas.openxmlformats.org/officeDocument/2006/relationships/image" Target="../media/image42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5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microsoft.com/office/2007/relationships/hdphoto" Target="../media/hdphoto6.wdp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7.png"/><Relationship Id="rId7" Type="http://schemas.openxmlformats.org/officeDocument/2006/relationships/image" Target="../media/image5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58.png"/><Relationship Id="rId5" Type="http://schemas.openxmlformats.org/officeDocument/2006/relationships/image" Target="../media/image48.png"/><Relationship Id="rId10" Type="http://schemas.openxmlformats.org/officeDocument/2006/relationships/image" Target="../media/image57.png"/><Relationship Id="rId4" Type="http://schemas.microsoft.com/office/2007/relationships/hdphoto" Target="../media/hdphoto7.wdp"/><Relationship Id="rId9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12" Type="http://schemas.openxmlformats.org/officeDocument/2006/relationships/image" Target="../media/image6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63.png"/><Relationship Id="rId5" Type="http://schemas.openxmlformats.org/officeDocument/2006/relationships/image" Target="../media/image48.png"/><Relationship Id="rId10" Type="http://schemas.openxmlformats.org/officeDocument/2006/relationships/image" Target="../media/image62.png"/><Relationship Id="rId4" Type="http://schemas.microsoft.com/office/2007/relationships/hdphoto" Target="../media/hdphoto8.wdp"/><Relationship Id="rId9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2.jpg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5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10" Type="http://schemas.openxmlformats.org/officeDocument/2006/relationships/image" Target="../media/image40.png"/><Relationship Id="rId4" Type="http://schemas.openxmlformats.org/officeDocument/2006/relationships/image" Target="../media/image32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1124744"/>
            <a:ext cx="5038328" cy="2187674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solidFill>
                  <a:srgbClr val="F81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Текстові задачі на рух</a:t>
            </a:r>
            <a:endParaRPr lang="uk-UA" sz="6000" b="1" dirty="0">
              <a:solidFill>
                <a:srgbClr val="F814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3501008"/>
            <a:ext cx="5038328" cy="1008112"/>
          </a:xfrm>
        </p:spPr>
        <p:txBody>
          <a:bodyPr>
            <a:noAutofit/>
          </a:bodyPr>
          <a:lstStyle/>
          <a:p>
            <a:r>
              <a:rPr lang="uk-UA" sz="6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клас</a:t>
            </a:r>
            <a:endParaRPr lang="uk-UA" sz="60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6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28.10.2021</a:t>
            </a:r>
            <a:endParaRPr lang="uk-UA" sz="60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66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63987" y="2200813"/>
            <a:ext cx="543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uk-UA" sz="7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5265" y="3458905"/>
            <a:ext cx="5950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uk-UA" sz="7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9217" y="3464044"/>
            <a:ext cx="4411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uk-UA" sz="7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6619" y="968087"/>
            <a:ext cx="73257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81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 з одного пункту </a:t>
            </a:r>
          </a:p>
          <a:p>
            <a:pPr algn="ctr"/>
            <a:r>
              <a:rPr lang="uk-UA" sz="3200" b="1" dirty="0" smtClean="0">
                <a:solidFill>
                  <a:srgbClr val="F81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протилежних напрямках</a:t>
            </a:r>
            <a:endParaRPr lang="uk-UA" sz="3200" b="1" dirty="0">
              <a:solidFill>
                <a:srgbClr val="F814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Ð ÐµÐ·ÑÐ»ÑÑÐ°Ñ Ð¿Ð¾ÑÑÐºÑ Ð·Ð¾Ð±ÑÐ°Ð¶ÐµÐ½Ñ Ð·Ð° Ð·Ð°Ð¿Ð¸ÑÐ¾Ð¼ &quot;ÑÐºÐ¾Ð»Ð° ÐºÐ»ÑÐ¿Ð°ÑÑ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29227" r="4005" b="3830"/>
          <a:stretch/>
        </p:blipFill>
        <p:spPr bwMode="auto">
          <a:xfrm>
            <a:off x="3993315" y="2993570"/>
            <a:ext cx="1160852" cy="81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75084" y="2045305"/>
                <a:ext cx="7197315" cy="92333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Нехай два об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єкти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одночасно починають рух з однієї точки в протилежних напрямках зі швидкостями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uk-UA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uk-UA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uk-UA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𝟓</m:t>
                    </m:r>
                    <m:r>
                      <a:rPr lang="uk-UA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км/год</m:t>
                    </m:r>
                  </m:oMath>
                </a14:m>
                <a:r>
                  <a:rPr lang="uk-UA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uk-UA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uk-UA" b="1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uk-UA" b="1" i="1" smtClean="0">
                        <a:solidFill>
                          <a:srgbClr val="00B050"/>
                        </a:solidFill>
                        <a:latin typeface="Cambria Math"/>
                      </a:rPr>
                      <m:t>𝟑</m:t>
                    </m:r>
                    <m:r>
                      <a:rPr lang="uk-UA" b="1" i="1">
                        <a:solidFill>
                          <a:srgbClr val="00B050"/>
                        </a:solidFill>
                        <a:latin typeface="Cambria Math"/>
                      </a:rPr>
                      <m:t> км/год</m:t>
                    </m:r>
                  </m:oMath>
                </a14:m>
                <a:r>
                  <a:rPr lang="uk-UA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084" y="2045305"/>
                <a:ext cx="7197315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762" t="-3311" r="-677" b="-993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/>
          <p:cNvCxnSpPr/>
          <p:nvPr/>
        </p:nvCxnSpPr>
        <p:spPr>
          <a:xfrm flipV="1">
            <a:off x="975084" y="3811004"/>
            <a:ext cx="7125308" cy="19068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Ð ÐµÐ·ÑÐ»ÑÑÐ°Ñ Ð¿Ð¾ÑÑÐºÑ Ð·Ð¾Ð±ÑÐ°Ð¶ÐµÐ½Ñ Ð·Ð° Ð·Ð°Ð¿Ð¸ÑÐ¾Ð¼ &quot;ÑÐ»Ð¾Ð¿ÑÐ¸Ðº Ð¹Ð´Ðµ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35168" y="3166181"/>
            <a:ext cx="495672" cy="6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Ð ÐµÐ·ÑÐ»ÑÑÐ°Ñ Ð¿Ð¾ÑÑÐºÑ Ð·Ð¾Ð±ÑÐ°Ð¶ÐµÐ½Ñ Ð·Ð° Ð·Ð°Ð¿Ð¸ÑÐ¾Ð¼ &quot;Ð´ÑÐ²ÑÐ¸Ð½ÐºÐ° Ð¹Ð´Ðµ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359" y="3147592"/>
            <a:ext cx="450925" cy="63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 flipH="1">
            <a:off x="1822822" y="3515245"/>
            <a:ext cx="1319537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618443" y="3163259"/>
                <a:ext cx="17282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k-UA" b="1" i="1">
                            <a:solidFill>
                              <a:srgbClr val="F79646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79646">
                                <a:lumMod val="75000"/>
                              </a:srgbClr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uk-UA" b="1" i="1">
                            <a:solidFill>
                              <a:srgbClr val="F79646">
                                <a:lumMod val="75000"/>
                              </a:srgbClr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uk-UA" b="1" i="1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</a:rPr>
                      <m:t>=</m:t>
                    </m:r>
                    <m:r>
                      <a:rPr lang="uk-UA" b="1" i="1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</a:rPr>
                      <m:t>𝟓</m:t>
                    </m:r>
                    <m:r>
                      <a:rPr lang="uk-UA" b="1" i="1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</a:rPr>
                      <m:t> км/год</m:t>
                    </m:r>
                  </m:oMath>
                </a14:m>
                <a:r>
                  <a:rPr lang="uk-UA" dirty="0">
                    <a:solidFill>
                      <a:srgbClr val="F79646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uk-UA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443" y="3163259"/>
                <a:ext cx="1728294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 стрелкой 16"/>
          <p:cNvCxnSpPr/>
          <p:nvPr/>
        </p:nvCxnSpPr>
        <p:spPr>
          <a:xfrm>
            <a:off x="6030840" y="3456182"/>
            <a:ext cx="1272750" cy="786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5940152" y="3097755"/>
                <a:ext cx="17282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k-UA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uk-UA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uk-UA" b="1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uk-UA" b="1" i="1">
                        <a:solidFill>
                          <a:srgbClr val="00B050"/>
                        </a:solidFill>
                        <a:latin typeface="Cambria Math"/>
                      </a:rPr>
                      <m:t>𝟑</m:t>
                    </m:r>
                    <m:r>
                      <a:rPr lang="uk-UA" b="1" i="1">
                        <a:solidFill>
                          <a:srgbClr val="00B050"/>
                        </a:solidFill>
                        <a:latin typeface="Cambria Math"/>
                      </a:rPr>
                      <m:t> км/год</m:t>
                    </m:r>
                  </m:oMath>
                </a14:m>
                <a:r>
                  <a:rPr lang="uk-UA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uk-UA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097755"/>
                <a:ext cx="1728294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85925" y="4270215"/>
                <a:ext cx="7197315" cy="1248996"/>
              </a:xfrm>
              <a:prstGeom prst="rect">
                <a:avLst/>
              </a:prstGeom>
              <a:solidFill>
                <a:srgbClr val="F2FA9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Тоді за першу годину об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єкти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віддаляються один від одного на 8 км. У цьому випадку швидкість віддалення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uk-UA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від.</m:t>
                        </m:r>
                      </m:sub>
                    </m:sSub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uk-UA" b="1" i="1" smtClean="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uk-UA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uk-UA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Через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uk-UA" b="0" i="1" smtClean="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год відстань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𝒔</m:t>
                        </m:r>
                      </m:e>
                      <m:sub>
                        <m:r>
                          <a:rPr lang="uk-UA" b="1" i="1" smtClean="0">
                            <a:latin typeface="Cambria Math"/>
                            <a:cs typeface="Times New Roman" panose="02020603050405020304" pitchFamily="18" charset="0"/>
                          </a:rPr>
                          <m:t>від.</m:t>
                        </m:r>
                      </m:sub>
                    </m:sSub>
                  </m:oMath>
                </a14:m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між об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єктами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буде: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uk-UA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𝒔</m:t>
                        </m:r>
                      </m:e>
                      <m:sub>
                        <m:r>
                          <a:rPr lang="uk-UA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від.</m:t>
                        </m:r>
                      </m:sub>
                    </m:sSub>
                  </m:oMath>
                </a14:m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uk-UA" b="1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uk-UA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від.</m:t>
                        </m:r>
                      </m:sub>
                    </m:sSub>
                  </m:oMath>
                </a14:m>
                <a:r>
                  <a:rPr lang="uk-UA" dirty="0" smtClean="0">
                    <a:latin typeface="Calibri"/>
                    <a:cs typeface="Times New Roman" panose="02020603050405020304" pitchFamily="18" charset="0"/>
                  </a:rPr>
                  <a:t>·</a:t>
                </a:r>
                <a:r>
                  <a:rPr lang="en-US" b="1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uk-UA" b="1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uk-UA" dirty="0" smtClean="0">
                    <a:latin typeface="Calibri"/>
                    <a:cs typeface="Times New Roman" panose="02020603050405020304" pitchFamily="18" charset="0"/>
                  </a:rPr>
                  <a:t>·</a:t>
                </a:r>
                <a:r>
                  <a:rPr lang="en-US" b="1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925" y="4270215"/>
                <a:ext cx="7197315" cy="1248996"/>
              </a:xfrm>
              <a:prstGeom prst="rect">
                <a:avLst/>
              </a:prstGeom>
              <a:blipFill rotWithShape="1">
                <a:blip r:embed="rId10"/>
                <a:stretch>
                  <a:fillRect l="-763" t="-2439" r="-763" b="-585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941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46619" y="968087"/>
            <a:ext cx="732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41BF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uk-UA" sz="3200" b="1" dirty="0" smtClean="0">
                <a:solidFill>
                  <a:srgbClr val="F81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uk-UA" sz="3200" b="1" dirty="0">
              <a:solidFill>
                <a:srgbClr val="F814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Ð ÐµÐ·ÑÐ»ÑÑÐ°Ñ Ð¿Ð¾ÑÑÐºÑ Ð·Ð¾Ð±ÑÐ°Ð¶ÐµÐ½Ñ Ð·Ð° Ð·Ð°Ð¿Ð¸ÑÐ¾Ð¼ &quot;Ð²ÐµÐ»Ð¾ÑÐ¸Ð¿ÐµÐ´Ð¸ÑÑÐ¸ ÐºÐ»ÑÐ¿Ð°ÑÑ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0" r="34744"/>
          <a:stretch/>
        </p:blipFill>
        <p:spPr bwMode="auto">
          <a:xfrm>
            <a:off x="5299789" y="2486130"/>
            <a:ext cx="684309" cy="77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Ð ÐµÐ·ÑÐ»ÑÑÐ°Ñ Ð¿Ð¾ÑÑÐºÑ Ð·Ð¾Ð±ÑÐ°Ð¶ÐµÐ½Ñ Ð·Ð° Ð·Ð°Ð¿Ð¸ÑÐ¾Ð¼ &quot;Ð²ÐµÐ»Ð¾ÑÐ¸Ð¿ÐµÐ´Ð¸ÑÑÐ¸ ÐºÐ»ÑÐ¿Ð°ÑÑ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" r="62216"/>
          <a:stretch/>
        </p:blipFill>
        <p:spPr bwMode="auto">
          <a:xfrm flipH="1">
            <a:off x="3401731" y="2413479"/>
            <a:ext cx="712997" cy="81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Ð ÐµÐ·ÑÐ»ÑÑÐ°Ñ Ð¿Ð¾ÑÑÐºÑ Ð·Ð¾Ð±ÑÐ°Ð¶ÐµÐ½Ñ Ð·Ð° Ð·Ð°Ð¿Ð¸ÑÐ¾Ð¼ &quot;ÑÑÐ°ÑÑ  ÐºÐ»ÑÐ¿Ð°ÑÑ&quot;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" b="99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28" y="2267066"/>
            <a:ext cx="1185061" cy="118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115616" y="1562657"/>
            <a:ext cx="6912768" cy="786223"/>
          </a:xfrm>
          <a:prstGeom prst="roundRect">
            <a:avLst/>
          </a:prstGeom>
          <a:ln w="76200">
            <a:solidFill>
              <a:srgbClr val="41BFB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міста одночасно в протилежних напрямках виїхало два велосипедисти зі швидкостями 12 км/год та 13 км/год. Якою буде відстань між велосипедистами через:</a:t>
            </a:r>
          </a:p>
          <a:p>
            <a:pPr algn="ctr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 1 год;    2)  2 год;    3)  4 год;    4)  5 год?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1197141" y="3259899"/>
            <a:ext cx="6831243" cy="46151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1790867" y="2911595"/>
            <a:ext cx="1319537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835696" y="2542263"/>
                <a:ext cx="1274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b="1" dirty="0" smtClean="0">
                    <a:solidFill>
                      <a:srgbClr val="F79646">
                        <a:lumMod val="75000"/>
                      </a:srgbClr>
                    </a:solidFill>
                  </a:rPr>
                  <a:t>12</a:t>
                </a:r>
                <a14:m>
                  <m:oMath xmlns:m="http://schemas.openxmlformats.org/officeDocument/2006/math">
                    <m:r>
                      <a:rPr lang="uk-UA" b="1" i="1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</a:rPr>
                      <m:t> км/год</m:t>
                    </m:r>
                  </m:oMath>
                </a14:m>
                <a:r>
                  <a:rPr lang="uk-UA" dirty="0">
                    <a:solidFill>
                      <a:srgbClr val="F79646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uk-UA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542263"/>
                <a:ext cx="1274708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3828" t="-8197" b="-2459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 стрелкой 15"/>
          <p:cNvCxnSpPr/>
          <p:nvPr/>
        </p:nvCxnSpPr>
        <p:spPr>
          <a:xfrm>
            <a:off x="6257593" y="2873014"/>
            <a:ext cx="1180328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6199984" y="2503682"/>
                <a:ext cx="12955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b="1" dirty="0" smtClean="0">
                    <a:solidFill>
                      <a:srgbClr val="00B05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uk-UA" b="1" i="1">
                        <a:solidFill>
                          <a:srgbClr val="00B050"/>
                        </a:solidFill>
                        <a:latin typeface="Cambria Math"/>
                      </a:rPr>
                      <m:t>𝟑</m:t>
                    </m:r>
                    <m:r>
                      <a:rPr lang="uk-UA" b="1" i="1">
                        <a:solidFill>
                          <a:srgbClr val="00B050"/>
                        </a:solidFill>
                        <a:latin typeface="Cambria Math"/>
                      </a:rPr>
                      <m:t> км/год</m:t>
                    </m:r>
                  </m:oMath>
                </a14:m>
                <a:r>
                  <a:rPr lang="uk-UA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uk-UA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984" y="2503682"/>
                <a:ext cx="1295547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3756" t="-8333" b="-2666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971600" y="3573016"/>
                <a:ext cx="7200800" cy="210440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15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</a:t>
                </a:r>
                <a:r>
                  <a:rPr lang="en-US" sz="15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sz="15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язання</a:t>
                </a:r>
                <a:r>
                  <a:rPr lang="uk-UA" sz="15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uk-UA" sz="15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uk-UA" sz="15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від.</m:t>
                        </m:r>
                      </m:sub>
                    </m:sSub>
                    <m:r>
                      <a:rPr lang="en-US" sz="15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5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500" b="0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5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500" b="0" i="1" smtClean="0">
                        <a:latin typeface="Cambria Math"/>
                        <a:cs typeface="Times New Roman" panose="02020603050405020304" pitchFamily="18" charset="0"/>
                      </a:rPr>
                      <m:t>=12+13=25 </m:t>
                    </m:r>
                    <m:d>
                      <m:dPr>
                        <m:ctrlPr>
                          <a:rPr lang="en-US" sz="1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uk-UA" sz="15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км/год</m:t>
                        </m:r>
                      </m:e>
                    </m:d>
                    <m:r>
                      <a:rPr lang="uk-UA" sz="1500" b="0" i="1" smtClean="0">
                        <a:latin typeface="Cambria Math"/>
                        <a:cs typeface="Times New Roman" panose="02020603050405020304" pitchFamily="18" charset="0"/>
                      </a:rPr>
                      <m:t> −</m:t>
                    </m:r>
                    <m:r>
                      <a:rPr lang="en-US" sz="15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uk-UA" sz="15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швидкість </a:t>
                </a:r>
                <a:r>
                  <a:rPr lang="uk-UA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віддалення</a:t>
                </a:r>
                <a:r>
                  <a:rPr lang="uk-UA" sz="15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15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buAutoNum type="arabicParenR"/>
                </a:pPr>
                <a14:m>
                  <m:oMath xmlns:m="http://schemas.openxmlformats.org/officeDocument/2006/math">
                    <m:r>
                      <a:rPr lang="uk-UA" sz="15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uk-UA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ru-RU" sz="15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в</m:t>
                        </m:r>
                        <m:r>
                          <a:rPr lang="uk-UA" sz="15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ід.</m:t>
                        </m:r>
                      </m:sub>
                    </m:sSub>
                    <m:r>
                      <a:rPr lang="en-US" sz="15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uk-UA" sz="15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від.</m:t>
                        </m:r>
                      </m:sub>
                    </m:sSub>
                    <m:r>
                      <a:rPr lang="en-US" sz="15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sz="1500" i="1" smtClean="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15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500" i="1" smtClean="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1500" b="0" i="1" smtClean="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15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∙1</m:t>
                    </m:r>
                    <m:r>
                      <a:rPr lang="en-US" sz="15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500" b="0" i="1" smtClean="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25</m:t>
                    </m:r>
                    <m:r>
                      <a:rPr lang="en-US" sz="15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uk-UA" sz="15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км</m:t>
                        </m:r>
                      </m:e>
                    </m:d>
                    <m:r>
                      <a:rPr lang="uk-UA" sz="15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−</m:t>
                    </m:r>
                  </m:oMath>
                </a14:m>
                <a:r>
                  <a:rPr lang="en-US" sz="15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15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відстань між велосипедистами через 1 год;</a:t>
                </a:r>
                <a:endParaRPr lang="en-US" sz="15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buFontTx/>
                  <a:buAutoNum type="arabicParenR"/>
                </a:pPr>
                <a14:m>
                  <m:oMath xmlns:m="http://schemas.openxmlformats.org/officeDocument/2006/math">
                    <m:r>
                      <a:rPr lang="uk-UA" sz="15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uk-UA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ru-RU" sz="15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в</m:t>
                        </m:r>
                        <m:r>
                          <a:rPr lang="uk-UA" sz="15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ід.</m:t>
                        </m:r>
                      </m:sub>
                    </m:sSub>
                    <m:r>
                      <a:rPr lang="en-US" sz="15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uk-UA" sz="15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від.</m:t>
                        </m:r>
                      </m:sub>
                    </m:sSub>
                    <m:r>
                      <a:rPr lang="en-US" sz="15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sz="15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15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=25∙2=50 </m:t>
                    </m:r>
                    <m:d>
                      <m:dPr>
                        <m:ctrlPr>
                          <a:rPr lang="en-US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uk-UA" sz="15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км</m:t>
                        </m:r>
                      </m:e>
                    </m:d>
                    <m:r>
                      <a:rPr lang="uk-UA" sz="15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−</m:t>
                    </m:r>
                  </m:oMath>
                </a14:m>
                <a:r>
                  <a:rPr lang="en-US" sz="15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15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відстань між велосипедистами через </a:t>
                </a:r>
                <a:r>
                  <a:rPr lang="uk-UA" sz="15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uk-UA" sz="15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год</a:t>
                </a:r>
                <a:r>
                  <a:rPr lang="uk-UA" sz="15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lvl="0" algn="just">
                  <a:buFontTx/>
                  <a:buAutoNum type="arabicParenR"/>
                </a:pPr>
                <a14:m>
                  <m:oMath xmlns:m="http://schemas.openxmlformats.org/officeDocument/2006/math">
                    <m:r>
                      <a:rPr lang="uk-UA" sz="15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uk-UA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ru-RU" sz="15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в</m:t>
                        </m:r>
                        <m:r>
                          <a:rPr lang="uk-UA" sz="15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ід.</m:t>
                        </m:r>
                      </m:sub>
                    </m:sSub>
                    <m:r>
                      <a:rPr lang="en-US" sz="15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uk-UA" sz="15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від.</m:t>
                        </m:r>
                      </m:sub>
                    </m:sSub>
                    <m:r>
                      <a:rPr lang="en-US" sz="15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sz="15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15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=25∙4=100 </m:t>
                    </m:r>
                    <m:d>
                      <m:dPr>
                        <m:ctrlPr>
                          <a:rPr lang="en-US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uk-UA" sz="15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км</m:t>
                        </m:r>
                      </m:e>
                    </m:d>
                    <m:r>
                      <a:rPr lang="uk-UA" sz="15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−</m:t>
                    </m:r>
                  </m:oMath>
                </a14:m>
                <a:r>
                  <a:rPr lang="en-US" sz="15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15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відстань між велосипедистами через </a:t>
                </a:r>
                <a:r>
                  <a:rPr lang="uk-UA" sz="15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uk-UA" sz="15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год;</a:t>
                </a:r>
                <a:endParaRPr lang="en-US" sz="15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buFontTx/>
                  <a:buAutoNum type="arabicParenR"/>
                </a:pPr>
                <a14:m>
                  <m:oMath xmlns:m="http://schemas.openxmlformats.org/officeDocument/2006/math">
                    <m:r>
                      <a:rPr lang="uk-UA" sz="15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uk-UA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ru-RU" sz="15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в</m:t>
                        </m:r>
                        <m:r>
                          <a:rPr lang="uk-UA" sz="15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ід.</m:t>
                        </m:r>
                      </m:sub>
                    </m:sSub>
                    <m:r>
                      <a:rPr lang="en-US" sz="15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uk-UA" sz="15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від.</m:t>
                        </m:r>
                      </m:sub>
                    </m:sSub>
                    <m:r>
                      <a:rPr lang="en-US" sz="15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sz="15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15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=25∙5=125 </m:t>
                    </m:r>
                    <m:d>
                      <m:dPr>
                        <m:ctrlPr>
                          <a:rPr lang="en-US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uk-UA" sz="15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км</m:t>
                        </m:r>
                      </m:e>
                    </m:d>
                    <m:r>
                      <a:rPr lang="uk-UA" sz="15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−</m:t>
                    </m:r>
                  </m:oMath>
                </a14:m>
                <a:r>
                  <a:rPr lang="en-US" sz="15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15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відстань між велосипедистами через </a:t>
                </a:r>
                <a:r>
                  <a:rPr lang="uk-UA" sz="15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</a:t>
                </a:r>
                <a:r>
                  <a:rPr lang="uk-UA" sz="15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год</a:t>
                </a:r>
                <a:r>
                  <a:rPr lang="uk-UA" sz="15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15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/>
                <a:r>
                  <a:rPr lang="uk-UA" sz="15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Відповідь:</a:t>
                </a:r>
                <a:r>
                  <a:rPr lang="uk-UA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1)  25 км;    2)  50 км;    3) 100 км;    4)  125 км</a:t>
                </a:r>
                <a:r>
                  <a:rPr lang="ru-RU" sz="15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5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Скругленный 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573016"/>
                <a:ext cx="7200800" cy="2104409"/>
              </a:xfrm>
              <a:prstGeom prst="round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76200"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253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63987" y="2200813"/>
            <a:ext cx="543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uk-UA" sz="7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5903" y="967321"/>
            <a:ext cx="71287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81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 двох об</a:t>
            </a:r>
            <a:r>
              <a:rPr lang="en-US" sz="3200" b="1" dirty="0" smtClean="0">
                <a:solidFill>
                  <a:srgbClr val="F81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3200" b="1" dirty="0" err="1" smtClean="0">
                <a:solidFill>
                  <a:srgbClr val="F81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єктів</a:t>
            </a:r>
            <a:r>
              <a:rPr lang="uk-UA" sz="3200" b="1" dirty="0" smtClean="0">
                <a:solidFill>
                  <a:srgbClr val="F81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uk-UA" sz="3200" b="1" dirty="0" smtClean="0">
                <a:solidFill>
                  <a:srgbClr val="F81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назустріч один одному</a:t>
            </a:r>
            <a:endParaRPr lang="uk-UA" sz="3200" b="1" dirty="0">
              <a:solidFill>
                <a:srgbClr val="F814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Ð ÐµÐ·ÑÐ»ÑÑÐ°Ñ Ð¿Ð¾ÑÑÐºÑ Ð·Ð¾Ð±ÑÐ°Ð¶ÐµÐ½Ñ Ð·Ð° Ð·Ð°Ð¿Ð¸ÑÐ¾Ð¼ &quot;ÑÐ»Ð¾Ð¿ÑÐ¸Ðº Ð¹Ð´Ðµ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540" y="2051719"/>
            <a:ext cx="555024" cy="74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Ð ÐµÐ·ÑÐ»ÑÑÐ°Ñ Ð¿Ð¾ÑÑÐºÑ Ð·Ð¾Ð±ÑÐ°Ð¶ÐµÐ½Ñ Ð·Ð° Ð·Ð°Ð¿Ð¸ÑÐ¾Ð¼ &quot;Ð´ÑÐ²ÑÐ¸Ð½ÐºÐ° Ð¹Ð´Ðµ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74047" y="2051719"/>
            <a:ext cx="545925" cy="71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Ð ÐµÐ·ÑÐ»ÑÑÐ°Ñ Ð¿Ð¾ÑÑÐºÑ Ð·Ð¾Ð±ÑÐ°Ð¶ÐµÐ½Ñ Ð·Ð° Ð·Ð°Ð¿Ð¸ÑÐ¾Ð¼ &quot;ÑÐºÐ¾Ð»Ð° ÐºÐ»ÑÐ¿Ð°ÑÑ&quot;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29227" r="4005" b="3830"/>
          <a:stretch/>
        </p:blipFill>
        <p:spPr bwMode="auto">
          <a:xfrm>
            <a:off x="3957979" y="1963491"/>
            <a:ext cx="1160852" cy="81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 flipV="1">
            <a:off x="1047714" y="2761857"/>
            <a:ext cx="7125308" cy="19068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996230" y="2176316"/>
                <a:ext cx="17282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k-UA" b="1" i="1">
                            <a:solidFill>
                              <a:srgbClr val="F79646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79646">
                                <a:lumMod val="75000"/>
                              </a:srgbClr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uk-UA" b="1" i="1">
                            <a:solidFill>
                              <a:srgbClr val="F79646">
                                <a:lumMod val="75000"/>
                              </a:srgbClr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uk-UA" b="1" i="1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</a:rPr>
                      <m:t>=</m:t>
                    </m:r>
                    <m:r>
                      <a:rPr lang="uk-UA" b="1" i="1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</a:rPr>
                      <m:t>𝟓</m:t>
                    </m:r>
                    <m:r>
                      <a:rPr lang="uk-UA" b="1" i="1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</a:rPr>
                      <m:t> км/год</m:t>
                    </m:r>
                  </m:oMath>
                </a14:m>
                <a:r>
                  <a:rPr lang="uk-UA" dirty="0">
                    <a:solidFill>
                      <a:srgbClr val="F79646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uk-UA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230" y="2176316"/>
                <a:ext cx="1728294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 стрелкой 15"/>
          <p:cNvCxnSpPr/>
          <p:nvPr/>
        </p:nvCxnSpPr>
        <p:spPr>
          <a:xfrm>
            <a:off x="1998868" y="2521724"/>
            <a:ext cx="1505782" cy="15149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5680951" y="2505022"/>
            <a:ext cx="1516984" cy="1514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5469641" y="2131922"/>
                <a:ext cx="17282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k-UA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uk-UA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uk-UA" b="1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uk-UA" b="1" i="1">
                        <a:solidFill>
                          <a:srgbClr val="00B050"/>
                        </a:solidFill>
                        <a:latin typeface="Cambria Math"/>
                      </a:rPr>
                      <m:t>𝟑</m:t>
                    </m:r>
                    <m:r>
                      <a:rPr lang="uk-UA" b="1" i="1">
                        <a:solidFill>
                          <a:srgbClr val="00B050"/>
                        </a:solidFill>
                        <a:latin typeface="Cambria Math"/>
                      </a:rPr>
                      <m:t> км/год</m:t>
                    </m:r>
                  </m:oMath>
                </a14:m>
                <a:r>
                  <a:rPr lang="uk-UA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uk-UA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641" y="2131922"/>
                <a:ext cx="1728294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авая фигурная скобка 19"/>
          <p:cNvSpPr/>
          <p:nvPr/>
        </p:nvSpPr>
        <p:spPr>
          <a:xfrm rot="5400000">
            <a:off x="4445441" y="-626887"/>
            <a:ext cx="288032" cy="7125308"/>
          </a:xfrm>
          <a:prstGeom prst="rightBrace">
            <a:avLst>
              <a:gd name="adj1" fmla="val 8333"/>
              <a:gd name="adj2" fmla="val 4982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Овал 20"/>
          <p:cNvSpPr/>
          <p:nvPr/>
        </p:nvSpPr>
        <p:spPr>
          <a:xfrm>
            <a:off x="4382327" y="3050820"/>
            <a:ext cx="457200" cy="4572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92640" y="3024648"/>
                <a:ext cx="3212174" cy="156331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uk-UA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Нехай два об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sz="1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єкти</a:t>
                </a:r>
                <a:r>
                  <a:rPr lang="uk-UA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одночасно починають рух назустріч один одному зі швидкостями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uk-UA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uk-UA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uk-UA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𝟓</m:t>
                    </m:r>
                    <m:r>
                      <a:rPr lang="uk-UA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км/год</m:t>
                    </m:r>
                  </m:oMath>
                </a14:m>
                <a:r>
                  <a:rPr lang="uk-UA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uk-UA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uk-UA" b="1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uk-UA" b="1" i="1" smtClean="0">
                        <a:solidFill>
                          <a:srgbClr val="00B050"/>
                        </a:solidFill>
                        <a:latin typeface="Cambria Math"/>
                      </a:rPr>
                      <m:t>𝟑</m:t>
                    </m:r>
                    <m:r>
                      <a:rPr lang="uk-UA" b="1" i="1">
                        <a:solidFill>
                          <a:srgbClr val="00B050"/>
                        </a:solidFill>
                        <a:latin typeface="Cambria Math"/>
                      </a:rPr>
                      <m:t> км/год</m:t>
                    </m:r>
                  </m:oMath>
                </a14:m>
                <a:r>
                  <a:rPr lang="uk-UA" sz="1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причому початкова відстань між об</a:t>
                </a:r>
                <a:r>
                  <a:rPr lang="en-US" sz="1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sz="1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єктами</a:t>
                </a:r>
                <a:r>
                  <a:rPr lang="uk-UA" sz="1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більша за 8 км.</a:t>
                </a:r>
                <a:endPara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640" y="3024648"/>
                <a:ext cx="3212174" cy="1563313"/>
              </a:xfrm>
              <a:prstGeom prst="rect">
                <a:avLst/>
              </a:prstGeom>
              <a:blipFill rotWithShape="1">
                <a:blip r:embed="rId9"/>
                <a:stretch>
                  <a:fillRect l="-1139" t="-389" r="-1518" b="-389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4928605" y="3031643"/>
            <a:ext cx="321217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Тоді за першу годину між об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єктами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скоротиться на </a:t>
            </a:r>
            <a:r>
              <a:rPr lang="uk-UA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км.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4204815" y="3692491"/>
                <a:ext cx="3990338" cy="824043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uk-UA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Відстань, на яку зближаються об</a:t>
                </a:r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sz="1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єкти</a:t>
                </a:r>
                <a:r>
                  <a:rPr lang="uk-UA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за одиницю часу, називають швидкістю зближення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b="1" i="1" smtClean="0">
                            <a:solidFill>
                              <a:srgbClr val="F8147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81470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uk-UA" b="1" i="1" smtClean="0">
                            <a:solidFill>
                              <a:srgbClr val="F81470"/>
                            </a:solidFill>
                            <a:latin typeface="Cambria Math"/>
                          </a:rPr>
                          <m:t>збл.</m:t>
                        </m:r>
                      </m:sub>
                    </m:sSub>
                  </m:oMath>
                </a14:m>
                <a:endPara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Скругленный 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815" y="3692491"/>
                <a:ext cx="3990338" cy="824043"/>
              </a:xfrm>
              <a:prstGeom prst="roundRect">
                <a:avLst/>
              </a:prstGeom>
              <a:blipFill rotWithShape="1">
                <a:blip r:embed="rId10"/>
                <a:stretch>
                  <a:fillRect t="-2878" b="-863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75750" y="4587961"/>
                <a:ext cx="7197271" cy="11453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uk-UA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 разі руху двох об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sz="1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єктів</a:t>
                </a:r>
                <a:r>
                  <a:rPr lang="uk-UA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назустріч один одному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uk-UA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1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uk-UA" sz="1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збл.</m:t>
                        </m:r>
                      </m:sub>
                    </m:sSub>
                    <m:r>
                      <a:rPr lang="uk-UA" sz="1600" b="1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uk-UA" sz="1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1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1600" b="1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1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 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/>
                        <a:cs typeface="Times New Roman" panose="02020603050405020304" pitchFamily="18" charset="0"/>
                      </a:rPr>
                      <m:t>𝒔</m:t>
                    </m:r>
                    <m:r>
                      <a:rPr lang="en-US" sz="1600" b="1" i="1" dirty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uk-UA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uk-UA" sz="16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збл.</m:t>
                        </m:r>
                      </m:sub>
                    </m:sSub>
                  </m:oMath>
                </a14:m>
                <a:r>
                  <a:rPr lang="en-US" sz="1600" b="1" dirty="0" smtClean="0">
                    <a:latin typeface="Calibri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1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b>
                        <m:r>
                          <a:rPr lang="uk-UA" sz="1600" b="1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зуст.</m:t>
                        </m:r>
                      </m:sub>
                    </m:sSub>
                  </m:oMath>
                </a14:m>
                <a:r>
                  <a:rPr lang="uk-UA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16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1600" b="1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16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uk-UA" sz="1600" b="1" i="1" smtClean="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  <m:r>
                      <a:rPr lang="uk-UA" sz="16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uk-UA" sz="1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b>
                        <m:r>
                          <a:rPr lang="uk-UA" sz="16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зуст</m:t>
                        </m:r>
                      </m:sub>
                    </m:sSub>
                  </m:oMath>
                </a14:m>
                <a:r>
                  <a:rPr lang="uk-UA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uk-UA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Якщо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1600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b>
                        <m:r>
                          <a:rPr lang="uk-UA" sz="16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зуст</m:t>
                        </m:r>
                      </m:sub>
                    </m:sSub>
                    <m:r>
                      <a:rPr lang="uk-UA" sz="1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ru-RU" sz="16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то через год відстань між об^′ єктами скоротиться на </a:t>
                </a:r>
                <a:r>
                  <a:rPr lang="ru-RU" sz="1600" b="0" dirty="0" err="1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відстань</a:t>
                </a:r>
                <a:r>
                  <a:rPr lang="ru-RU" sz="16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:</a:t>
                </a:r>
                <a:endParaRPr lang="uk-UA" sz="16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1600" b="1" i="1" dirty="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𝒔</m:t>
                    </m:r>
                    <m:r>
                      <a:rPr lang="en-US" sz="1600" b="1" i="1" dirty="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uk-UA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uk-UA" sz="16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збл.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lang="uk-UA" sz="1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16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1600" b="1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16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uk-UA" sz="1600" b="1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  <m:r>
                      <a:rPr lang="uk-UA" sz="16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sz="16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𝒕</m:t>
                    </m:r>
                    <m:r>
                      <a:rPr lang="uk-UA" sz="16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50" y="4587961"/>
                <a:ext cx="7197271" cy="1145314"/>
              </a:xfrm>
              <a:prstGeom prst="rect">
                <a:avLst/>
              </a:prstGeom>
              <a:blipFill rotWithShape="1">
                <a:blip r:embed="rId11"/>
                <a:stretch>
                  <a:fillRect l="-423" t="-1604" b="-481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152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63987" y="2200813"/>
            <a:ext cx="543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uk-UA" sz="7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590" y="1124744"/>
            <a:ext cx="7128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81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 в одному напрямі навздогін</a:t>
            </a:r>
            <a:endParaRPr lang="uk-UA" sz="3200" b="1" dirty="0">
              <a:solidFill>
                <a:srgbClr val="F814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Ð ÐµÐ·ÑÐ»ÑÑÐ°Ñ Ð¿Ð¾ÑÑÐºÑ Ð·Ð¾Ð±ÑÐ°Ð¶ÐµÐ½Ñ Ð·Ð° Ð·Ð°Ð¿Ð¸ÑÐ¾Ð¼ &quot;ÑÐ»Ð¾Ð¿ÑÐ¸Ðº Ð¹Ð´Ðµ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90442" y="2007158"/>
            <a:ext cx="471564" cy="74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Ð ÐµÐ·ÑÐ»ÑÑÐ°Ñ Ð¿Ð¾ÑÑÐºÑ Ð·Ð¾Ð±ÑÐ°Ð¶ÐµÐ½Ñ Ð·Ð° Ð·Ð°Ð¿Ð¸ÑÐ¾Ð¼ &quot;Ð´ÑÐ²ÑÐ¸Ð½ÐºÐ° Ð¹Ð´Ðµ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74047" y="2051719"/>
            <a:ext cx="545925" cy="71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Ð ÐµÐ·ÑÐ»ÑÑÐ°Ñ Ð¿Ð¾ÑÑÐºÑ Ð·Ð¾Ð±ÑÐ°Ð¶ÐµÐ½Ñ Ð·Ð° Ð·Ð°Ð¿Ð¸ÑÐ¾Ð¼ &quot;ÑÐºÐ¾Ð»Ð° ÐºÐ»ÑÐ¿Ð°ÑÑ&quot;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29227" r="4005" b="3830"/>
          <a:stretch/>
        </p:blipFill>
        <p:spPr bwMode="auto">
          <a:xfrm>
            <a:off x="3957979" y="1963491"/>
            <a:ext cx="1160852" cy="81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 flipV="1">
            <a:off x="1047714" y="2761857"/>
            <a:ext cx="7125308" cy="19068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996230" y="2176316"/>
                <a:ext cx="17282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k-UA" b="1" i="1">
                            <a:solidFill>
                              <a:srgbClr val="F79646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79646">
                                <a:lumMod val="75000"/>
                              </a:srgbClr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uk-UA" b="1" i="1">
                            <a:solidFill>
                              <a:srgbClr val="F79646">
                                <a:lumMod val="75000"/>
                              </a:srgbClr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uk-UA" b="1" i="1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</a:rPr>
                      <m:t>=</m:t>
                    </m:r>
                    <m:r>
                      <a:rPr lang="uk-UA" b="1" i="1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</a:rPr>
                      <m:t>𝟓</m:t>
                    </m:r>
                    <m:r>
                      <a:rPr lang="uk-UA" b="1" i="1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</a:rPr>
                      <m:t> км/год</m:t>
                    </m:r>
                  </m:oMath>
                </a14:m>
                <a:r>
                  <a:rPr lang="uk-UA" dirty="0">
                    <a:solidFill>
                      <a:srgbClr val="F79646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uk-UA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230" y="2176316"/>
                <a:ext cx="1728294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 стрелкой 15"/>
          <p:cNvCxnSpPr/>
          <p:nvPr/>
        </p:nvCxnSpPr>
        <p:spPr>
          <a:xfrm>
            <a:off x="1998868" y="2521724"/>
            <a:ext cx="1505782" cy="15149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6199984" y="2436758"/>
            <a:ext cx="1478521" cy="376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6199984" y="2067426"/>
                <a:ext cx="17282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k-UA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uk-UA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uk-UA" b="1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uk-UA" b="1" i="1">
                        <a:solidFill>
                          <a:srgbClr val="00B050"/>
                        </a:solidFill>
                        <a:latin typeface="Cambria Math"/>
                      </a:rPr>
                      <m:t>𝟑</m:t>
                    </m:r>
                    <m:r>
                      <a:rPr lang="uk-UA" b="1" i="1">
                        <a:solidFill>
                          <a:srgbClr val="00B050"/>
                        </a:solidFill>
                        <a:latin typeface="Cambria Math"/>
                      </a:rPr>
                      <m:t> км/год</m:t>
                    </m:r>
                  </m:oMath>
                </a14:m>
                <a:r>
                  <a:rPr lang="uk-UA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uk-UA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984" y="2067426"/>
                <a:ext cx="1728294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авая фигурная скобка 19"/>
          <p:cNvSpPr/>
          <p:nvPr/>
        </p:nvSpPr>
        <p:spPr>
          <a:xfrm rot="5400000">
            <a:off x="2653068" y="1165487"/>
            <a:ext cx="259071" cy="3511602"/>
          </a:xfrm>
          <a:prstGeom prst="rightBrace">
            <a:avLst>
              <a:gd name="adj1" fmla="val 8333"/>
              <a:gd name="adj2" fmla="val 4982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Овал 20"/>
          <p:cNvSpPr/>
          <p:nvPr/>
        </p:nvSpPr>
        <p:spPr>
          <a:xfrm>
            <a:off x="2579529" y="2961243"/>
            <a:ext cx="457200" cy="4572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26803" y="3434034"/>
                <a:ext cx="2731884" cy="22711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uk-UA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Нехай два об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sz="1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єкти</a:t>
                </a:r>
                <a:r>
                  <a:rPr lang="uk-UA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одночасно починають рух з різних пунктів в одному напрямку зі швидкостями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uk-UA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uk-UA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uk-UA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𝟓</m:t>
                    </m:r>
                    <m:r>
                      <a:rPr lang="uk-UA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км/год</m:t>
                    </m:r>
                  </m:oMath>
                </a14:m>
                <a:r>
                  <a:rPr lang="uk-UA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uk-UA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uk-UA" b="1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uk-UA" b="1" i="1" smtClean="0">
                        <a:solidFill>
                          <a:srgbClr val="00B050"/>
                        </a:solidFill>
                        <a:latin typeface="Cambria Math"/>
                      </a:rPr>
                      <m:t>𝟑</m:t>
                    </m:r>
                    <m:r>
                      <a:rPr lang="uk-UA" b="1" i="1">
                        <a:solidFill>
                          <a:srgbClr val="00B050"/>
                        </a:solidFill>
                        <a:latin typeface="Cambria Math"/>
                      </a:rPr>
                      <m:t> км/год</m:t>
                    </m:r>
                  </m:oMath>
                </a14:m>
                <a:r>
                  <a:rPr lang="uk-UA" sz="1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причому об</a:t>
                </a:r>
                <a:r>
                  <a:rPr lang="en-US" sz="1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sz="1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єкт</a:t>
                </a:r>
                <a:r>
                  <a:rPr lang="uk-UA" sz="1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що має більшу швидкість, рухається позаду і початкова відстань між пунктами більша за 2 км.</a:t>
                </a:r>
                <a:endPara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803" y="3434034"/>
                <a:ext cx="2731884" cy="2271199"/>
              </a:xfrm>
              <a:prstGeom prst="rect">
                <a:avLst/>
              </a:prstGeom>
              <a:blipFill rotWithShape="1">
                <a:blip r:embed="rId9"/>
                <a:stretch>
                  <a:fillRect l="-1782" t="-268" r="-1114" b="-268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925498" y="3001032"/>
                <a:ext cx="4247524" cy="80021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uk-UA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Тоді за першу годину перший об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sz="1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єкт</a:t>
                </a:r>
                <a:r>
                  <a:rPr lang="uk-UA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наблизиться до другого об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sz="1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єкта</a:t>
                </a:r>
                <a:r>
                  <a:rPr lang="uk-UA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</a:t>
                </a:r>
                <a:r>
                  <a:rPr lang="uk-UA" sz="1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км. У цьому випадку: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uk-UA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uk-UA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збл</m:t>
                        </m:r>
                        <m:r>
                          <a:rPr lang="uk-UA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.</m:t>
                        </m:r>
                      </m:sub>
                    </m:sSub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uk-UA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uk-UA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(якщо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uk-UA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498" y="3001032"/>
                <a:ext cx="4247524" cy="800219"/>
              </a:xfrm>
              <a:prstGeom prst="rect">
                <a:avLst/>
              </a:prstGeom>
              <a:blipFill rotWithShape="1">
                <a:blip r:embed="rId10"/>
                <a:stretch>
                  <a:fillRect l="-430" t="-758" r="-430" b="-1060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22881" y="3809390"/>
                <a:ext cx="4250139" cy="1060996"/>
              </a:xfrm>
              <a:prstGeom prst="rect">
                <a:avLst/>
              </a:prstGeom>
              <a:solidFill>
                <a:srgbClr val="F2FA9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uk-UA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Якщо початкова відстань між об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sz="1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єктами</a:t>
                </a:r>
                <a:r>
                  <a:rPr lang="uk-UA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дорівнює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:r>
                  <a:rPr lang="uk-UA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uk-UA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км і перший об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sz="1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єкт</a:t>
                </a:r>
                <a:r>
                  <a:rPr lang="uk-UA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наздогнав другий об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sz="1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єкт</a:t>
                </a:r>
                <a:r>
                  <a:rPr lang="uk-UA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через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uk-UA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зуст.</m:t>
                        </m:r>
                      </m:sub>
                    </m:sSub>
                  </m:oMath>
                </a14:m>
                <a:r>
                  <a:rPr lang="uk-UA" sz="1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год, то 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𝒔</m:t>
                          </m:r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uk-UA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збл</m:t>
                          </m:r>
                          <m:r>
                            <a:rPr lang="uk-UA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.</m:t>
                          </m:r>
                        </m:sub>
                      </m:sSub>
                      <m:r>
                        <a:rPr lang="uk-UA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uk-UA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uk-UA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зуст.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uk-UA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=(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uk-UA" b="1" i="1" smtClean="0">
                          <a:solidFill>
                            <a:prstClr val="black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uk-UA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uk-UA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uk-UA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зуст.</m:t>
                          </m:r>
                        </m:sub>
                      </m:sSub>
                      <m:r>
                        <a:rPr lang="en-US" b="1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uk-UA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881" y="3809390"/>
                <a:ext cx="4250139" cy="1060996"/>
              </a:xfrm>
              <a:prstGeom prst="rect">
                <a:avLst/>
              </a:prstGeom>
              <a:blipFill rotWithShape="1">
                <a:blip r:embed="rId11"/>
                <a:stretch>
                  <a:fillRect l="-430" t="-575" r="-430" b="-172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22706" y="4857084"/>
                <a:ext cx="4250139" cy="82003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uk-UA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Якщо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uk-UA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зуст</m:t>
                        </m:r>
                      </m:sub>
                    </m:sSub>
                    <m:r>
                      <a:rPr lang="uk-UA" sz="1400" b="0" i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ru-RU" sz="1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 через t год відстань між об^′ єктами скоротиться на </a:t>
                </a:r>
                <a:r>
                  <a:rPr lang="ru-RU" sz="1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відстань</a:t>
                </a:r>
                <a:r>
                  <a:rPr lang="ru-RU" sz="1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uk-UA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𝒔</m:t>
                          </m:r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uk-UA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збл</m:t>
                          </m:r>
                          <m:r>
                            <a:rPr lang="uk-UA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.</m:t>
                          </m:r>
                        </m:sub>
                      </m:sSub>
                      <m:r>
                        <a:rPr lang="uk-UA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𝒕</m:t>
                      </m:r>
                      <m:sSub>
                        <m:sSub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uk-UA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=(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uk-UA" b="1" i="1" smtClean="0">
                          <a:solidFill>
                            <a:prstClr val="black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uk-UA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𝒕</m:t>
                      </m:r>
                      <m:r>
                        <a:rPr lang="en-US" b="1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uk-UA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706" y="4857084"/>
                <a:ext cx="4250139" cy="820033"/>
              </a:xfrm>
              <a:prstGeom prst="rect">
                <a:avLst/>
              </a:prstGeom>
              <a:blipFill rotWithShape="1">
                <a:blip r:embed="rId12"/>
                <a:stretch>
                  <a:fillRect l="-287" t="-746" r="-430" b="-597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233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99592" y="1340768"/>
            <a:ext cx="6984776" cy="3409102"/>
          </a:xfrm>
          <a:prstGeom prst="roundRect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Виконайте №417,420</a:t>
            </a:r>
          </a:p>
          <a:p>
            <a:pPr algn="just"/>
            <a:endPara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</a:p>
          <a:p>
            <a:pPr algn="just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Вивчити параграф 12</a:t>
            </a:r>
          </a:p>
          <a:p>
            <a:pPr algn="just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№423,425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50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2420888"/>
            <a:ext cx="5038328" cy="891530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F81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Сьогоднішній матеріал дещо складний, потребує великої уваги. Його можна опрацювати або по підручнику (параграф 12),або по презентації </a:t>
            </a:r>
            <a:endParaRPr lang="uk-UA" sz="4000" b="1" dirty="0">
              <a:solidFill>
                <a:srgbClr val="F814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70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2971661" y="2060848"/>
            <a:ext cx="3528392" cy="2664296"/>
          </a:xfrm>
          <a:prstGeom prst="triangle">
            <a:avLst/>
          </a:prstGeom>
          <a:solidFill>
            <a:srgbClr val="F8147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" name="Прямая соединительная линия 3"/>
          <p:cNvCxnSpPr>
            <a:stCxn id="2" idx="1"/>
            <a:endCxn id="2" idx="5"/>
          </p:cNvCxnSpPr>
          <p:nvPr/>
        </p:nvCxnSpPr>
        <p:spPr>
          <a:xfrm>
            <a:off x="3853759" y="3392996"/>
            <a:ext cx="176419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2" idx="3"/>
          </p:cNvCxnSpPr>
          <p:nvPr/>
        </p:nvCxnSpPr>
        <p:spPr>
          <a:xfrm flipV="1">
            <a:off x="4735857" y="3392996"/>
            <a:ext cx="0" cy="133214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63987" y="2200813"/>
            <a:ext cx="543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uk-UA" sz="7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5265" y="3458905"/>
            <a:ext cx="5950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uk-UA" sz="7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9217" y="3464044"/>
            <a:ext cx="4411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uk-UA" sz="7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53947" y="2036350"/>
                <a:ext cx="306526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/>
                        </a:rPr>
                        <m:t>𝒔</m:t>
                      </m:r>
                      <m:r>
                        <a:rPr lang="en-US" sz="6000" b="1" i="1" smtClean="0">
                          <a:latin typeface="Cambria Math"/>
                        </a:rPr>
                        <m:t>=</m:t>
                      </m:r>
                      <m:r>
                        <a:rPr lang="en-US" sz="6000" b="1" i="1" smtClean="0">
                          <a:latin typeface="Cambria Math"/>
                        </a:rPr>
                        <m:t>𝒗</m:t>
                      </m:r>
                      <m:r>
                        <a:rPr lang="en-US" sz="60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6000" b="1" i="1" smtClean="0">
                          <a:latin typeface="Cambria Math"/>
                          <a:ea typeface="Cambria Math"/>
                        </a:rPr>
                        <m:t>𝒕</m:t>
                      </m:r>
                    </m:oMath>
                  </m:oMathPara>
                </a14:m>
                <a:endParaRPr lang="uk-UA" sz="6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947" y="2036350"/>
                <a:ext cx="3065263" cy="10156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19285" y="4725144"/>
                <a:ext cx="2864310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/>
                        </a:rPr>
                        <m:t>𝒗</m:t>
                      </m:r>
                      <m:r>
                        <a:rPr lang="en-US" sz="6000" b="1" i="1" smtClean="0">
                          <a:latin typeface="Cambria Math"/>
                        </a:rPr>
                        <m:t>=</m:t>
                      </m:r>
                      <m:r>
                        <a:rPr lang="en-US" sz="6000" b="1" i="1" smtClean="0">
                          <a:latin typeface="Cambria Math"/>
                        </a:rPr>
                        <m:t>𝒔</m:t>
                      </m:r>
                      <m:r>
                        <a:rPr lang="en-US" sz="6000" b="1" i="1" smtClean="0">
                          <a:latin typeface="Cambria Math"/>
                        </a:rPr>
                        <m:t>:</m:t>
                      </m:r>
                      <m:r>
                        <a:rPr lang="en-US" sz="6000" b="1" i="1" smtClean="0">
                          <a:latin typeface="Cambria Math"/>
                          <a:ea typeface="Cambria Math"/>
                        </a:rPr>
                        <m:t>𝒕</m:t>
                      </m:r>
                    </m:oMath>
                  </m:oMathPara>
                </a14:m>
                <a:endParaRPr lang="uk-UA" sz="6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285" y="4725144"/>
                <a:ext cx="2864310" cy="101566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5038108" y="4708902"/>
                <a:ext cx="3142207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𝒕</m:t>
                      </m:r>
                      <m:r>
                        <a:rPr lang="en-US" sz="60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6000" b="1" i="1">
                          <a:solidFill>
                            <a:prstClr val="black"/>
                          </a:solidFill>
                          <a:latin typeface="Cambria Math"/>
                        </a:rPr>
                        <m:t>𝒔</m:t>
                      </m:r>
                      <m:r>
                        <a:rPr lang="en-US" sz="6000" b="1" i="1">
                          <a:solidFill>
                            <a:prstClr val="black"/>
                          </a:solidFill>
                          <a:latin typeface="Cambria Math"/>
                        </a:rPr>
                        <m:t>:</m:t>
                      </m:r>
                      <m:r>
                        <a:rPr lang="en-US" sz="6000" b="1" i="1">
                          <a:solidFill>
                            <a:prstClr val="black"/>
                          </a:solidFill>
                          <a:latin typeface="Cambria Math"/>
                        </a:rPr>
                        <m:t>𝒗</m:t>
                      </m:r>
                    </m:oMath>
                  </m:oMathPara>
                </a14:m>
                <a:endParaRPr lang="uk-UA" sz="60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108" y="4708902"/>
                <a:ext cx="3142207" cy="101566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846619" y="968087"/>
            <a:ext cx="74892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 err="1" smtClean="0">
                <a:solidFill>
                  <a:srgbClr val="F81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Взаємозв</a:t>
            </a:r>
            <a:r>
              <a:rPr lang="en-US" sz="5400" b="1" dirty="0" smtClean="0">
                <a:solidFill>
                  <a:srgbClr val="F81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5400" b="1" dirty="0" err="1" smtClean="0">
                <a:solidFill>
                  <a:srgbClr val="F81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язок</a:t>
            </a:r>
            <a:r>
              <a:rPr lang="uk-UA" sz="5400" b="1" dirty="0" smtClean="0">
                <a:solidFill>
                  <a:srgbClr val="F81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величин</a:t>
            </a:r>
            <a:endParaRPr lang="uk-UA" sz="5400" b="1" dirty="0">
              <a:solidFill>
                <a:srgbClr val="F814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0107" y="2192667"/>
            <a:ext cx="26017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65113" indent="-265113" algn="just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 руху, тобто відстань, яку долають за одиницю часу;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 руху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07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79217" y="3464044"/>
            <a:ext cx="4411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uk-UA" sz="7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6619" y="968087"/>
            <a:ext cx="732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81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Одиниці вимірювання швидкості</a:t>
            </a:r>
            <a:endParaRPr lang="uk-UA" sz="3200" b="1" dirty="0">
              <a:solidFill>
                <a:srgbClr val="F814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19996" y="1552862"/>
                <a:ext cx="1993103" cy="769441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400" b="1" i="1" smtClean="0">
                          <a:latin typeface="Cambria Math"/>
                        </a:rPr>
                        <m:t>см/с</m:t>
                      </m:r>
                    </m:oMath>
                  </m:oMathPara>
                </a14:m>
                <a:endParaRPr lang="uk-UA" sz="44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996" y="1552862"/>
                <a:ext cx="1993103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29512" y="2645399"/>
                <a:ext cx="1983587" cy="76944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400" b="1" i="1" smtClean="0">
                          <a:latin typeface="Cambria Math"/>
                        </a:rPr>
                        <m:t>м/с</m:t>
                      </m:r>
                    </m:oMath>
                  </m:oMathPara>
                </a14:m>
                <a:endParaRPr lang="uk-UA" sz="44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512" y="2645399"/>
                <a:ext cx="1983587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08583" y="3724256"/>
                <a:ext cx="2004516" cy="76944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400" b="1" i="1">
                          <a:latin typeface="Cambria Math"/>
                        </a:rPr>
                        <m:t>к</m:t>
                      </m:r>
                      <m:r>
                        <a:rPr lang="uk-UA" sz="4400" b="1" i="1" smtClean="0">
                          <a:latin typeface="Cambria Math"/>
                        </a:rPr>
                        <m:t>м/с</m:t>
                      </m:r>
                    </m:oMath>
                  </m:oMathPara>
                </a14:m>
                <a:endParaRPr lang="uk-UA" sz="44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583" y="3724256"/>
                <a:ext cx="2004516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208032" y="1568084"/>
                <a:ext cx="2195462" cy="769441"/>
              </a:xfrm>
              <a:prstGeom prst="rect">
                <a:avLst/>
              </a:prstGeom>
              <a:solidFill>
                <a:srgbClr val="F2FA9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400" b="1" i="1" smtClean="0">
                          <a:latin typeface="Cambria Math"/>
                        </a:rPr>
                        <m:t>см/хв</m:t>
                      </m:r>
                    </m:oMath>
                  </m:oMathPara>
                </a14:m>
                <a:endParaRPr lang="uk-UA" sz="44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032" y="1568084"/>
                <a:ext cx="2195462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77678" y="2608480"/>
                <a:ext cx="2125816" cy="769441"/>
              </a:xfrm>
              <a:prstGeom prst="rect">
                <a:avLst/>
              </a:prstGeom>
              <a:solidFill>
                <a:srgbClr val="A8B408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400" b="1" i="1" smtClean="0">
                          <a:latin typeface="Cambria Math"/>
                        </a:rPr>
                        <m:t>м/хв</m:t>
                      </m:r>
                    </m:oMath>
                  </m:oMathPara>
                </a14:m>
                <a:endParaRPr lang="uk-UA" sz="44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678" y="2608480"/>
                <a:ext cx="2125816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325140" y="3714227"/>
                <a:ext cx="2078354" cy="76944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400" b="1" i="1" smtClean="0">
                          <a:latin typeface="Cambria Math"/>
                        </a:rPr>
                        <m:t>км/хв</m:t>
                      </m:r>
                    </m:oMath>
                  </m:oMathPara>
                </a14:m>
                <a:endParaRPr lang="uk-UA" sz="44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140" y="3714227"/>
                <a:ext cx="2078354" cy="7694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652120" y="1552862"/>
                <a:ext cx="2376264" cy="769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400" b="1" i="1" smtClean="0">
                          <a:latin typeface="Cambria Math"/>
                        </a:rPr>
                        <m:t>см/год</m:t>
                      </m:r>
                    </m:oMath>
                  </m:oMathPara>
                </a14:m>
                <a:endParaRPr lang="uk-UA" sz="44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1552862"/>
                <a:ext cx="2376264" cy="76944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652120" y="2638166"/>
                <a:ext cx="2376264" cy="769441"/>
              </a:xfrm>
              <a:prstGeom prst="rect">
                <a:avLst/>
              </a:prstGeom>
              <a:solidFill>
                <a:srgbClr val="97FFC6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400" b="1" i="1" smtClean="0">
                          <a:latin typeface="Cambria Math"/>
                        </a:rPr>
                        <m:t>м/год</m:t>
                      </m:r>
                    </m:oMath>
                  </m:oMathPara>
                </a14:m>
                <a:endParaRPr lang="uk-UA" sz="44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2638166"/>
                <a:ext cx="2376264" cy="76944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652121" y="3714226"/>
                <a:ext cx="2376264" cy="769441"/>
              </a:xfrm>
              <a:prstGeom prst="rect">
                <a:avLst/>
              </a:prstGeom>
              <a:solidFill>
                <a:srgbClr val="FFDA65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400" b="1" i="1">
                          <a:latin typeface="Cambria Math"/>
                        </a:rPr>
                        <m:t>к</m:t>
                      </m:r>
                      <m:r>
                        <a:rPr lang="uk-UA" sz="4400" b="1" i="1" smtClean="0">
                          <a:latin typeface="Cambria Math"/>
                        </a:rPr>
                        <m:t>м/год</m:t>
                      </m:r>
                    </m:oMath>
                  </m:oMathPara>
                </a14:m>
                <a:endParaRPr lang="uk-UA" sz="44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1" y="3714226"/>
                <a:ext cx="2376264" cy="76944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2" name="Picture 8" descr="Ð ÐµÐ·ÑÐ»ÑÑÐ°Ñ Ð¿Ð¾ÑÑÐºÑ Ð·Ð¾Ð±ÑÐ°Ð¶ÐµÐ½Ñ Ð·Ð° Ð·Ð°Ð¿Ð¸ÑÐ¾Ð¼ &quot;Ð¿ÑÐ¸Ð»Ð°Ð´ Ð´Ð»Ñ Ð²Ð¸Ð¼ÑÑÑÐ²Ð°Ð½Ð½Ñ ÑÐ²Ð¸Ð´ÐºÐ¾ÑÑÑ ÑÑÑÑ&quot;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1" t="16248" r="32591" b="16105"/>
          <a:stretch/>
        </p:blipFill>
        <p:spPr bwMode="auto">
          <a:xfrm>
            <a:off x="3079183" y="4573535"/>
            <a:ext cx="838821" cy="84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ятиугольник 2"/>
          <p:cNvSpPr/>
          <p:nvPr/>
        </p:nvSpPr>
        <p:spPr>
          <a:xfrm>
            <a:off x="1019996" y="4664373"/>
            <a:ext cx="1893342" cy="992838"/>
          </a:xfrm>
          <a:prstGeom prst="homePlate">
            <a:avLst/>
          </a:prstGeom>
          <a:ln>
            <a:solidFill>
              <a:srgbClr val="F8147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Прилади для вимірювання швидкості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3338" y="5370267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спідометр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Ð ÐµÐ·ÑÐ»ÑÑÐ°Ñ Ð¿Ð¾ÑÑÐºÑ Ð·Ð¾Ð±ÑÐ°Ð¶ÐµÐ½Ñ Ð·Ð° Ð·Ð°Ð¿Ð¸ÑÐ¾Ð¼ &quot;Ð¿ÑÐ¸Ð»Ð°Ð´ Ð´Ð»Ñ Ð²Ð¸Ð¼ÑÑÑÐ²Ð°Ð½Ð½Ñ ÑÐ²Ð¸Ð´ÐºÐ¾ÑÑÑ ÑÑÑÑ&quot;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9490" b="84335" l="33607" r="659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04" t="19564" r="34823" b="16960"/>
          <a:stretch/>
        </p:blipFill>
        <p:spPr bwMode="auto">
          <a:xfrm>
            <a:off x="4965768" y="4483666"/>
            <a:ext cx="1034157" cy="124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Ð ÐµÐ·ÑÐ»ÑÑÐ°Ñ Ð¿Ð¾ÑÑÐºÑ Ð·Ð¾Ð±ÑÐ°Ð¶ÐµÐ½Ñ Ð·Ð° Ð·Ð°Ð¿Ð¸ÑÐ¾Ð¼ &quot;Ð¿ÑÐ¸Ð»Ð°Ð´ Ð´Ð»Ñ Ð²Ð¸Ð¼ÑÑÑÐ²Ð°Ð½Ð½Ñ ÑÐ²Ð¸Ð´ÐºÐ¾ÑÑÑ ÑÑÑÑ&quot;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8889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83667"/>
            <a:ext cx="1095343" cy="109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5999925" y="5233567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радар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08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63987" y="2200813"/>
            <a:ext cx="543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uk-UA" sz="7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5265" y="3458905"/>
            <a:ext cx="5950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uk-UA" sz="7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6619" y="968087"/>
            <a:ext cx="73257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F81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Одиниці вимірювання відстані</a:t>
            </a:r>
            <a:endParaRPr lang="uk-UA" sz="4400" b="1" dirty="0">
              <a:solidFill>
                <a:srgbClr val="F814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29512" y="2645399"/>
                <a:ext cx="1983587" cy="76944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400" b="1" i="1" smtClean="0">
                          <a:latin typeface="Cambria Math"/>
                        </a:rPr>
                        <m:t>см</m:t>
                      </m:r>
                    </m:oMath>
                  </m:oMathPara>
                </a14:m>
                <a:endParaRPr lang="uk-UA" sz="4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512" y="2645399"/>
                <a:ext cx="1983587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28506" y="2679885"/>
                <a:ext cx="1983587" cy="76944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400" b="1" i="1" smtClean="0">
                          <a:latin typeface="Cambria Math"/>
                        </a:rPr>
                        <m:t>м</m:t>
                      </m:r>
                    </m:oMath>
                  </m:oMathPara>
                </a14:m>
                <a:endParaRPr lang="uk-UA" sz="44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506" y="2679885"/>
                <a:ext cx="1983587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12160" y="2631701"/>
                <a:ext cx="1983587" cy="76944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400" b="1" i="1" smtClean="0">
                          <a:latin typeface="Cambria Math"/>
                        </a:rPr>
                        <m:t>км</m:t>
                      </m:r>
                    </m:oMath>
                  </m:oMathPara>
                </a14:m>
                <a:endParaRPr lang="uk-UA" sz="44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631701"/>
                <a:ext cx="1983587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859939" y="3674348"/>
            <a:ext cx="73257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F81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Одиниці вимірювання часу</a:t>
            </a:r>
            <a:endParaRPr lang="uk-UA" sz="4400" b="1" dirty="0">
              <a:solidFill>
                <a:srgbClr val="F814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29512" y="4609109"/>
                <a:ext cx="1983587" cy="769441"/>
              </a:xfrm>
              <a:prstGeom prst="rect">
                <a:avLst/>
              </a:prstGeom>
              <a:solidFill>
                <a:srgbClr val="A8B408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400" b="1" i="1" smtClean="0">
                          <a:latin typeface="Cambria Math"/>
                        </a:rPr>
                        <m:t>с</m:t>
                      </m:r>
                    </m:oMath>
                  </m:oMathPara>
                </a14:m>
                <a:endParaRPr lang="uk-UA" sz="4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512" y="4609109"/>
                <a:ext cx="1983587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531035" y="4599570"/>
                <a:ext cx="1983587" cy="769441"/>
              </a:xfrm>
              <a:prstGeom prst="rect">
                <a:avLst/>
              </a:prstGeom>
              <a:solidFill>
                <a:srgbClr val="FFDA65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400" b="1" i="1" smtClean="0">
                          <a:latin typeface="Cambria Math"/>
                        </a:rPr>
                        <m:t>хв</m:t>
                      </m:r>
                    </m:oMath>
                  </m:oMathPara>
                </a14:m>
                <a:endParaRPr lang="uk-UA" sz="44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035" y="4599570"/>
                <a:ext cx="1983587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988255" y="4599569"/>
                <a:ext cx="1983587" cy="76944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400" b="1" i="1" smtClean="0">
                          <a:latin typeface="Cambria Math"/>
                        </a:rPr>
                        <m:t>год</m:t>
                      </m:r>
                    </m:oMath>
                  </m:oMathPara>
                </a14:m>
                <a:endParaRPr lang="uk-UA" sz="44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255" y="4599569"/>
                <a:ext cx="1983587" cy="7694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316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63987" y="2200813"/>
            <a:ext cx="543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uk-UA" sz="7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6619" y="968087"/>
            <a:ext cx="732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endParaRPr lang="uk-UA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15616" y="1552862"/>
            <a:ext cx="6912768" cy="940034"/>
          </a:xfrm>
          <a:prstGeom prst="roundRect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з потягів за 3 год подолав 219 км, а другий – за 4 год – 272 км. У якого з потягів швидкість була більшою? На скільки?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Скругленный прямоугольник 9"/>
              <p:cNvSpPr/>
              <p:nvPr/>
            </p:nvSpPr>
            <p:spPr>
              <a:xfrm>
                <a:off x="1094179" y="2636912"/>
                <a:ext cx="6934206" cy="2016223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язання</a:t>
                </a: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 algn="just">
                  <a:buAutoNum type="arabi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k-UA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  <a:cs typeface="Times New Roman" panose="02020603050405020304" pitchFamily="18" charset="0"/>
                      </a:rPr>
                      <m:t>: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  <a:cs typeface="Times New Roman" panose="02020603050405020304" pitchFamily="18" charset="0"/>
                      </a:rPr>
                      <m:t>=219:3=73 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uk-UA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км/год</m:t>
                        </m:r>
                      </m:e>
                    </m:d>
                    <m:r>
                      <a:rPr lang="uk-UA" sz="1600" b="0" i="1" smtClean="0">
                        <a:latin typeface="Cambria Math"/>
                        <a:cs typeface="Times New Roman" panose="02020603050405020304" pitchFamily="18" charset="0"/>
                      </a:rPr>
                      <m:t> −швидкість першого потяга;</m:t>
                    </m:r>
                  </m:oMath>
                </a14:m>
                <a:endParaRPr lang="uk-UA" sz="1600" b="0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buFontTx/>
                  <a:buAutoNum type="arabicParenR"/>
                </a:pPr>
                <a14:m>
                  <m:oMath xmlns:m="http://schemas.openxmlformats.org/officeDocument/2006/math">
                    <m:r>
                      <a:rPr lang="uk-UA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uk-UA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uk-UA" sz="16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uk-UA" sz="16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:</m:t>
                    </m:r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uk-UA" sz="16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=2</m:t>
                    </m:r>
                    <m:r>
                      <a:rPr lang="uk-UA" sz="1600" b="0" i="1" smtClean="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72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:</m:t>
                    </m:r>
                    <m:r>
                      <a:rPr lang="uk-UA" sz="1600" b="0" i="1" smtClean="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uk-UA" sz="1600" b="0" i="1" smtClean="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68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uk-UA" sz="16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км/год</m:t>
                        </m:r>
                      </m:e>
                    </m:d>
                    <m:r>
                      <a:rPr lang="uk-UA" sz="16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−швидкість першого потяга;</m:t>
                    </m:r>
                  </m:oMath>
                </a14:m>
                <a:endParaRPr lang="uk-UA" sz="1600" i="1" dirty="0">
                  <a:solidFill>
                    <a:prstClr val="black"/>
                  </a:solidFill>
                  <a:latin typeface="Cambria Math"/>
                  <a:cs typeface="Times New Roman" panose="02020603050405020304" pitchFamily="18" charset="0"/>
                </a:endParaRPr>
              </a:p>
              <a:p>
                <a:pPr marL="342900" indent="-342900" algn="just">
                  <a:buAutoNum type="arabi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k-UA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  <a:cs typeface="Times New Roman" panose="02020603050405020304" pitchFamily="18" charset="0"/>
                      </a:rPr>
                      <m:t>=73−68=5 </m:t>
                    </m:r>
                    <m:d>
                      <m:d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uk-UA" sz="16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км/год</m:t>
                        </m:r>
                      </m:e>
                    </m:d>
                    <m:r>
                      <a:rPr lang="uk-UA" sz="16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−</m:t>
                    </m:r>
                  </m:oMath>
                </a14:m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стільки швидкість першого потяга більша за швидкість другого.</a:t>
                </a:r>
              </a:p>
              <a:p>
                <a:pPr lvl="0" algn="just"/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Відповідь: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5 </m:t>
                    </m:r>
                    <m:d>
                      <m:d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uk-UA" sz="16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км/год</m:t>
                        </m:r>
                      </m:e>
                    </m:d>
                    <m:r>
                      <a:rPr lang="uk-UA" sz="16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1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швидкість першого потяга більша за швидкість другого</a:t>
                </a:r>
                <a:r>
                  <a:rPr lang="ru-RU" sz="1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Скругленный 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179" y="2636912"/>
                <a:ext cx="6934206" cy="2016223"/>
              </a:xfrm>
              <a:prstGeom prst="roundRect">
                <a:avLst/>
              </a:prstGeom>
              <a:blipFill rotWithShape="1">
                <a:blip r:embed="rId3"/>
                <a:stretch>
                  <a:fillRect b="-606"/>
                </a:stretch>
              </a:blipFill>
              <a:ln w="76200"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 descr="Ð ÐµÐ·ÑÐ»ÑÑÐ°Ñ Ð¿Ð¾ÑÑÐºÑ Ð·Ð¾Ð±ÑÐ°Ð¶ÐµÐ½Ñ Ð·Ð° Ð·Ð°Ð¿Ð¸ÑÐ¾Ð¼ &quot;Ð¿Ð¾ÑÑÐ³  ÐºÐ»ÑÐ¿Ð°ÑÑ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79" y="4849782"/>
            <a:ext cx="2664296" cy="93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Ð ÐµÐ·ÑÐ»ÑÑÐ°Ñ Ð¿Ð¾ÑÑÐºÑ Ð·Ð¾Ð±ÑÐ°Ð¶ÐµÐ½Ñ Ð·Ð° Ð·Ð°Ð¿Ð¸ÑÐ¾Ð¼ &quot;Ð¿Ð¾ÑÑÐ³  ÐºÐ»ÑÐ¿Ð°ÑÑ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289" b="83882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980" b="17811"/>
          <a:stretch/>
        </p:blipFill>
        <p:spPr bwMode="auto">
          <a:xfrm>
            <a:off x="5580112" y="4882807"/>
            <a:ext cx="2579162" cy="92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05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63987" y="2200813"/>
            <a:ext cx="543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uk-UA" sz="7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5265" y="3458905"/>
            <a:ext cx="5950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uk-UA" sz="7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9217" y="3464044"/>
            <a:ext cx="4411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uk-UA" sz="7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6619" y="968087"/>
            <a:ext cx="7325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solidFill>
                  <a:srgbClr val="F81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 по річці</a:t>
            </a:r>
            <a:endParaRPr lang="uk-UA" sz="5400" b="1" dirty="0">
              <a:solidFill>
                <a:srgbClr val="F814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Ð²ÑÑÑÐ¸Ð»ÑÐ½Ð¸Ðº ÐºÐ»ÑÐ¿Ð°ÑÑ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518" y="3357493"/>
            <a:ext cx="2477468" cy="222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599" y="3807357"/>
            <a:ext cx="2613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 руху за течією: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75986" y="3852345"/>
            <a:ext cx="2580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 руху проти течії: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71600" y="1966976"/>
                <a:ext cx="5696303" cy="1423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Нехай </a:t>
                </a:r>
                <a:endParaRPr lang="uk-UA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k-UA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uk-UA" sz="3200" b="1" i="1" smtClean="0">
                            <a:latin typeface="Cambria Math"/>
                          </a:rPr>
                          <m:t>вл.шв.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власна швидкість човна, а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k-UA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uk-UA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шв.</m:t>
                        </m:r>
                        <m:r>
                          <a:rPr lang="uk-UA" sz="32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течії</m:t>
                        </m:r>
                      </m:sub>
                    </m:sSub>
                  </m:oMath>
                </a14:m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швидкість течії річки, тоді …</a:t>
                </a:r>
                <a:endParaRPr lang="uk-U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966976"/>
                <a:ext cx="5696303" cy="1423851"/>
              </a:xfrm>
              <a:prstGeom prst="rect">
                <a:avLst/>
              </a:prstGeom>
              <a:blipFill rotWithShape="1">
                <a:blip r:embed="rId4"/>
                <a:stretch>
                  <a:fillRect l="-1604" t="-3433" b="-815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971600" y="4976491"/>
                <a:ext cx="24565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uk-UA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вл.шв.</m:t>
                          </m:r>
                        </m:sub>
                      </m:sSub>
                      <m:r>
                        <a:rPr lang="uk-UA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uk-UA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uk-UA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шв.течії</m:t>
                          </m:r>
                        </m:sub>
                      </m:sSub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976491"/>
                <a:ext cx="245657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772216" y="4976490"/>
                <a:ext cx="24565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uk-UA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вл.шв.</m:t>
                          </m:r>
                        </m:sub>
                      </m:sSub>
                      <m:r>
                        <a:rPr lang="uk-UA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uk-UA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uk-UA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шв.течії</m:t>
                          </m:r>
                        </m:sub>
                      </m:sSub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216" y="4976490"/>
                <a:ext cx="245657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778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63987" y="2200813"/>
            <a:ext cx="543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uk-UA" sz="7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6619" y="968087"/>
            <a:ext cx="732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endParaRPr lang="uk-UA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15616" y="1552862"/>
            <a:ext cx="4536504" cy="1516098"/>
          </a:xfrm>
          <a:prstGeom prst="roundRect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Човен, власна швидкість якого дорівнює 12 км/год, проплив 3 год за течією річки і 2 год проти течії річки. Яку відстань він подолав за цей час, якщо швидкість течії дорівнює 2 км/год?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Скругленный прямоугольник 9"/>
              <p:cNvSpPr/>
              <p:nvPr/>
            </p:nvSpPr>
            <p:spPr>
              <a:xfrm>
                <a:off x="1115616" y="3212977"/>
                <a:ext cx="6984776" cy="244827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язання</a:t>
                </a: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 algn="just">
                  <a:buAutoNum type="arabicParenR"/>
                </a:pPr>
                <a14:m>
                  <m:oMath xmlns:m="http://schemas.openxmlformats.org/officeDocument/2006/math">
                    <m:r>
                      <a:rPr lang="uk-UA" sz="160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uk-UA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uk-UA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12+2=14 (км/год) – швидкість за течією річки;</a:t>
                </a:r>
              </a:p>
              <a:p>
                <a:pPr marL="342900" indent="-342900" algn="just">
                  <a:buAutoNum type="arabi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k-UA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=14·3=42 (</a:t>
                </a:r>
                <a:r>
                  <a:rPr lang="uk-UA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км) – відстань, яку човен подолав,  рухаючись за течією;</a:t>
                </a:r>
              </a:p>
              <a:p>
                <a:pPr marL="342900" indent="-342900" algn="just">
                  <a:buAutoNum type="arabi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k-UA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uk-UA" sz="16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uk-UA" sz="1600" b="0" i="1" smtClean="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uk-UA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12-2=10 (км/год) – швидкість проти течії річки;</a:t>
                </a:r>
              </a:p>
              <a:p>
                <a:pPr marL="342900" indent="-342900" algn="just">
                  <a:buAutoNum type="arabi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k-UA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uk-UA" sz="16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uk-UA" sz="16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uk-UA" sz="16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uk-UA" sz="1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10·2=20 (км) – відстань, яку човен подолав, рухаючись проти течії;</a:t>
                </a:r>
              </a:p>
              <a:p>
                <a:pPr marL="342900" indent="-342900" algn="just">
                  <a:buAutoNum type="arabicParenR"/>
                </a:pPr>
                <a:r>
                  <a:rPr lang="en-US" sz="1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1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uk-UA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uk-UA" sz="16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uk-UA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42+20=62 (км) – загальна відстань, яку подолав човен.</a:t>
                </a:r>
              </a:p>
              <a:p>
                <a:pPr algn="just"/>
                <a:r>
                  <a:rPr lang="uk-UA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Відповідь:</a:t>
                </a:r>
                <a:r>
                  <a:rPr lang="uk-UA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62 км</a:t>
                </a:r>
                <a:r>
                  <a:rPr lang="ru-RU" sz="1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Скругленный 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212977"/>
                <a:ext cx="6984776" cy="2448270"/>
              </a:xfrm>
              <a:prstGeom prst="roundRect">
                <a:avLst/>
              </a:prstGeom>
              <a:blipFill rotWithShape="1">
                <a:blip r:embed="rId3"/>
                <a:stretch>
                  <a:fillRect b="-498"/>
                </a:stretch>
              </a:blipFill>
              <a:ln w="76200"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 descr="Ð ÐµÐ·ÑÐ»ÑÑÐ°Ñ Ð¿Ð¾ÑÑÐºÑ Ð·Ð¾Ð±ÑÐ°Ð¶ÐµÐ½Ñ Ð·Ð° Ð·Ð°Ð¿Ð¸ÑÐ¾Ð¼ &quot;ÑÐ¾Ð²Ð½Ð¸Ðº  ÐºÐ»ÑÐ¿Ð°ÑÑ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52862"/>
            <a:ext cx="1997189" cy="136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95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63987" y="2200813"/>
            <a:ext cx="543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uk-UA" sz="7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6619" y="968087"/>
            <a:ext cx="73257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81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 з одного пункту </a:t>
            </a:r>
          </a:p>
          <a:p>
            <a:pPr algn="ctr"/>
            <a:r>
              <a:rPr lang="uk-UA" sz="3200" b="1" dirty="0" smtClean="0">
                <a:solidFill>
                  <a:srgbClr val="F81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відставанням</a:t>
            </a:r>
            <a:endParaRPr lang="uk-UA" sz="3200" b="1" dirty="0">
              <a:solidFill>
                <a:srgbClr val="F814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75084" y="2045305"/>
                <a:ext cx="7197315" cy="6463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Нехай два об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єкти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одночасно починають рух в одному напрямку з однієї точки з різними швидкостями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uk-UA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uk-UA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uk-UA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𝟓</m:t>
                    </m:r>
                    <m:r>
                      <a:rPr lang="uk-UA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км/год</m:t>
                    </m:r>
                  </m:oMath>
                </a14:m>
                <a:r>
                  <a:rPr lang="uk-UA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uk-UA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uk-UA" b="1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uk-UA" b="1" i="1" smtClean="0">
                        <a:solidFill>
                          <a:srgbClr val="00B050"/>
                        </a:solidFill>
                        <a:latin typeface="Cambria Math"/>
                      </a:rPr>
                      <m:t>𝟑</m:t>
                    </m:r>
                    <m:r>
                      <a:rPr lang="uk-UA" b="1" i="1">
                        <a:solidFill>
                          <a:srgbClr val="00B050"/>
                        </a:solidFill>
                        <a:latin typeface="Cambria Math"/>
                      </a:rPr>
                      <m:t> км/год</m:t>
                    </m:r>
                  </m:oMath>
                </a14:m>
                <a:r>
                  <a:rPr lang="uk-UA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084" y="2045305"/>
                <a:ext cx="7197315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762" t="-4717" r="-677" b="-1415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963471" y="2863968"/>
            <a:ext cx="2855854" cy="923330"/>
          </a:xfrm>
          <a:prstGeom prst="rect">
            <a:avLst/>
          </a:prstGeom>
          <a:solidFill>
            <a:srgbClr val="F2FA9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Тоді за першу годину перший об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єкт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випередить  другий об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єкт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2 км.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Ð ÐµÐ·ÑÐ»ÑÑÐ°Ñ Ð¿Ð¾ÑÑÐºÑ Ð·Ð¾Ð±ÑÐ°Ð¶ÐµÐ½Ñ Ð·Ð° Ð·Ð°Ð¿Ð¸ÑÐ¾Ð¼ &quot;Ð´ÑÐ²ÑÐ¸Ð½ÐºÐ° Ð¹Ð´Ðµ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682" y="2924944"/>
            <a:ext cx="450925" cy="63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185" y="3610002"/>
            <a:ext cx="440422" cy="57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Скругленный прямоугольник 5"/>
              <p:cNvSpPr/>
              <p:nvPr/>
            </p:nvSpPr>
            <p:spPr>
              <a:xfrm>
                <a:off x="975085" y="3916180"/>
                <a:ext cx="2736303" cy="1678216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Відстань, на яку віддаляються об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єкти</a:t>
                </a: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за одиницю часу, називають швидкістю віддалення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b="1" i="1" smtClean="0">
                            <a:solidFill>
                              <a:srgbClr val="F8147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81470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uk-UA" b="1" i="1" smtClean="0">
                            <a:solidFill>
                              <a:srgbClr val="F81470"/>
                            </a:solidFill>
                            <a:latin typeface="Cambria Math"/>
                          </a:rPr>
                          <m:t>від.</m:t>
                        </m:r>
                      </m:sub>
                    </m:sSub>
                  </m:oMath>
                </a14:m>
                <a:endPara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Скругленный 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085" y="3916180"/>
                <a:ext cx="2736303" cy="1678216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5" name="Picture 7" descr="Ð ÐµÐ·ÑÐ»ÑÑÐ°Ñ Ð¿Ð¾ÑÑÐºÑ Ð·Ð¾Ð±ÑÐ°Ð¶ÐµÐ½Ñ Ð·Ð° Ð·Ð°Ð¿Ð¸ÑÐ¾Ð¼ &quot;Ð±ÑÐ´Ð¸Ð½Ð¾ÑÐ¾Ðº ÐºÐ»ÑÐ¿Ð°ÑÑ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453" y="2697469"/>
            <a:ext cx="1600676" cy="90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4211960" y="3563934"/>
            <a:ext cx="3841647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6132783" y="3325633"/>
            <a:ext cx="1319537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6208011" y="3812576"/>
            <a:ext cx="1319537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5950035" y="3812576"/>
                <a:ext cx="17282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k-UA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uk-UA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uk-UA" b="1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uk-UA" b="1" i="1">
                        <a:solidFill>
                          <a:srgbClr val="00B050"/>
                        </a:solidFill>
                        <a:latin typeface="Cambria Math"/>
                      </a:rPr>
                      <m:t>𝟑</m:t>
                    </m:r>
                    <m:r>
                      <a:rPr lang="uk-UA" b="1" i="1">
                        <a:solidFill>
                          <a:srgbClr val="00B050"/>
                        </a:solidFill>
                        <a:latin typeface="Cambria Math"/>
                      </a:rPr>
                      <m:t> км/год</m:t>
                    </m:r>
                  </m:oMath>
                </a14:m>
                <a:r>
                  <a:rPr lang="uk-UA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uk-UA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035" y="3812576"/>
                <a:ext cx="1728294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5884891" y="2922091"/>
                <a:ext cx="17282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k-UA" b="1" i="1">
                            <a:solidFill>
                              <a:srgbClr val="F79646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79646">
                                <a:lumMod val="75000"/>
                              </a:srgbClr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uk-UA" b="1" i="1">
                            <a:solidFill>
                              <a:srgbClr val="F79646">
                                <a:lumMod val="75000"/>
                              </a:srgbClr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uk-UA" b="1" i="1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</a:rPr>
                      <m:t>=</m:t>
                    </m:r>
                    <m:r>
                      <a:rPr lang="uk-UA" b="1" i="1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</a:rPr>
                      <m:t>𝟓</m:t>
                    </m:r>
                    <m:r>
                      <a:rPr lang="uk-UA" b="1" i="1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</a:rPr>
                      <m:t> км/год</m:t>
                    </m:r>
                  </m:oMath>
                </a14:m>
                <a:r>
                  <a:rPr lang="uk-UA" dirty="0">
                    <a:solidFill>
                      <a:srgbClr val="F79646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uk-UA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891" y="2922091"/>
                <a:ext cx="1728294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805787" y="4403234"/>
                <a:ext cx="4353075" cy="1171218"/>
              </a:xfrm>
              <a:prstGeom prst="rect">
                <a:avLst/>
              </a:prstGeom>
              <a:solidFill>
                <a:srgbClr val="F2FA9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 разі руху з одного пункту з відставанням: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uk-UA" b="1" i="1" smtClean="0">
                            <a:latin typeface="Cambria Math"/>
                            <a:cs typeface="Times New Roman" panose="02020603050405020304" pitchFamily="18" charset="0"/>
                          </a:rPr>
                          <m:t>від.</m:t>
                        </m:r>
                      </m:sub>
                    </m:sSub>
                    <m:r>
                      <a:rPr lang="en-US" b="1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(якщо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uk-UA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Тоді через  год відстань між об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sz="1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єктами</a:t>
                </a:r>
                <a:r>
                  <a:rPr lang="uk-UA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буде: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uk-UA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𝒔</m:t>
                        </m:r>
                      </m:e>
                      <m:sub>
                        <m:r>
                          <a:rPr lang="uk-UA" b="1" i="1" smtClean="0">
                            <a:latin typeface="Cambria Math"/>
                            <a:cs typeface="Times New Roman" panose="02020603050405020304" pitchFamily="18" charset="0"/>
                          </a:rPr>
                          <m:t>від.</m:t>
                        </m:r>
                      </m:sub>
                    </m:sSub>
                    <m:r>
                      <a:rPr lang="uk-UA" b="1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uk-UA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uk-UA" b="1" i="1" smtClean="0">
                            <a:latin typeface="Cambria Math"/>
                            <a:cs typeface="Times New Roman" panose="02020603050405020304" pitchFamily="18" charset="0"/>
                          </a:rPr>
                          <m:t>від.</m:t>
                        </m:r>
                      </m:sub>
                    </m:sSub>
                    <m:r>
                      <a:rPr lang="uk-UA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=(</m:t>
                    </m:r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)t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787" y="4403234"/>
                <a:ext cx="4353075" cy="1171218"/>
              </a:xfrm>
              <a:prstGeom prst="rect">
                <a:avLst/>
              </a:prstGeom>
              <a:blipFill rotWithShape="1">
                <a:blip r:embed="rId10"/>
                <a:stretch>
                  <a:fillRect l="-700" t="-1563" b="-572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946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517</Words>
  <Application>Microsoft Office PowerPoint</Application>
  <PresentationFormat>Екран (4:3)</PresentationFormat>
  <Paragraphs>131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 Math</vt:lpstr>
      <vt:lpstr>Times New Roman</vt:lpstr>
      <vt:lpstr>Тема Office</vt:lpstr>
      <vt:lpstr>Текстові задачі на рух</vt:lpstr>
      <vt:lpstr>Сьогоднішній матеріал дещо складний, потребує великої уваги. Його можна опрацювати або по підручнику (параграф 12),або по презентації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Текстові задачі на рух</dc:title>
  <dc:creator>Sony</dc:creator>
  <cp:lastModifiedBy>RePack by Diakov</cp:lastModifiedBy>
  <cp:revision>48</cp:revision>
  <dcterms:created xsi:type="dcterms:W3CDTF">2019-08-07T09:55:42Z</dcterms:created>
  <dcterms:modified xsi:type="dcterms:W3CDTF">2021-10-27T12:25:58Z</dcterms:modified>
</cp:coreProperties>
</file>