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  <p:sldMasterId id="2147483777" r:id="rId3"/>
  </p:sldMasterIdLst>
  <p:sldIdLst>
    <p:sldId id="277" r:id="rId4"/>
    <p:sldId id="260" r:id="rId5"/>
    <p:sldId id="294" r:id="rId6"/>
    <p:sldId id="257" r:id="rId7"/>
    <p:sldId id="280" r:id="rId8"/>
    <p:sldId id="258" r:id="rId9"/>
    <p:sldId id="283" r:id="rId10"/>
    <p:sldId id="292" r:id="rId11"/>
    <p:sldId id="293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1227D4-349C-4F8A-A292-0DFA8E70E2B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57E974-0C77-4A24-8768-B409A51CFFD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E687BF-EB5A-4979-810B-3E451DEAFE80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A969B1-D156-452C-A52B-DB7A706DAB10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29094D-88CA-4C51-AAB8-4E332825CB1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1270B1-FC1B-4DF0-ABD9-EE01688F939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4EA878-4A04-4B29-9CC4-EEA8E7B100D4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5D575A-12BD-454D-B1F3-9F093EC293D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FC4496-FF3C-42A5-AA20-A60B364FFD0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C3E72A-5607-4D39-8668-04B396FF9E61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33F7FA-CEF6-4197-88A3-315A5B37F3A4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FC63E8-7A50-40D3-9588-0CC0259A9E0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868596-1EC9-4C79-A0DA-CE876A93DD3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6270FA-1FC2-4590-B70D-F35146E6AAE2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A5F8AF-9961-40A6-9862-9E0DB5363A0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E2AD-8E82-4C0F-877C-1BC360214CB2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8F146B-0181-4787-9BB8-73A16DC829D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C034-B112-4F6F-88C0-EEAEA09277B9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8226A5-CE0B-4173-B1A6-9FC3039019A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9412-7962-4D84-8D4F-77714F89C1BE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3E87AE-4139-44F1-A1B5-6B1849349FC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1BF4-21BF-4C4F-A3B4-EF7902081A17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5D8EC0-1965-45E0-9E7C-746C6E4D9DD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4F12-3855-440F-8E5B-512A543AFB79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E412E5-CDB1-48F8-BC4E-EFD986A9F02E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F4E4-4A88-4239-9294-27C95617F9FD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D0BFE5-F258-4E3F-A3E8-CF90AB60731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32B7-D321-4A39-BCF4-1C8E66FAA414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6A2CF9-02BD-4EC7-BE41-A3328FA66EC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2E9FB8-6873-45C6-BD4D-B00E7E9C023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380C-4B9F-45AF-BC56-6E13349D5D5E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A1A0EC-B5E5-4F9F-9BF0-0AFF1C64988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3DC6-6BAB-4B98-94D0-E6288D0195F1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583DE3-66BC-4475-9738-B4B9283311B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6A10-1C85-4A9F-8425-A39AC3209D9A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CC70-48AB-4219-9364-BFB59534A4F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7C04-6CF6-4E29-B884-B92B0CF2CFBD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8F49-016B-447F-ADFA-927907538039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1D23-9CAE-4C4F-9AEA-5E0C17A679CA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09D1-1D12-4BE2-8CD8-92D0E5E5D452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8193-2788-4E69-BDB2-920AAF10D545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B3BB-409D-4E0D-B129-188CC30BB2C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A277-6052-4648-A7A0-3188EE69DE68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5157-70F3-4821-B82C-8D75D85BB269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A4F0-7DE1-4779-A8C4-07592D169E03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D160-5E58-4A29-9048-22AAEDC005C2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1082-7927-4B5A-8D30-691DF057C45D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43CEB3-25FF-4DB0-BAB7-7881AA41556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4397-5455-4F9B-9511-CF82295DF75E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62B07-099A-40BF-8FE8-14926076415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92B3B1-F409-47E6-ABE5-054BA2E18090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AB95E9-C2BC-4DCA-B7E1-503C40E1DC93}" type="slidenum">
              <a:rPr lang="uk-UA" altLang="ru-RU"/>
              <a:pPr>
                <a:defRPr/>
              </a:pPr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6C5BF4-2EFC-42F2-903D-210DF1E97811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DF1FEE-7921-4753-9825-A82426F6255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2D64A3-BAE8-410A-9075-1542E96B47CE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E2E612-AC71-460C-AB6C-D30B7D62D2D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FDBDE2-D0C5-4F55-AF20-35997329F7B9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580734-7E93-4BFA-80FC-7C576F70EE5C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30FDC-C7E8-4606-9ED8-4100E2C3E4D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4520" name="Picture 7" descr="HD-PanelContent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4524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5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15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D05EAD4-A58F-41AF-B1A3-6602B277C7E5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624EE1A-3D8B-48C0-8B82-F4391F65357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852" r:id="rId10"/>
    <p:sldLayoutId id="2147483919" r:id="rId11"/>
    <p:sldLayoutId id="2147483920" r:id="rId12"/>
    <p:sldLayoutId id="2147483851" r:id="rId13"/>
    <p:sldLayoutId id="2147483921" r:id="rId14"/>
    <p:sldLayoutId id="2147483922" r:id="rId15"/>
    <p:sldLayoutId id="2147483923" r:id="rId16"/>
    <p:sldLayoutId id="2147483924" r:id="rId17"/>
    <p:sldLayoutId id="2147483925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dirty="0" smtClean="0">
                <a:solidFill>
                  <a:schemeClr val="accent6">
                    <a:lumMod val="75000"/>
                  </a:schemeClr>
                </a:solidFill>
              </a:rPr>
              <a:t>Математика 5 клас </a:t>
            </a:r>
            <a:r>
              <a:rPr lang="uk-UA" altLang="ru-RU" dirty="0" smtClean="0">
                <a:solidFill>
                  <a:schemeClr val="accent6">
                    <a:lumMod val="75000"/>
                  </a:schemeClr>
                </a:solidFill>
              </a:rPr>
              <a:t>27.10.2021</a:t>
            </a:r>
            <a:endParaRPr lang="ru-RU" alt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8527" y="2021778"/>
            <a:ext cx="8161841" cy="16637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altLang="ru-RU" sz="7200" b="1" dirty="0" smtClean="0">
                <a:solidFill>
                  <a:schemeClr val="accent6">
                    <a:lumMod val="75000"/>
                  </a:schemeClr>
                </a:solidFill>
              </a:rPr>
              <a:t>Рівняння.</a:t>
            </a:r>
          </a:p>
          <a:p>
            <a:pPr eaLnBrk="1" hangingPunct="1">
              <a:buFontTx/>
              <a:buNone/>
              <a:defRPr/>
            </a:pPr>
            <a:r>
              <a:rPr lang="uk-UA" altLang="ru-RU" sz="7200" b="1" dirty="0" err="1" smtClean="0">
                <a:solidFill>
                  <a:schemeClr val="accent6">
                    <a:lumMod val="75000"/>
                  </a:schemeClr>
                </a:solidFill>
              </a:rPr>
              <a:t>Розв</a:t>
            </a:r>
            <a:r>
              <a:rPr lang="en-US" altLang="ru-RU" sz="7200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uk-UA" altLang="ru-RU" sz="7200" b="1" dirty="0" err="1" smtClean="0">
                <a:solidFill>
                  <a:schemeClr val="accent6">
                    <a:lumMod val="75000"/>
                  </a:schemeClr>
                </a:solidFill>
              </a:rPr>
              <a:t>язування</a:t>
            </a:r>
            <a:r>
              <a:rPr lang="uk-UA" altLang="ru-RU" sz="7200" b="1" dirty="0" smtClean="0">
                <a:solidFill>
                  <a:schemeClr val="accent6">
                    <a:lumMod val="75000"/>
                  </a:schemeClr>
                </a:solidFill>
              </a:rPr>
              <a:t> рівнянь</a:t>
            </a:r>
            <a:endParaRPr lang="ru-RU" alt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15887"/>
            <a:ext cx="12144375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700" y="333375"/>
            <a:ext cx="7772400" cy="1470025"/>
          </a:xfrm>
        </p:spPr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altLang="ru-RU" sz="4400" dirty="0">
                <a:solidFill>
                  <a:schemeClr val="accent6">
                    <a:lumMod val="50000"/>
                  </a:schemeClr>
                </a:solidFill>
              </a:rPr>
            </a:br>
            <a:endParaRPr lang="uk-UA" alt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9625" y="1376363"/>
            <a:ext cx="6048375" cy="1619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4000" smtClean="0"/>
              <a:t>Рівнянням називається рівність, яка…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574925" y="1076325"/>
            <a:ext cx="5688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4000">
                <a:latin typeface="Garamond" pitchFamily="18" charset="0"/>
              </a:rPr>
              <a:t>Коренем рівняння називають те значення невідомого, при  якому…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652713" y="1284288"/>
            <a:ext cx="586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4000">
                <a:latin typeface="Garamond" pitchFamily="18" charset="0"/>
              </a:rPr>
              <a:t>Щоб розв’язати рівняння, потрібно…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990725" y="2897188"/>
            <a:ext cx="6084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altLang="ru-RU" sz="4000">
                <a:latin typeface="Garamond" pitchFamily="18" charset="0"/>
              </a:rPr>
              <a:t>містить невідоме число, позначене буквою.</a:t>
            </a:r>
          </a:p>
          <a:p>
            <a:pPr>
              <a:spcBef>
                <a:spcPct val="50000"/>
              </a:spcBef>
            </a:pPr>
            <a:endParaRPr lang="uk-UA" altLang="ru-RU" sz="4000">
              <a:latin typeface="Garamond" pitchFamily="18" charset="0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2687638" y="3714750"/>
            <a:ext cx="58324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4000">
                <a:latin typeface="Garamond" pitchFamily="18" charset="0"/>
              </a:rPr>
              <a:t>рівняння перетворюється на правильну рівність.</a:t>
            </a:r>
          </a:p>
          <a:p>
            <a:pPr>
              <a:spcBef>
                <a:spcPct val="50000"/>
              </a:spcBef>
            </a:pPr>
            <a:endParaRPr lang="uk-UA" altLang="ru-RU" sz="4000">
              <a:latin typeface="Garamond" pitchFamily="18" charset="0"/>
            </a:endParaRP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4764088" y="3465513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>
                <a:latin typeface="Garamond" pitchFamily="18" charset="0"/>
              </a:rPr>
              <a:t>знайти всі його корені.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  <p:bldP spid="112643" grpId="1" build="p"/>
      <p:bldP spid="112647" grpId="0"/>
      <p:bldP spid="112647" grpId="1"/>
      <p:bldP spid="112648" grpId="0"/>
      <p:bldP spid="112649" grpId="0"/>
      <p:bldP spid="112649" grpId="1"/>
      <p:bldP spid="112650" grpId="0"/>
      <p:bldP spid="112650" grpId="1"/>
      <p:bldP spid="1126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Ми повторили, що таке рівняння</a:t>
            </a:r>
            <a:endParaRPr lang="uk-UA" sz="3600" dirty="0" smtClean="0"/>
          </a:p>
          <a:p>
            <a:r>
              <a:rPr lang="uk-UA" sz="3600" dirty="0" smtClean="0"/>
              <a:t>Сьогодні продовжимо їх </a:t>
            </a:r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язувати</a:t>
            </a:r>
            <a:r>
              <a:rPr lang="uk-UA" sz="3600" dirty="0" smtClean="0"/>
              <a:t> </a:t>
            </a:r>
            <a:endParaRPr lang="uk-UA" sz="3600" dirty="0" smtClean="0"/>
          </a:p>
          <a:p>
            <a:r>
              <a:rPr lang="uk-UA" sz="3600" dirty="0" smtClean="0"/>
              <a:t>Перегляньте презентацію, кілька рівнянь запишіть</a:t>
            </a:r>
          </a:p>
          <a:p>
            <a:r>
              <a:rPr lang="uk-UA" sz="3600" dirty="0" smtClean="0"/>
              <a:t>Виконайте №</a:t>
            </a:r>
            <a:r>
              <a:rPr lang="uk-UA" sz="3600" dirty="0" smtClean="0"/>
              <a:t>388,393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710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3"/>
          <p:cNvSpPr>
            <a:spLocks noGrp="1"/>
          </p:cNvSpPr>
          <p:nvPr>
            <p:ph sz="half" idx="1"/>
          </p:nvPr>
        </p:nvSpPr>
        <p:spPr>
          <a:xfrm>
            <a:off x="3062288" y="1028700"/>
            <a:ext cx="8388350" cy="4535488"/>
          </a:xfrm>
        </p:spPr>
        <p:txBody>
          <a:bodyPr rtlCol="0"/>
          <a:lstStyle/>
          <a:p>
            <a:pPr fontAlgn="auto">
              <a:buFont typeface="Arial"/>
              <a:buChar char="•"/>
              <a:defRPr/>
            </a:pPr>
            <a:r>
              <a:rPr lang="uk-UA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 з наведених випадків записано рівняння?</a:t>
            </a:r>
            <a:endParaRPr lang="ru-RU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buFontTx/>
              <a:buNone/>
              <a:defRPr/>
            </a:pPr>
            <a:r>
              <a:rPr lang="uk-UA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а) 3 + 5</a:t>
            </a:r>
            <a:r>
              <a:rPr lang="uk-UA" sz="4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   б) 13 – 2 = 11;             в) 4</a:t>
            </a:r>
            <a:r>
              <a:rPr lang="uk-UA" sz="4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+ 5 = 25;   г) 8(10 – 4) = 48.</a:t>
            </a:r>
            <a:endParaRPr lang="ru-RU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buFontTx/>
              <a:buNone/>
              <a:defRPr/>
            </a:pP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525" y="3919538"/>
            <a:ext cx="396081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  <a:latin typeface="+mn-lt"/>
                <a:cs typeface="+mn-cs"/>
              </a:rPr>
              <a:t>в) 4</a:t>
            </a:r>
            <a:r>
              <a:rPr lang="uk-UA" sz="4400" b="1" i="1" dirty="0">
                <a:solidFill>
                  <a:srgbClr val="FF0000"/>
                </a:solidFill>
                <a:latin typeface="+mn-lt"/>
                <a:cs typeface="+mn-cs"/>
              </a:rPr>
              <a:t>х</a:t>
            </a:r>
            <a:r>
              <a:rPr lang="uk-UA" sz="4400" b="1" dirty="0">
                <a:solidFill>
                  <a:srgbClr val="FF0000"/>
                </a:solidFill>
                <a:latin typeface="+mn-lt"/>
                <a:cs typeface="+mn-cs"/>
              </a:rPr>
              <a:t> + 5 = 25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rgbClr val="B00000"/>
                </a:solidFill>
              </a:rPr>
              <a:t>Розв</a:t>
            </a:r>
            <a:r>
              <a:rPr lang="en-US" altLang="ru-RU" smtClean="0">
                <a:solidFill>
                  <a:srgbClr val="B00000"/>
                </a:solidFill>
              </a:rPr>
              <a:t>’</a:t>
            </a:r>
            <a:r>
              <a:rPr lang="uk-UA" altLang="ru-RU" smtClean="0">
                <a:solidFill>
                  <a:srgbClr val="B00000"/>
                </a:solidFill>
              </a:rPr>
              <a:t>яжемо таке рівняння</a:t>
            </a:r>
            <a:endParaRPr lang="ru-RU" altLang="ru-RU" smtClean="0">
              <a:solidFill>
                <a:srgbClr val="B0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6910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5400" b="1" dirty="0" smtClean="0"/>
              <a:t>Х + 24 = 130</a:t>
            </a:r>
            <a:endParaRPr lang="ru-RU" altLang="ru-RU" sz="5400" dirty="0" smtClean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90787" y="3128210"/>
            <a:ext cx="4181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 = </a:t>
            </a:r>
            <a:r>
              <a:rPr lang="uk-UA" alt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uk-UA" altLang="ru-RU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- 24</a:t>
            </a:r>
            <a:endParaRPr lang="ru-RU" altLang="ru-RU" sz="5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0788" y="4275138"/>
            <a:ext cx="3155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>
                <a:latin typeface="Times New Roman" pitchFamily="18" charset="0"/>
                <a:cs typeface="Times New Roman" pitchFamily="18" charset="0"/>
              </a:rPr>
              <a:t>Х = ? </a:t>
            </a:r>
            <a:endParaRPr lang="ru-RU" sz="5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 descr="Папирус"/>
          <p:cNvSpPr txBox="1">
            <a:spLocks noChangeArrowheads="1"/>
          </p:cNvSpPr>
          <p:nvPr/>
        </p:nvSpPr>
        <p:spPr bwMode="auto">
          <a:xfrm>
            <a:off x="736600" y="2408238"/>
            <a:ext cx="4652963" cy="13223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ru-RU" sz="4000" i="1" dirty="0">
              <a:latin typeface="Garamond" pitchFamily="18" charset="0"/>
            </a:endParaRPr>
          </a:p>
          <a:p>
            <a:r>
              <a:rPr lang="uk-UA" altLang="ru-RU" sz="4000" i="1" dirty="0">
                <a:latin typeface="Garamond" pitchFamily="18" charset="0"/>
              </a:rPr>
              <a:t>1</a:t>
            </a:r>
            <a:r>
              <a:rPr lang="uk-UA" altLang="ru-RU" sz="4000" i="1" dirty="0" smtClean="0">
                <a:latin typeface="Garamond" pitchFamily="18" charset="0"/>
              </a:rPr>
              <a:t>) </a:t>
            </a:r>
            <a:r>
              <a:rPr lang="uk-UA" altLang="ru-RU" sz="4000" dirty="0">
                <a:latin typeface="Garamond" pitchFamily="18" charset="0"/>
              </a:rPr>
              <a:t>10а+2а-8а =1544</a:t>
            </a:r>
            <a:r>
              <a:rPr lang="en-US" altLang="ru-RU" sz="4000" dirty="0">
                <a:latin typeface="Garamond" pitchFamily="18" charset="0"/>
              </a:rPr>
              <a:t>;</a:t>
            </a:r>
          </a:p>
        </p:txBody>
      </p:sp>
      <p:sp>
        <p:nvSpPr>
          <p:cNvPr id="49162" name="Rectangle 10" descr="Папирус"/>
          <p:cNvSpPr>
            <a:spLocks noChangeArrowheads="1"/>
          </p:cNvSpPr>
          <p:nvPr/>
        </p:nvSpPr>
        <p:spPr bwMode="auto">
          <a:xfrm>
            <a:off x="6888163" y="2420938"/>
            <a:ext cx="3752850" cy="13112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4000" b="1" i="1" dirty="0" smtClean="0">
                <a:latin typeface="Garamond" pitchFamily="18" charset="0"/>
              </a:rPr>
              <a:t> </a:t>
            </a:r>
            <a:endParaRPr lang="uk-UA" altLang="ru-RU" sz="4000" dirty="0">
              <a:latin typeface="Garamond" pitchFamily="18" charset="0"/>
            </a:endParaRPr>
          </a:p>
          <a:p>
            <a:r>
              <a:rPr lang="uk-UA" altLang="ru-RU" sz="4000" dirty="0" smtClean="0">
                <a:latin typeface="Garamond" pitchFamily="18" charset="0"/>
              </a:rPr>
              <a:t>)</a:t>
            </a:r>
            <a:r>
              <a:rPr lang="en-US" altLang="ru-RU" sz="4000" dirty="0">
                <a:latin typeface="Garamond" pitchFamily="18" charset="0"/>
              </a:rPr>
              <a:t>2</a:t>
            </a:r>
            <a:r>
              <a:rPr lang="en-US" altLang="ru-RU" sz="4000" i="1" dirty="0">
                <a:latin typeface="Garamond" pitchFamily="18" charset="0"/>
              </a:rPr>
              <a:t>x</a:t>
            </a:r>
            <a:r>
              <a:rPr lang="uk-UA" altLang="ru-RU" sz="4000" i="1" dirty="0">
                <a:latin typeface="Garamond" pitchFamily="18" charset="0"/>
              </a:rPr>
              <a:t> </a:t>
            </a:r>
            <a:r>
              <a:rPr lang="en-US" altLang="ru-RU" sz="4000" dirty="0">
                <a:latin typeface="Garamond" pitchFamily="18" charset="0"/>
              </a:rPr>
              <a:t>+</a:t>
            </a:r>
            <a:r>
              <a:rPr lang="uk-UA" altLang="ru-RU" sz="4000" dirty="0">
                <a:latin typeface="Garamond" pitchFamily="18" charset="0"/>
              </a:rPr>
              <a:t> 5х </a:t>
            </a:r>
            <a:r>
              <a:rPr lang="en-US" altLang="ru-RU" sz="4000" dirty="0">
                <a:latin typeface="Garamond" pitchFamily="18" charset="0"/>
              </a:rPr>
              <a:t>=4</a:t>
            </a:r>
            <a:r>
              <a:rPr lang="uk-UA" altLang="ru-RU" sz="4000" dirty="0"/>
              <a:t>9</a:t>
            </a:r>
            <a:r>
              <a:rPr lang="en-US" altLang="ru-RU" sz="3600" dirty="0">
                <a:latin typeface="Garamond" pitchFamily="18" charset="0"/>
              </a:rPr>
              <a:t>;</a:t>
            </a:r>
            <a:endParaRPr lang="uk-UA" altLang="ru-RU" sz="3600" dirty="0">
              <a:latin typeface="Garamond" pitchFamily="18" charset="0"/>
            </a:endParaRPr>
          </a:p>
        </p:txBody>
      </p:sp>
      <p:sp>
        <p:nvSpPr>
          <p:cNvPr id="49165" name="Rectangle 13" descr="Папирус"/>
          <p:cNvSpPr>
            <a:spLocks noChangeArrowheads="1"/>
          </p:cNvSpPr>
          <p:nvPr/>
        </p:nvSpPr>
        <p:spPr bwMode="auto">
          <a:xfrm>
            <a:off x="763588" y="3730625"/>
            <a:ext cx="4625975" cy="2652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altLang="ru-RU" sz="4000" dirty="0">
                <a:latin typeface="Garamond" pitchFamily="18" charset="0"/>
              </a:rPr>
              <a:t>(10 + 2 – 8)а = 1544</a:t>
            </a:r>
          </a:p>
          <a:p>
            <a:r>
              <a:rPr lang="uk-UA" altLang="ru-RU" sz="4000" dirty="0">
                <a:latin typeface="Garamond" pitchFamily="18" charset="0"/>
              </a:rPr>
              <a:t>4а = 1544</a:t>
            </a:r>
            <a:endParaRPr lang="uk-UA" altLang="ru-RU" sz="4000" dirty="0"/>
          </a:p>
          <a:p>
            <a:r>
              <a:rPr lang="ru-RU" altLang="ru-RU" sz="4000" dirty="0">
                <a:latin typeface="+mj-lt"/>
                <a:cs typeface="Times New Roman" panose="02020603050405020304" pitchFamily="18" charset="0"/>
              </a:rPr>
              <a:t>а = 1544:4</a:t>
            </a:r>
            <a:endParaRPr lang="uk-UA" altLang="ru-RU" sz="4000" dirty="0">
              <a:latin typeface="+mj-lt"/>
              <a:cs typeface="Times New Roman" panose="02020603050405020304" pitchFamily="18" charset="0"/>
            </a:endParaRPr>
          </a:p>
          <a:p>
            <a:r>
              <a:rPr lang="uk-UA" altLang="ru-RU" sz="4000" dirty="0">
                <a:latin typeface="Garamond" pitchFamily="18" charset="0"/>
              </a:rPr>
              <a:t>а = 386</a:t>
            </a:r>
            <a:endParaRPr lang="en-US" altLang="ru-RU" sz="4000" dirty="0">
              <a:latin typeface="Garamond" pitchFamily="18" charset="0"/>
            </a:endParaRPr>
          </a:p>
          <a:p>
            <a:r>
              <a:rPr lang="uk-UA" altLang="ru-RU" sz="4000" dirty="0">
                <a:latin typeface="Garamond" pitchFamily="18" charset="0"/>
              </a:rPr>
              <a:t>Відповідь.386</a:t>
            </a:r>
          </a:p>
        </p:txBody>
      </p:sp>
      <p:sp>
        <p:nvSpPr>
          <p:cNvPr id="49166" name="Rectangle 14" descr="Папирус"/>
          <p:cNvSpPr>
            <a:spLocks noChangeArrowheads="1"/>
          </p:cNvSpPr>
          <p:nvPr/>
        </p:nvSpPr>
        <p:spPr bwMode="auto">
          <a:xfrm>
            <a:off x="6888163" y="4178300"/>
            <a:ext cx="3752850" cy="24622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altLang="ru-RU" sz="4000">
                <a:latin typeface="Garamond" pitchFamily="18" charset="0"/>
              </a:rPr>
              <a:t>(2  + 5)х = 49</a:t>
            </a:r>
          </a:p>
          <a:p>
            <a:r>
              <a:rPr lang="uk-UA" altLang="ru-RU" sz="4000">
                <a:latin typeface="Garamond" pitchFamily="18" charset="0"/>
              </a:rPr>
              <a:t>7х = 49</a:t>
            </a:r>
          </a:p>
          <a:p>
            <a:r>
              <a:rPr lang="uk-UA" altLang="ru-RU" sz="4000">
                <a:latin typeface="Garamond" pitchFamily="18" charset="0"/>
              </a:rPr>
              <a:t>Х= 7</a:t>
            </a:r>
          </a:p>
          <a:p>
            <a:r>
              <a:rPr lang="uk-UA" altLang="ru-RU" sz="4000">
                <a:latin typeface="Garamond" pitchFamily="18" charset="0"/>
              </a:rPr>
              <a:t>Відповідь.7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Запишіть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2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 descr="Папирус"/>
          <p:cNvSpPr txBox="1">
            <a:spLocks noChangeArrowheads="1"/>
          </p:cNvSpPr>
          <p:nvPr/>
        </p:nvSpPr>
        <p:spPr bwMode="auto">
          <a:xfrm>
            <a:off x="792162" y="1822683"/>
            <a:ext cx="4652963" cy="10779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ru-RU" sz="3200" i="1" dirty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uk-UA" altLang="ru-RU" sz="3200" i="1" dirty="0">
                <a:solidFill>
                  <a:srgbClr val="000000"/>
                </a:solidFill>
                <a:latin typeface="Garamond" pitchFamily="18" charset="0"/>
              </a:rPr>
              <a:t>3</a:t>
            </a:r>
            <a:r>
              <a:rPr lang="uk-UA" altLang="ru-RU" sz="3200" i="1" dirty="0" smtClean="0">
                <a:solidFill>
                  <a:srgbClr val="000000"/>
                </a:solidFill>
                <a:latin typeface="Garamond" pitchFamily="18" charset="0"/>
              </a:rPr>
              <a:t>) </a:t>
            </a:r>
            <a:r>
              <a:rPr lang="uk-UA" altLang="ru-RU" sz="3200" dirty="0">
                <a:solidFill>
                  <a:srgbClr val="000000"/>
                </a:solidFill>
                <a:latin typeface="Garamond" pitchFamily="18" charset="0"/>
              </a:rPr>
              <a:t>15у +у - 10у -13 = 131</a:t>
            </a:r>
            <a:r>
              <a:rPr lang="en-US" altLang="ru-RU" sz="3200" b="1" dirty="0">
                <a:solidFill>
                  <a:srgbClr val="000000"/>
                </a:solidFill>
                <a:latin typeface="Garamond" pitchFamily="18" charset="0"/>
              </a:rPr>
              <a:t>;</a:t>
            </a:r>
          </a:p>
        </p:txBody>
      </p:sp>
      <p:sp>
        <p:nvSpPr>
          <p:cNvPr id="49162" name="Rectangle 10" descr="Папирус"/>
          <p:cNvSpPr>
            <a:spLocks noChangeArrowheads="1"/>
          </p:cNvSpPr>
          <p:nvPr/>
        </p:nvSpPr>
        <p:spPr bwMode="auto">
          <a:xfrm>
            <a:off x="6888163" y="2062163"/>
            <a:ext cx="4638675" cy="11382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ru-RU" sz="4000" dirty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4</a:t>
            </a:r>
            <a:r>
              <a:rPr lang="uk-UA" altLang="ru-RU" sz="2800" dirty="0" smtClean="0">
                <a:solidFill>
                  <a:srgbClr val="000000"/>
                </a:solidFill>
                <a:latin typeface="Garamond" pitchFamily="18" charset="0"/>
              </a:rPr>
              <a:t>)15</a:t>
            </a:r>
            <a:r>
              <a:rPr lang="en-US" altLang="ru-RU" sz="2800" i="1" dirty="0">
                <a:solidFill>
                  <a:srgbClr val="000000"/>
                </a:solidFill>
                <a:latin typeface="Garamond" pitchFamily="18" charset="0"/>
              </a:rPr>
              <a:t>x</a:t>
            </a:r>
            <a:r>
              <a:rPr lang="uk-UA" altLang="ru-RU" sz="2800" i="1" dirty="0">
                <a:solidFill>
                  <a:srgbClr val="000000"/>
                </a:solidFill>
                <a:latin typeface="Garamond" pitchFamily="18" charset="0"/>
              </a:rPr>
              <a:t> +12</a:t>
            </a:r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х +7 = 169</a:t>
            </a:r>
            <a:r>
              <a:rPr lang="en-US" altLang="ru-RU" sz="2800" dirty="0">
                <a:solidFill>
                  <a:srgbClr val="000000"/>
                </a:solidFill>
                <a:latin typeface="Garamond" pitchFamily="18" charset="0"/>
              </a:rPr>
              <a:t>;</a:t>
            </a:r>
            <a:endParaRPr lang="uk-UA" altLang="ru-RU" sz="28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65" name="Rectangle 13" descr="Папирус"/>
          <p:cNvSpPr>
            <a:spLocks noChangeArrowheads="1"/>
          </p:cNvSpPr>
          <p:nvPr/>
        </p:nvSpPr>
        <p:spPr bwMode="auto">
          <a:xfrm>
            <a:off x="819150" y="2870200"/>
            <a:ext cx="4625975" cy="40862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altLang="ru-RU" sz="3200" dirty="0">
                <a:solidFill>
                  <a:srgbClr val="000000"/>
                </a:solidFill>
                <a:latin typeface="Garamond" pitchFamily="18" charset="0"/>
              </a:rPr>
              <a:t>(</a:t>
            </a:r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15 +1 -10)у -13 = 131</a:t>
            </a:r>
          </a:p>
          <a:p>
            <a:r>
              <a:rPr lang="uk-UA" altLang="ru-RU" sz="2800" dirty="0">
                <a:solidFill>
                  <a:srgbClr val="FF0000"/>
                </a:solidFill>
                <a:latin typeface="Garamond" pitchFamily="18" charset="0"/>
              </a:rPr>
              <a:t>Чому ми записали одиницю? 1∙ у = у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6у – 13 = 131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6у = 131+13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6у = 144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у = 144 : 6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у = 24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Відповідь.24</a:t>
            </a:r>
          </a:p>
        </p:txBody>
      </p:sp>
      <p:sp>
        <p:nvSpPr>
          <p:cNvPr id="49166" name="Rectangle 14" descr="Папирус"/>
          <p:cNvSpPr>
            <a:spLocks noChangeArrowheads="1"/>
          </p:cNvSpPr>
          <p:nvPr/>
        </p:nvSpPr>
        <p:spPr bwMode="auto">
          <a:xfrm>
            <a:off x="6888163" y="3386138"/>
            <a:ext cx="3752850" cy="27368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27х + 7 = 169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27х = 169 - 7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27х = 162 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х = 162 :27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х = 6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Garamond" pitchFamily="18" charset="0"/>
              </a:rPr>
              <a:t>Відповідь.6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 descr="Папирус"/>
          <p:cNvSpPr txBox="1">
            <a:spLocks noChangeArrowheads="1"/>
          </p:cNvSpPr>
          <p:nvPr/>
        </p:nvSpPr>
        <p:spPr bwMode="auto">
          <a:xfrm>
            <a:off x="736600" y="2408238"/>
            <a:ext cx="4652963" cy="7080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rgbClr val="000000"/>
                </a:solidFill>
                <a:latin typeface="Garamond" pitchFamily="18" charset="0"/>
              </a:rPr>
              <a:t>5</a:t>
            </a:r>
            <a:r>
              <a:rPr lang="uk-UA" altLang="ru-RU" sz="4000" dirty="0" smtClean="0">
                <a:solidFill>
                  <a:srgbClr val="000000"/>
                </a:solidFill>
                <a:latin typeface="Garamond" pitchFamily="18" charset="0"/>
              </a:rPr>
              <a:t>)Х </a:t>
            </a:r>
            <a:r>
              <a:rPr lang="uk-UA" altLang="ru-RU" sz="4000" dirty="0">
                <a:solidFill>
                  <a:srgbClr val="000000"/>
                </a:solidFill>
                <a:latin typeface="Garamond" pitchFamily="18" charset="0"/>
              </a:rPr>
              <a:t>+ Х + 15 = 117</a:t>
            </a:r>
            <a:endParaRPr lang="en-US" altLang="ru-RU" sz="40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62" name="Rectangle 10" descr="Папирус"/>
          <p:cNvSpPr>
            <a:spLocks noChangeArrowheads="1"/>
          </p:cNvSpPr>
          <p:nvPr/>
        </p:nvSpPr>
        <p:spPr bwMode="auto">
          <a:xfrm>
            <a:off x="6888163" y="2420938"/>
            <a:ext cx="3752850" cy="6461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>
                <a:solidFill>
                  <a:srgbClr val="000000"/>
                </a:solidFill>
                <a:latin typeface="Garamond" pitchFamily="18" charset="0"/>
              </a:rPr>
              <a:t>6</a:t>
            </a:r>
            <a:r>
              <a:rPr lang="uk-UA" altLang="ru-RU" sz="3600" dirty="0" smtClean="0">
                <a:solidFill>
                  <a:srgbClr val="000000"/>
                </a:solidFill>
                <a:latin typeface="Garamond" pitchFamily="18" charset="0"/>
              </a:rPr>
              <a:t>)Х </a:t>
            </a:r>
            <a:r>
              <a:rPr lang="uk-UA" altLang="ru-RU" sz="3600" dirty="0">
                <a:solidFill>
                  <a:srgbClr val="000000"/>
                </a:solidFill>
                <a:latin typeface="Garamond" pitchFamily="18" charset="0"/>
              </a:rPr>
              <a:t>+ 5Х = 282</a:t>
            </a:r>
          </a:p>
        </p:txBody>
      </p:sp>
      <p:sp>
        <p:nvSpPr>
          <p:cNvPr id="49165" name="Rectangle 13" descr="Папирус"/>
          <p:cNvSpPr>
            <a:spLocks noChangeArrowheads="1"/>
          </p:cNvSpPr>
          <p:nvPr/>
        </p:nvSpPr>
        <p:spPr bwMode="auto">
          <a:xfrm>
            <a:off x="763588" y="3228975"/>
            <a:ext cx="4625975" cy="30813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2Х + 15 = 117</a:t>
            </a:r>
          </a:p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2Х = 117 – 15</a:t>
            </a:r>
          </a:p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2Х = 102</a:t>
            </a:r>
          </a:p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Х = 51</a:t>
            </a:r>
          </a:p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Відповідь.51</a:t>
            </a:r>
          </a:p>
        </p:txBody>
      </p:sp>
      <p:sp>
        <p:nvSpPr>
          <p:cNvPr id="49166" name="Rectangle 14" descr="Папирус"/>
          <p:cNvSpPr>
            <a:spLocks noChangeArrowheads="1"/>
          </p:cNvSpPr>
          <p:nvPr/>
        </p:nvSpPr>
        <p:spPr bwMode="auto">
          <a:xfrm>
            <a:off x="7016750" y="3228975"/>
            <a:ext cx="3752850" cy="30813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6Х = 282</a:t>
            </a:r>
          </a:p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Х = 282 : 6</a:t>
            </a:r>
          </a:p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Х = 47</a:t>
            </a:r>
          </a:p>
          <a:p>
            <a:r>
              <a:rPr lang="uk-UA" altLang="ru-RU" sz="4000">
                <a:solidFill>
                  <a:srgbClr val="000000"/>
                </a:solidFill>
                <a:latin typeface="Garamond" pitchFamily="18" charset="0"/>
              </a:rPr>
              <a:t>Відповідь.47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731" y="260349"/>
            <a:ext cx="8103181" cy="3954811"/>
          </a:xfrm>
        </p:spPr>
        <p:txBody>
          <a:bodyPr/>
          <a:lstStyle/>
          <a:p>
            <a:pPr eaLnBrk="1" hangingPunct="1"/>
            <a:r>
              <a:rPr lang="uk-UA" altLang="ru-RU" dirty="0" smtClean="0">
                <a:solidFill>
                  <a:srgbClr val="B00000"/>
                </a:solidFill>
              </a:rPr>
              <a:t>Домашнє </a:t>
            </a:r>
            <a:r>
              <a:rPr lang="uk-UA" altLang="ru-RU" dirty="0" smtClean="0">
                <a:solidFill>
                  <a:srgbClr val="B00000"/>
                </a:solidFill>
              </a:rPr>
              <a:t>завдання</a:t>
            </a:r>
            <a:br>
              <a:rPr lang="uk-UA" altLang="ru-RU" dirty="0" smtClean="0">
                <a:solidFill>
                  <a:srgbClr val="B00000"/>
                </a:solidFill>
              </a:rPr>
            </a:br>
            <a:r>
              <a:rPr lang="uk-UA" altLang="ru-RU" dirty="0" smtClean="0">
                <a:solidFill>
                  <a:srgbClr val="B00000"/>
                </a:solidFill>
              </a:rPr>
              <a:t/>
            </a:r>
            <a:br>
              <a:rPr lang="uk-UA" altLang="ru-RU" dirty="0" smtClean="0">
                <a:solidFill>
                  <a:srgbClr val="B00000"/>
                </a:solidFill>
              </a:rPr>
            </a:br>
            <a:r>
              <a:rPr lang="uk-UA" altLang="ru-RU" dirty="0" smtClean="0">
                <a:solidFill>
                  <a:srgbClr val="B00000"/>
                </a:solidFill>
              </a:rPr>
              <a:t>параграф 11 повторити</a:t>
            </a:r>
            <a:br>
              <a:rPr lang="uk-UA" altLang="ru-RU" dirty="0" smtClean="0">
                <a:solidFill>
                  <a:srgbClr val="B00000"/>
                </a:solidFill>
              </a:rPr>
            </a:br>
            <a:r>
              <a:rPr lang="uk-UA" altLang="ru-RU" dirty="0" smtClean="0">
                <a:solidFill>
                  <a:srgbClr val="B00000"/>
                </a:solidFill>
              </a:rPr>
              <a:t>№389,394</a:t>
            </a:r>
            <a:endParaRPr lang="ru-RU" altLang="ru-RU" dirty="0" smtClean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312</Words>
  <Application>Microsoft Office PowerPoint</Application>
  <PresentationFormat>Широкий екран</PresentationFormat>
  <Paragraphs>66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Garamond</vt:lpstr>
      <vt:lpstr>Times New Roman</vt:lpstr>
      <vt:lpstr>День Победы_06</vt:lpstr>
      <vt:lpstr>1_День Победы_06</vt:lpstr>
      <vt:lpstr>Натуральные материалы</vt:lpstr>
      <vt:lpstr>Математика 5 клас 27.10.2021</vt:lpstr>
      <vt:lpstr> </vt:lpstr>
      <vt:lpstr>Завдання на урок</vt:lpstr>
      <vt:lpstr>Презентація PowerPoint</vt:lpstr>
      <vt:lpstr>Розв’яжемо таке рівняння</vt:lpstr>
      <vt:lpstr>Запишіть</vt:lpstr>
      <vt:lpstr>Презентація PowerPoint</vt:lpstr>
      <vt:lpstr>Презентація PowerPoint</vt:lpstr>
      <vt:lpstr>Домашнє завдання  параграф 11 повторити №389,394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Працюємо в парах</dc:title>
  <dc:creator>admin</dc:creator>
  <cp:lastModifiedBy>RePack by Diakov</cp:lastModifiedBy>
  <cp:revision>57</cp:revision>
  <dcterms:created xsi:type="dcterms:W3CDTF">2015-11-06T19:51:55Z</dcterms:created>
  <dcterms:modified xsi:type="dcterms:W3CDTF">2021-10-26T16:49:11Z</dcterms:modified>
</cp:coreProperties>
</file>