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3" r:id="rId5"/>
    <p:sldId id="259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4C216D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6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4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89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75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5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7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48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9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4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658EC-83AD-45D8-89A9-F0368C768C6F}" type="datetimeFigureOut">
              <a:rPr lang="ru-RU" smtClean="0"/>
              <a:t>31.10.2021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985C3-B257-45AC-80B0-A9201303F9E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46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361" y="1700808"/>
            <a:ext cx="843660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Задачі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економічного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змісту</a:t>
            </a:r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</a:t>
            </a:r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01.11.2021</a:t>
            </a:r>
            <a:endParaRPr lang="uk-UA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386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404662"/>
            <a:ext cx="331396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b="1" dirty="0" smtClean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uk-UA" sz="25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уся робота;</a:t>
            </a:r>
          </a:p>
          <a:p>
            <a:r>
              <a:rPr lang="en-US" sz="2500" b="1" dirty="0" smtClean="0">
                <a:solidFill>
                  <a:srgbClr val="00B05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uk-UA" sz="25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uk-UA" sz="25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–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час роботи;</a:t>
            </a:r>
          </a:p>
          <a:p>
            <a:r>
              <a:rPr lang="en-US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N</a:t>
            </a:r>
            <a:r>
              <a:rPr lang="uk-UA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uk-UA" sz="25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–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продуктивність </a:t>
            </a:r>
            <a:endParaRPr lang="uk-UA" sz="2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404661"/>
            <a:ext cx="187220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b="1" dirty="0" smtClean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uk-UA" sz="25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uk-UA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= </a:t>
            </a:r>
            <a:r>
              <a:rPr lang="en-US" sz="25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N· t</a:t>
            </a:r>
            <a:endParaRPr lang="uk-UA" sz="25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r>
              <a:rPr lang="en-US" sz="2500" b="1" dirty="0" smtClean="0">
                <a:solidFill>
                  <a:srgbClr val="008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uk-UA" sz="2500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 </a:t>
            </a:r>
            <a:r>
              <a:rPr lang="en-US" sz="25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= A</a:t>
            </a:r>
            <a:r>
              <a:rPr lang="ru-RU" sz="25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 : </a:t>
            </a:r>
            <a:r>
              <a:rPr lang="en-US" sz="2500" b="1" dirty="0" smtClean="0">
                <a:solidFill>
                  <a:srgbClr val="008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N</a:t>
            </a:r>
            <a:r>
              <a:rPr lang="uk-UA" sz="2500" b="1" dirty="0" smtClean="0">
                <a:solidFill>
                  <a:srgbClr val="008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endParaRPr lang="en-US" sz="2500" b="1" dirty="0" smtClean="0">
              <a:solidFill>
                <a:srgbClr val="008000"/>
              </a:solidFill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r>
              <a:rPr lang="en-US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N = A </a:t>
            </a:r>
            <a:r>
              <a:rPr lang="ru-RU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: </a:t>
            </a:r>
            <a:r>
              <a:rPr lang="en-US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uk-UA" sz="2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493" y="1988840"/>
            <a:ext cx="84290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Оля миє 4 тарілки за 1 хвилину. </a:t>
            </a:r>
          </a:p>
          <a:p>
            <a:pPr algn="ctr"/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Скільки тарілок помиє Оля за 5 хвилин?</a:t>
            </a:r>
          </a:p>
          <a:p>
            <a:pPr algn="ctr"/>
            <a:r>
              <a:rPr lang="uk-UA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 скільки хвилин Оля помиє 24 тарілки?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6729" y="3934797"/>
            <a:ext cx="52813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1) 4·5=20(т.) – за 5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хвилин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4691" y="4581128"/>
            <a:ext cx="62071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) 24:4=6(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хв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.) –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миє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 24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effectLst/>
              </a:rPr>
              <a:t>тарілки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93" y="5136178"/>
            <a:ext cx="1949981" cy="1218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6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98"/>
            <a:ext cx="9169330" cy="68769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0689" y="480235"/>
            <a:ext cx="8637557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Молодий робітник працював з продуктивністю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18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дет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. за годину і виконав завдання за 8 год.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 який час виконає таке завдання наставник,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якщо його продуктивність – 24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дет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. </a:t>
            </a:r>
            <a:r>
              <a:rPr lang="uk-UA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а годину?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45100" y="3793395"/>
            <a:ext cx="58703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1) 18·8=144 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дет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 – все завдання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71161" y="4502060"/>
            <a:ext cx="32181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2) 144:24=6 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год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6461" y="5373216"/>
            <a:ext cx="90375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Відповідь: наставник виконає завдання за 6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год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  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2549294"/>
            <a:ext cx="43311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 -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дет.за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год; 8 год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53187" y="3137011"/>
            <a:ext cx="41912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 – 24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дет.за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год; ? год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351" y="2500482"/>
            <a:ext cx="1927065" cy="1394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96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98"/>
            <a:ext cx="9169330" cy="68769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233" y="480235"/>
            <a:ext cx="9050491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Столяр та його помічник повинні виготовити 217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віконних рам. Столяр виготовляє 18 рам за день,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а його помічник – 13. Скільки рам їм залишиться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зробити після 4 днів роботи?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708919"/>
            <a:ext cx="751019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1) 18+13=31 (р.) – спільна продуктивність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429001"/>
            <a:ext cx="62792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2) 31·4=124 (р.) – зробили за 4 дні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8245" y="5080828"/>
            <a:ext cx="77139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Відповідь: залишилось зробити 93 рами  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92891" y="4293096"/>
            <a:ext cx="338265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3) 217-124=93(р.) 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81460"/>
            <a:ext cx="2096534" cy="1282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104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13</a:t>
            </a:r>
          </a:p>
          <a:p>
            <a:r>
              <a:rPr lang="uk-UA" dirty="0" smtClean="0"/>
              <a:t>Виконати номери :457,460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03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7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88159" y="2636912"/>
            <a:ext cx="5367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454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7259" y="1120676"/>
            <a:ext cx="7751802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Розглянемо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раз</a:t>
            </a:r>
          </a:p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задачі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економічного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змісту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Уважно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перегляньте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презентацію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Виконуйте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завдання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самостійно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потім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перевіряйте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використовуючи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аступний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слайд.</a:t>
            </a:r>
          </a:p>
          <a:p>
            <a:pPr algn="ctr"/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Виконайте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кілька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номерів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із</a:t>
            </a: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ідручника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766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55567" y="188640"/>
            <a:ext cx="723287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Задачі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вартість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товару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90872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+mj-lt"/>
                <a:ea typeface="+mj-ea"/>
                <a:cs typeface="Arial" pitchFamily="34" charset="0"/>
              </a:rPr>
              <a:t>С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cs typeface="Arial" pitchFamily="34" charset="0"/>
              </a:rPr>
              <a:t> – вартість товару;</a:t>
            </a:r>
          </a:p>
          <a:p>
            <a:r>
              <a:rPr lang="uk-UA" sz="3600" b="1" dirty="0">
                <a:solidFill>
                  <a:srgbClr val="008000"/>
                </a:solidFill>
                <a:latin typeface="+mj-lt"/>
                <a:ea typeface="+mj-ea"/>
                <a:cs typeface="Arial" pitchFamily="34" charset="0"/>
              </a:rPr>
              <a:t>a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cs typeface="Arial" pitchFamily="34" charset="0"/>
              </a:rPr>
              <a:t> </a:t>
            </a:r>
            <a:r>
              <a:rPr lang="uk-UA" sz="3600" b="1" dirty="0">
                <a:solidFill>
                  <a:srgbClr val="7030A0"/>
                </a:solidFill>
                <a:latin typeface="+mj-lt"/>
                <a:cs typeface="Arial" pitchFamily="34" charset="0"/>
              </a:rPr>
              <a:t>–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cs typeface="Arial" pitchFamily="34" charset="0"/>
              </a:rPr>
              <a:t> ціна (вартість одиниці товару:</a:t>
            </a:r>
          </a:p>
          <a:p>
            <a:r>
              <a:rPr lang="uk-UA" sz="3600" b="1" dirty="0" smtClean="0">
                <a:solidFill>
                  <a:srgbClr val="7030A0"/>
                </a:solidFill>
                <a:latin typeface="+mj-lt"/>
                <a:cs typeface="Arial" pitchFamily="34" charset="0"/>
              </a:rPr>
              <a:t>      1штуки, 1 м, 1 кг, 1 л);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+mj-lt"/>
                <a:ea typeface="+mj-ea"/>
                <a:cs typeface="Arial" pitchFamily="34" charset="0"/>
              </a:rPr>
              <a:t>n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ea typeface="+mj-ea"/>
                <a:cs typeface="Arial" pitchFamily="34" charset="0"/>
              </a:rPr>
              <a:t> </a:t>
            </a:r>
            <a:r>
              <a:rPr lang="uk-UA" sz="3600" b="1" dirty="0">
                <a:solidFill>
                  <a:srgbClr val="7030A0"/>
                </a:solidFill>
                <a:latin typeface="+mj-lt"/>
                <a:cs typeface="Arial" pitchFamily="34" charset="0"/>
              </a:rPr>
              <a:t>–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ea typeface="+mj-ea"/>
                <a:cs typeface="Arial" pitchFamily="34" charset="0"/>
              </a:rPr>
              <a:t> </a:t>
            </a:r>
            <a:r>
              <a:rPr lang="uk-UA" sz="3600" b="1" dirty="0" smtClean="0">
                <a:solidFill>
                  <a:srgbClr val="7030A0"/>
                </a:solidFill>
                <a:latin typeface="+mj-lt"/>
                <a:cs typeface="Arial" pitchFamily="34" charset="0"/>
              </a:rPr>
              <a:t>кількість товару у вибраних одиницях</a:t>
            </a:r>
            <a:r>
              <a:rPr lang="uk-UA" sz="36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. </a:t>
            </a:r>
            <a:endParaRPr lang="uk-UA" sz="3600" dirty="0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94625" y="3205980"/>
            <a:ext cx="2880321" cy="194014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= </a:t>
            </a:r>
            <a:r>
              <a:rPr lang="uk-UA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а · </a:t>
            </a:r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 </a:t>
            </a:r>
            <a:r>
              <a:rPr lang="ru-RU" b="1" dirty="0" smtClean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= </a:t>
            </a:r>
            <a:r>
              <a:rPr lang="en-US" b="1" dirty="0" smtClean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 : n</a:t>
            </a:r>
            <a:endParaRPr lang="ru-RU" b="1" dirty="0" smtClean="0">
              <a:solidFill>
                <a:srgbClr val="00B05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n </a:t>
            </a:r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 :</a:t>
            </a:r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</a:t>
            </a:r>
            <a:endParaRPr lang="ru-RU" b="1" dirty="0" smtClean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462" y="3217045"/>
            <a:ext cx="2095977" cy="195679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1569" y="5370867"/>
            <a:ext cx="668054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Вартість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 товару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дорівнює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ціні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,</a:t>
            </a:r>
          </a:p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помноженій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 на </a:t>
            </a:r>
            <a:r>
              <a:rPr lang="ru-RU" sz="3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кількість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</a:rPr>
              <a:t> товару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884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92845" y="211287"/>
            <a:ext cx="43583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ВИКОНАЙ </a:t>
            </a: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УСНО: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14059" y="1102097"/>
            <a:ext cx="8229600" cy="5423247"/>
          </a:xfrm>
          <a:prstGeom prst="rect">
            <a:avLst/>
          </a:prstGeo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У яких одиницях вимірюють ціну?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8000"/>
                </a:solidFill>
              </a:rPr>
              <a:t>Скільки копійок в одній гривні?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Чи вистачить 13 </a:t>
            </a:r>
            <a:r>
              <a:rPr lang="uk-UA" b="1" dirty="0" err="1" smtClean="0">
                <a:solidFill>
                  <a:srgbClr val="C00000"/>
                </a:solidFill>
              </a:rPr>
              <a:t>грн</a:t>
            </a:r>
            <a:r>
              <a:rPr lang="uk-UA" b="1" dirty="0" smtClean="0">
                <a:solidFill>
                  <a:srgbClr val="C00000"/>
                </a:solidFill>
              </a:rPr>
              <a:t>, щоб купити дві порції морозива по 6 </a:t>
            </a:r>
            <a:r>
              <a:rPr lang="uk-UA" b="1" dirty="0" err="1" smtClean="0">
                <a:solidFill>
                  <a:srgbClr val="C00000"/>
                </a:solidFill>
              </a:rPr>
              <a:t>грн</a:t>
            </a:r>
            <a:r>
              <a:rPr lang="uk-UA" b="1" dirty="0" smtClean="0">
                <a:solidFill>
                  <a:srgbClr val="C00000"/>
                </a:solidFill>
              </a:rPr>
              <a:t> 20 </a:t>
            </a:r>
            <a:r>
              <a:rPr lang="uk-UA" b="1" dirty="0" err="1" smtClean="0">
                <a:solidFill>
                  <a:srgbClr val="C00000"/>
                </a:solidFill>
              </a:rPr>
              <a:t>коп</a:t>
            </a:r>
            <a:r>
              <a:rPr lang="uk-UA" b="1" dirty="0" smtClean="0">
                <a:solidFill>
                  <a:srgbClr val="C00000"/>
                </a:solidFill>
              </a:rPr>
              <a:t> за штуку?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2060"/>
                </a:solidFill>
              </a:rPr>
              <a:t>У Марічки є 10 грн. Вона купляє два тістечка по 4 </a:t>
            </a:r>
            <a:r>
              <a:rPr lang="uk-UA" b="1" dirty="0" err="1" smtClean="0">
                <a:solidFill>
                  <a:srgbClr val="002060"/>
                </a:solidFill>
              </a:rPr>
              <a:t>грн</a:t>
            </a:r>
            <a:r>
              <a:rPr lang="uk-UA" b="1" dirty="0" smtClean="0">
                <a:solidFill>
                  <a:srgbClr val="002060"/>
                </a:solidFill>
              </a:rPr>
              <a:t> за штуку. Яку решту отримає Марічка?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660066"/>
                </a:solidFill>
              </a:rPr>
              <a:t>У Богдана є 30 грн. Чи вистачить йому цих грошей, щоб купити шоколадку за ціною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660066"/>
                </a:solidFill>
              </a:rPr>
              <a:t>18 </a:t>
            </a:r>
            <a:r>
              <a:rPr lang="uk-UA" b="1" dirty="0" err="1" smtClean="0">
                <a:solidFill>
                  <a:srgbClr val="660066"/>
                </a:solidFill>
              </a:rPr>
              <a:t>грн</a:t>
            </a:r>
            <a:r>
              <a:rPr lang="uk-UA" b="1" dirty="0" smtClean="0">
                <a:solidFill>
                  <a:srgbClr val="660066"/>
                </a:solidFill>
              </a:rPr>
              <a:t> та два печива за ціною 7 </a:t>
            </a:r>
            <a:r>
              <a:rPr lang="uk-UA" b="1" dirty="0" err="1" smtClean="0">
                <a:solidFill>
                  <a:srgbClr val="660066"/>
                </a:solidFill>
              </a:rPr>
              <a:t>грн</a:t>
            </a:r>
            <a:r>
              <a:rPr lang="uk-UA" b="1" dirty="0" smtClean="0">
                <a:solidFill>
                  <a:srgbClr val="660066"/>
                </a:solidFill>
              </a:rPr>
              <a:t>? </a:t>
            </a:r>
          </a:p>
          <a:p>
            <a:pPr marL="0" indent="0">
              <a:buNone/>
            </a:pPr>
            <a:endParaRPr lang="uk-U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endParaRPr lang="ru-RU" b="1" dirty="0" smtClean="0">
              <a:solidFill>
                <a:schemeClr val="accent2"/>
              </a:solidFill>
            </a:endParaRPr>
          </a:p>
          <a:p>
            <a:endParaRPr lang="ru-RU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6822859" y="980728"/>
            <a:ext cx="17861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  <a:r>
              <a:rPr lang="ru-RU" sz="3600" b="1" cap="none" spc="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рн</a:t>
            </a:r>
            <a:r>
              <a:rPr lang="ru-RU" sz="36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коп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62671" y="2636912"/>
            <a:ext cx="8194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5601" y="4293096"/>
            <a:ext cx="11865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</a:t>
            </a:r>
            <a:r>
              <a:rPr lang="uk-UA" sz="3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25641" y="5889923"/>
            <a:ext cx="5902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</a:t>
            </a:r>
            <a:endParaRPr lang="ru-RU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14710" y="1636118"/>
            <a:ext cx="17060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100 коп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011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87234" y="332656"/>
            <a:ext cx="43695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ЯЖИ УСНО: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14059" y="1102097"/>
            <a:ext cx="8229600" cy="5279231"/>
          </a:xfrm>
          <a:prstGeom prst="rect">
            <a:avLst/>
          </a:prstGeo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Кілограм цукерок коштує 53 грн. Скільки 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коштує 4 кг цукерок?</a:t>
            </a:r>
          </a:p>
          <a:p>
            <a:pPr marL="0" indent="0">
              <a:buNone/>
            </a:pPr>
            <a:endParaRPr lang="uk-U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8000"/>
                </a:solidFill>
              </a:rPr>
              <a:t>За 4 м тканини заплатили 160 грн. Яка ціна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8000"/>
                </a:solidFill>
              </a:rPr>
              <a:t>1 метру цієї тканини?</a:t>
            </a:r>
          </a:p>
          <a:p>
            <a:pPr marL="0" indent="0">
              <a:buNone/>
            </a:pPr>
            <a:endParaRPr lang="uk-U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За кілька зошитів заплатили 24 грн.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Скільки зошитів купили, якщо їх ціна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6 грн.?</a:t>
            </a:r>
          </a:p>
          <a:p>
            <a:pPr marL="0" indent="0">
              <a:buNone/>
            </a:pPr>
            <a:endParaRPr lang="uk-U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2"/>
              </a:solidFill>
            </a:endParaRPr>
          </a:p>
          <a:p>
            <a:endParaRPr lang="ru-RU" b="1" dirty="0" smtClean="0">
              <a:solidFill>
                <a:schemeClr val="accent2"/>
              </a:solidFill>
            </a:endParaRPr>
          </a:p>
          <a:p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274" y="1628800"/>
            <a:ext cx="1368152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429000"/>
            <a:ext cx="1903906" cy="1294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589240"/>
            <a:ext cx="1028422" cy="1028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726171" y="1989710"/>
            <a:ext cx="17780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212 грн.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3861048"/>
            <a:ext cx="15440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грн.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5780285"/>
            <a:ext cx="11616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 шт.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" y="-25031"/>
            <a:ext cx="915225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7694" y="260648"/>
            <a:ext cx="844353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Василь купив 2 ручки по 5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і кілька зошитів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по 3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за штуку. Скільки зошитів купив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Василь, якщо вартість покупки 25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?</a:t>
            </a:r>
            <a:endParaRPr lang="ru-RU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3898" y="3501008"/>
            <a:ext cx="62127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1) 5·2=10(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 – заплатив за ручки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4889" y="4176091"/>
            <a:ext cx="71707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2) 25-10=15(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 – заплатили за зошити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4361" y="4928994"/>
            <a:ext cx="259019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3) 15:3=5(шт.)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66122" y="5516698"/>
            <a:ext cx="49968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Відповідь: купив 5 зошитів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483" y="2694458"/>
            <a:ext cx="712790" cy="719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19" y="2112048"/>
            <a:ext cx="804554" cy="45028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987824" y="2044804"/>
            <a:ext cx="27889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- 2 шт. по 5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08550" y="2677311"/>
            <a:ext cx="27713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? шт. по 3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5981590" y="2250500"/>
            <a:ext cx="431929" cy="803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413519" y="2360000"/>
            <a:ext cx="127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166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2" grpId="0"/>
      <p:bldP spid="13" grpId="0"/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" y="-60315"/>
            <a:ext cx="915225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4877" y="476672"/>
            <a:ext cx="864916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1 кг риби коштує 62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, а 1 кг ковбаси – 84 грн.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Що і на скільки дешевше: 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4кг риби чи 3кг ковбаси?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10578" y="3501008"/>
            <a:ext cx="61393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1) 62·4=248(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)- коштує 4кг риби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8551" y="4176091"/>
            <a:ext cx="6863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2) 84·3=252(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 – коштує 3кг ковбаси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55075" y="4928994"/>
            <a:ext cx="32287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3) 252-248=4(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)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844" y="5550040"/>
            <a:ext cx="62999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Відповідь: риба дешевше на 4 </a:t>
            </a:r>
            <a:r>
              <a:rPr lang="uk-UA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</a:rPr>
              <a:t>грн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90300" y="2044805"/>
            <a:ext cx="27799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- 4 кг по 62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90300" y="2667018"/>
            <a:ext cx="27799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кг по 84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89062" y="2391940"/>
            <a:ext cx="3754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911" y="2088374"/>
            <a:ext cx="679389" cy="49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670" y="2693927"/>
            <a:ext cx="679389" cy="5309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Правая круглая скобка 15"/>
          <p:cNvSpPr/>
          <p:nvPr/>
        </p:nvSpPr>
        <p:spPr>
          <a:xfrm>
            <a:off x="6074539" y="2327000"/>
            <a:ext cx="352995" cy="803776"/>
          </a:xfrm>
          <a:prstGeom prst="rightBracket">
            <a:avLst>
              <a:gd name="adj" fmla="val 868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6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2" grpId="0"/>
      <p:bldP spid="13" grpId="0"/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6010" y="332656"/>
            <a:ext cx="817198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Купуючи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канцелярські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товари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Катерина</a:t>
            </a:r>
          </a:p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отримала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чек, але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частина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записів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стерлася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Відновіть записи</a:t>
            </a:r>
            <a:r>
              <a:rPr lang="uk-UA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3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81649"/>
              </p:ext>
            </p:extLst>
          </p:nvPr>
        </p:nvGraphicFramePr>
        <p:xfrm>
          <a:off x="611560" y="1938154"/>
          <a:ext cx="7920880" cy="289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792092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Назва товару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Кількість предметів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Ціна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Вартість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2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ручки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7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4 </a:t>
                      </a:r>
                      <a:r>
                        <a:rPr lang="uk-UA" sz="2800" b="1" dirty="0" err="1" smtClean="0">
                          <a:solidFill>
                            <a:srgbClr val="4C216D"/>
                          </a:solidFill>
                        </a:rPr>
                        <a:t>грн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2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олівці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10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3 </a:t>
                      </a:r>
                      <a:r>
                        <a:rPr lang="uk-UA" sz="2800" b="1" dirty="0" err="1" smtClean="0">
                          <a:solidFill>
                            <a:srgbClr val="4C216D"/>
                          </a:solidFill>
                        </a:rPr>
                        <a:t>грн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2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зошити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4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25"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усього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dirty="0" smtClean="0">
                          <a:solidFill>
                            <a:srgbClr val="4C216D"/>
                          </a:solidFill>
                        </a:rPr>
                        <a:t>78 </a:t>
                      </a:r>
                      <a:r>
                        <a:rPr lang="uk-UA" sz="2800" b="1" dirty="0" err="1" smtClean="0">
                          <a:solidFill>
                            <a:srgbClr val="4C216D"/>
                          </a:solidFill>
                        </a:rPr>
                        <a:t>грн</a:t>
                      </a:r>
                      <a:endParaRPr lang="ru-RU" sz="2800" b="1" dirty="0">
                        <a:solidFill>
                          <a:srgbClr val="4C216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517715"/>
            <a:ext cx="4968552" cy="1323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876253" y="2722789"/>
            <a:ext cx="12843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41650" y="3307563"/>
            <a:ext cx="12843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3463" y="4978874"/>
            <a:ext cx="26917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28+30=58(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64641" y="4978873"/>
            <a:ext cx="261161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78-58=20(</a:t>
            </a:r>
            <a:r>
              <a:rPr 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51343" y="3789040"/>
            <a:ext cx="12843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43681" y="3789039"/>
            <a:ext cx="10759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грн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3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9407" y="881717"/>
            <a:ext cx="84224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Оля набрала на комп'ютері 9 сторінок </a:t>
            </a:r>
            <a:endParaRPr lang="uk-UA" sz="32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uk-UA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за </a:t>
            </a:r>
            <a:r>
              <a:rPr lang="uk-UA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3 </a:t>
            </a:r>
            <a:r>
              <a:rPr lang="uk-UA" sz="3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год</a:t>
            </a:r>
            <a:r>
              <a:rPr lang="uk-UA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, а Тетяна 8 сторінок за 2 год. </a:t>
            </a:r>
            <a:endParaRPr lang="uk-UA" sz="32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uk-UA" sz="3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Хто </a:t>
            </a:r>
            <a:r>
              <a:rPr lang="uk-UA" sz="3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з дівчаток працював швидше?</a:t>
            </a:r>
            <a:endParaRPr lang="en-US" sz="3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8780" y="2451377"/>
            <a:ext cx="6246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1) 9 </a:t>
            </a:r>
            <a:r>
              <a:rPr lang="uk-UA" sz="28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: 3 = 3 (ст.) за 1 год. Оля</a:t>
            </a:r>
          </a:p>
          <a:p>
            <a:r>
              <a:rPr lang="uk-UA" sz="28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2) 8 : 2 = 4 (ст.) за 1 год. Тетяна</a:t>
            </a:r>
            <a:endParaRPr lang="uk-UA" sz="2800" b="1" dirty="0">
              <a:solidFill>
                <a:srgbClr val="008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110" y="3429000"/>
            <a:ext cx="8027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Відповідь: </a:t>
            </a:r>
            <a:r>
              <a:rPr lang="uk-UA" sz="28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Тетяна працювала швидше.</a:t>
            </a:r>
            <a:endParaRPr lang="ru-RU" sz="2800" b="1" dirty="0">
              <a:solidFill>
                <a:srgbClr val="008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679520" y="3970111"/>
            <a:ext cx="742485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uk-UA" altLang="uk-UA" sz="2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Швидкість роботи </a:t>
            </a:r>
            <a:r>
              <a:rPr lang="uk-UA" altLang="uk-UA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називають </a:t>
            </a:r>
            <a:r>
              <a:rPr lang="uk-UA" altLang="uk-UA" sz="24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продуктивністю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7542" y="453893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П</a:t>
            </a:r>
            <a:r>
              <a:rPr lang="uk-UA" sz="24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родуктивність </a:t>
            </a:r>
            <a:r>
              <a:rPr lang="uk-UA" sz="24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праці Олі – 3 </a:t>
            </a:r>
            <a:r>
              <a:rPr lang="uk-UA" sz="2400" b="1" dirty="0" err="1" smtClean="0">
                <a:solidFill>
                  <a:srgbClr val="008000"/>
                </a:solidFill>
                <a:latin typeface="Century Gothic" panose="020B0502020202020204" pitchFamily="34" charset="0"/>
              </a:rPr>
              <a:t>ст.за</a:t>
            </a:r>
            <a:r>
              <a:rPr lang="uk-UA" sz="24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 </a:t>
            </a:r>
            <a:r>
              <a:rPr lang="uk-UA" sz="2400" b="1" dirty="0" err="1" smtClean="0">
                <a:solidFill>
                  <a:srgbClr val="008000"/>
                </a:solidFill>
                <a:latin typeface="Century Gothic" panose="020B0502020202020204" pitchFamily="34" charset="0"/>
              </a:rPr>
              <a:t>год</a:t>
            </a:r>
            <a:r>
              <a:rPr lang="uk-UA" sz="24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, </a:t>
            </a:r>
            <a:r>
              <a:rPr lang="uk-UA" sz="24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Тетяни – 4 </a:t>
            </a:r>
            <a:r>
              <a:rPr lang="uk-UA" sz="2400" b="1" dirty="0" err="1" smtClean="0">
                <a:solidFill>
                  <a:srgbClr val="008000"/>
                </a:solidFill>
                <a:latin typeface="Century Gothic" panose="020B0502020202020204" pitchFamily="34" charset="0"/>
              </a:rPr>
              <a:t>ст.за</a:t>
            </a:r>
            <a:r>
              <a:rPr lang="uk-UA" sz="2400" b="1" dirty="0" smtClean="0">
                <a:solidFill>
                  <a:srgbClr val="008000"/>
                </a:solidFill>
                <a:latin typeface="Century Gothic" panose="020B0502020202020204" pitchFamily="34" charset="0"/>
              </a:rPr>
              <a:t> год.</a:t>
            </a:r>
            <a:endParaRPr lang="uk-UA" sz="2400" b="1" dirty="0">
              <a:solidFill>
                <a:srgbClr val="008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679520" y="5373216"/>
            <a:ext cx="1945691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uk-UA" altLang="uk-UA" sz="3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А = </a:t>
            </a:r>
            <a:r>
              <a:rPr lang="en-US" altLang="uk-UA" sz="3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N ∙ t</a:t>
            </a:r>
            <a:endParaRPr lang="uk-UA" altLang="uk-UA" sz="2800" baseline="-25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422" y="6059946"/>
            <a:ext cx="2842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Формула роботи</a:t>
            </a:r>
            <a:endParaRPr lang="uk-UA" sz="24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5198416"/>
            <a:ext cx="331396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500" b="1" dirty="0" smtClean="0">
                <a:solidFill>
                  <a:srgbClr val="C0000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А</a:t>
            </a:r>
            <a:r>
              <a:rPr lang="uk-UA" sz="25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уся робота;</a:t>
            </a:r>
          </a:p>
          <a:p>
            <a:r>
              <a:rPr lang="en-US" sz="2500" b="1" dirty="0" smtClean="0">
                <a:solidFill>
                  <a:srgbClr val="00B05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uk-UA" sz="25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 </a:t>
            </a:r>
            <a:r>
              <a:rPr lang="uk-UA" sz="25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–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час роботи;</a:t>
            </a:r>
          </a:p>
          <a:p>
            <a:r>
              <a:rPr lang="en-US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N</a:t>
            </a:r>
            <a:r>
              <a:rPr lang="uk-UA" sz="25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uk-UA" sz="25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–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uk-UA" sz="25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продуктивність </a:t>
            </a:r>
            <a:endParaRPr lang="uk-UA" sz="25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6850" y="260648"/>
            <a:ext cx="48656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ЗАДАЧІ НА РОБОТУ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2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 animBg="1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755</Words>
  <Application>Microsoft Office PowerPoint</Application>
  <PresentationFormat>Екран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Olena</dc:creator>
  <cp:lastModifiedBy>RePack by Diakov</cp:lastModifiedBy>
  <cp:revision>22</cp:revision>
  <dcterms:created xsi:type="dcterms:W3CDTF">2020-10-30T18:56:13Z</dcterms:created>
  <dcterms:modified xsi:type="dcterms:W3CDTF">2021-10-31T16:20:29Z</dcterms:modified>
</cp:coreProperties>
</file>