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8" r:id="rId3"/>
    <p:sldId id="261" r:id="rId4"/>
    <p:sldId id="262" r:id="rId5"/>
    <p:sldId id="263" r:id="rId6"/>
    <p:sldId id="265" r:id="rId7"/>
    <p:sldId id="266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78A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F0DE-046F-4247-B41A-89106EFDF28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4B28-9250-41DC-81D9-450431FA61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2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5EDF-BF0D-4132-BC98-7AAB5EEC003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CDE9E-990F-4720-9F60-421010B6EED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05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3C83-D689-4DF4-83CB-C5B93B7E232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0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53C8B-F2C2-4740-B5C8-CA3A9422760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44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78DF7-4BE7-4E65-A0D8-AF2E923466E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2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03EFE-6307-4FB6-A08F-10D7A17F457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33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3E1F2-614D-4B7C-B61C-D540A1B0846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3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1BC8-550C-4AF4-9979-0981549F73D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81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5623-9372-4C48-8B95-33A00E84DE8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99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0C46-DACE-4E61-8DC0-E74D7B374AE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2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72DD5-BB90-4DD9-968B-38FC86AD289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0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81A7-397F-46CD-BBE1-1D719E9C07C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74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B683D-4704-4205-BCD6-6016E044F0DF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16632"/>
            <a:ext cx="7200900" cy="4248001"/>
          </a:xfrm>
        </p:spPr>
        <p:txBody>
          <a:bodyPr anchor="ctr"/>
          <a:lstStyle/>
          <a:p>
            <a:r>
              <a:rPr lang="ru-RU" altLang="ru-RU" sz="7200" b="1" dirty="0" err="1" smtClean="0">
                <a:solidFill>
                  <a:srgbClr val="002060"/>
                </a:solidFill>
              </a:rPr>
              <a:t>Числові</a:t>
            </a:r>
            <a:r>
              <a:rPr lang="ru-RU" altLang="ru-RU" sz="7200" b="1" dirty="0" smtClean="0">
                <a:solidFill>
                  <a:srgbClr val="002060"/>
                </a:solidFill>
              </a:rPr>
              <a:t> та </a:t>
            </a:r>
            <a:r>
              <a:rPr lang="ru-RU" altLang="ru-RU" sz="7200" b="1" dirty="0" err="1" smtClean="0">
                <a:solidFill>
                  <a:srgbClr val="002060"/>
                </a:solidFill>
              </a:rPr>
              <a:t>буквені</a:t>
            </a:r>
            <a:r>
              <a:rPr lang="ru-RU" altLang="ru-RU" sz="7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7200" b="1" dirty="0" err="1" smtClean="0">
                <a:solidFill>
                  <a:srgbClr val="002060"/>
                </a:solidFill>
              </a:rPr>
              <a:t>вирази</a:t>
            </a:r>
            <a:r>
              <a:rPr lang="ru-RU" altLang="ru-RU" sz="7200" b="1" dirty="0" smtClean="0">
                <a:solidFill>
                  <a:srgbClr val="002060"/>
                </a:solidFill>
              </a:rPr>
              <a:t>. </a:t>
            </a:r>
            <a:r>
              <a:rPr lang="ru-RU" altLang="ru-RU" sz="7200" b="1" dirty="0" err="1" smtClean="0">
                <a:solidFill>
                  <a:srgbClr val="002060"/>
                </a:solidFill>
              </a:rPr>
              <a:t>Формули</a:t>
            </a:r>
            <a:r>
              <a:rPr lang="uk-UA" altLang="ru-RU" sz="7200" b="1" dirty="0" smtClean="0">
                <a:solidFill>
                  <a:srgbClr val="002060"/>
                </a:solidFill>
              </a:rPr>
              <a:t>.</a:t>
            </a:r>
            <a:endParaRPr lang="ru-RU" altLang="ru-RU" sz="54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6128" y="4221088"/>
            <a:ext cx="48461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i="1" dirty="0" smtClean="0"/>
              <a:t>Математика</a:t>
            </a:r>
          </a:p>
          <a:p>
            <a:pPr algn="ctr"/>
            <a:r>
              <a:rPr lang="uk-UA" sz="6000" b="1" i="1" dirty="0" smtClean="0"/>
              <a:t>5 </a:t>
            </a:r>
            <a:r>
              <a:rPr lang="uk-UA" sz="6000" b="1" i="1" dirty="0" smtClean="0"/>
              <a:t>клас</a:t>
            </a:r>
          </a:p>
          <a:p>
            <a:pPr algn="ctr"/>
            <a:r>
              <a:rPr lang="uk-UA" sz="6000" b="1" i="1" dirty="0" smtClean="0"/>
              <a:t>21.10.2021</a:t>
            </a:r>
            <a:endParaRPr lang="ru-RU" sz="6000" b="1" i="1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Вольфганг Амадей Моцарт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55" y="1276355"/>
            <a:ext cx="4083918" cy="544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364502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1756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36164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1791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73" y="190257"/>
            <a:ext cx="1054106" cy="1054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279" y="474922"/>
            <a:ext cx="6086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800000"/>
                </a:solidFill>
              </a:rPr>
              <a:t>Працюємо самостійно: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868" y="138723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1. Які з наведених виразів числові, а які буквені? Розподіліть вирази у два стовпчики.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484204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756:12+3;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175" y="2484204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(13+21)·4;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3268" y="2475646"/>
            <a:ext cx="202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(m-11)+451;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0811" y="2484204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(</a:t>
            </a:r>
            <a:r>
              <a:rPr lang="uk-UA" sz="2800" b="1" i="1" dirty="0" smtClean="0">
                <a:solidFill>
                  <a:srgbClr val="000000"/>
                </a:solidFill>
              </a:rPr>
              <a:t>с+23</a:t>
            </a:r>
            <a:r>
              <a:rPr lang="en-US" sz="2800" b="1" i="1" dirty="0" smtClean="0">
                <a:solidFill>
                  <a:srgbClr val="000000"/>
                </a:solidFill>
              </a:rPr>
              <a:t>)</a:t>
            </a:r>
            <a:r>
              <a:rPr lang="uk-UA" sz="2800" b="1" i="1" dirty="0" smtClean="0">
                <a:solidFill>
                  <a:srgbClr val="000000"/>
                </a:solidFill>
              </a:rPr>
              <a:t>:</a:t>
            </a:r>
            <a:r>
              <a:rPr lang="en-US" sz="2800" b="1" i="1" dirty="0" smtClean="0">
                <a:solidFill>
                  <a:srgbClr val="000000"/>
                </a:solidFill>
              </a:rPr>
              <a:t>45;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0884" y="2990021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48·26 – (13+63);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8815" y="2990021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251-</a:t>
            </a:r>
            <a:r>
              <a:rPr lang="en-US" sz="2800" b="1" i="1" dirty="0" smtClean="0">
                <a:solidFill>
                  <a:srgbClr val="000000"/>
                </a:solidFill>
              </a:rPr>
              <a:t>(</a:t>
            </a:r>
            <a:r>
              <a:rPr lang="uk-UA" sz="2800" b="1" i="1" dirty="0" smtClean="0">
                <a:solidFill>
                  <a:srgbClr val="000000"/>
                </a:solidFill>
              </a:rPr>
              <a:t>48·</a:t>
            </a:r>
            <a:r>
              <a:rPr lang="en-US" sz="2800" b="1" i="1" dirty="0" smtClean="0">
                <a:solidFill>
                  <a:srgbClr val="000000"/>
                </a:solidFill>
              </a:rPr>
              <a:t>b).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5287" y="3783952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Числові вирази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212" y="3767429"/>
            <a:ext cx="251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Буквені вирази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21151" y="3912987"/>
            <a:ext cx="0" cy="26843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90884" y="4365104"/>
            <a:ext cx="73295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4844 0.2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2205 0.362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9861 0.3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9548 0.362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1389 0.3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8941 0.362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490"/>
            <a:ext cx="1054106" cy="1054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069" y="188640"/>
            <a:ext cx="6086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800000"/>
                </a:solidFill>
              </a:rPr>
              <a:t>Працюємо самостійно: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729" y="1137606"/>
            <a:ext cx="759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2. Розставити порядок дій в числовому виразі: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0701" y="1894185"/>
            <a:ext cx="6627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0000"/>
                </a:solidFill>
              </a:rPr>
              <a:t>256:24 + (412-123) :17 +12·25</a:t>
            </a:r>
            <a:endParaRPr lang="ru-RU" sz="4000" b="1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884" y="1583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1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8947" y="15770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2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0684" y="1583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3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15770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4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7205" y="15770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5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2541" y="15770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6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1098" y="2483495"/>
            <a:ext cx="7271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3. Записати числовий вираз та знайти його значення: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2212" y="3243575"/>
            <a:ext cx="7271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Різниця добутку чисел 45 і 8 та суми чисел 36 і 24: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6764" y="3966255"/>
            <a:ext cx="72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                    45·8 – (36+24)=360 – 60=300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625" y="4377278"/>
            <a:ext cx="7271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4. Записати буквений вираз та знайти його значення: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5728" y="5137358"/>
            <a:ext cx="7271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0000"/>
                </a:solidFill>
              </a:rPr>
              <a:t>Різницю чисел х і у помножити на частку чисел </a:t>
            </a:r>
            <a:r>
              <a:rPr lang="en-US" sz="2800" b="1" i="1" dirty="0" smtClean="0">
                <a:solidFill>
                  <a:srgbClr val="000000"/>
                </a:solidFill>
              </a:rPr>
              <a:t>m</a:t>
            </a:r>
            <a:r>
              <a:rPr lang="uk-UA" sz="2800" b="1" i="1" dirty="0" smtClean="0">
                <a:solidFill>
                  <a:srgbClr val="000000"/>
                </a:solidFill>
              </a:rPr>
              <a:t> і </a:t>
            </a:r>
            <a:r>
              <a:rPr lang="en-US" sz="2800" b="1" i="1" dirty="0" smtClean="0">
                <a:solidFill>
                  <a:srgbClr val="000000"/>
                </a:solidFill>
              </a:rPr>
              <a:t>n</a:t>
            </a:r>
            <a:r>
              <a:rPr lang="uk-UA" sz="2800" b="1" i="1" dirty="0" smtClean="0">
                <a:solidFill>
                  <a:srgbClr val="000000"/>
                </a:solidFill>
              </a:rPr>
              <a:t>, якщо х=48, у=17, </a:t>
            </a:r>
            <a:r>
              <a:rPr lang="en-US" sz="2800" b="1" i="1" dirty="0" smtClean="0">
                <a:solidFill>
                  <a:srgbClr val="000000"/>
                </a:solidFill>
              </a:rPr>
              <a:t>m=72, n=12</a:t>
            </a:r>
            <a:r>
              <a:rPr lang="uk-UA" sz="2800" b="1" i="1" dirty="0" smtClean="0">
                <a:solidFill>
                  <a:srgbClr val="000000"/>
                </a:solidFill>
              </a:rPr>
              <a:t>: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4410" y="6009451"/>
            <a:ext cx="72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  </a:t>
            </a:r>
            <a:r>
              <a:rPr lang="en-US" sz="2800" b="1" i="1" dirty="0" smtClean="0">
                <a:solidFill>
                  <a:srgbClr val="99178A"/>
                </a:solidFill>
              </a:rPr>
              <a:t>(x-y)·(</a:t>
            </a:r>
            <a:r>
              <a:rPr lang="en-US" sz="2800" b="1" i="1" dirty="0" err="1" smtClean="0">
                <a:solidFill>
                  <a:srgbClr val="99178A"/>
                </a:solidFill>
              </a:rPr>
              <a:t>m:n</a:t>
            </a:r>
            <a:r>
              <a:rPr lang="en-US" sz="2800" b="1" i="1" dirty="0" smtClean="0">
                <a:solidFill>
                  <a:srgbClr val="99178A"/>
                </a:solidFill>
              </a:rPr>
              <a:t>)=(48-17)·(72:12)=31·6=186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490"/>
            <a:ext cx="1054106" cy="105410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478816" y="238737"/>
            <a:ext cx="6059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800000"/>
                </a:solidFill>
              </a:rPr>
              <a:t>Розв</a:t>
            </a:r>
            <a:r>
              <a:rPr lang="en-US" b="1" i="1" dirty="0" smtClean="0">
                <a:solidFill>
                  <a:srgbClr val="800000"/>
                </a:solidFill>
              </a:rPr>
              <a:t>’</a:t>
            </a:r>
            <a:r>
              <a:rPr lang="uk-UA" b="1" i="1" dirty="0" err="1" smtClean="0">
                <a:solidFill>
                  <a:srgbClr val="800000"/>
                </a:solidFill>
              </a:rPr>
              <a:t>яжемо</a:t>
            </a:r>
            <a:r>
              <a:rPr lang="uk-UA" b="1" i="1" dirty="0" smtClean="0">
                <a:solidFill>
                  <a:srgbClr val="800000"/>
                </a:solidFill>
              </a:rPr>
              <a:t> задачу</a:t>
            </a:r>
            <a:r>
              <a:rPr lang="uk-UA" sz="4400" b="1" i="1" dirty="0" smtClean="0">
                <a:solidFill>
                  <a:srgbClr val="800000"/>
                </a:solidFill>
              </a:rPr>
              <a:t>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933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00"/>
                </a:solidFill>
              </a:rPr>
              <a:t>У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вагоні</a:t>
            </a:r>
            <a:r>
              <a:rPr lang="ru-RU" sz="2400" b="1" i="1" dirty="0" smtClean="0">
                <a:solidFill>
                  <a:srgbClr val="000000"/>
                </a:solidFill>
              </a:rPr>
              <a:t> трамвая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було</a:t>
            </a:r>
            <a:r>
              <a:rPr lang="ru-RU" sz="2400" b="1" i="1" dirty="0" smtClean="0">
                <a:solidFill>
                  <a:srgbClr val="000000"/>
                </a:solidFill>
              </a:rPr>
              <a:t> </a:t>
            </a:r>
            <a:r>
              <a:rPr lang="ru-RU" sz="2400" b="1" i="1" dirty="0" smtClean="0">
                <a:solidFill>
                  <a:srgbClr val="99178A"/>
                </a:solidFill>
              </a:rPr>
              <a:t>х</a:t>
            </a:r>
            <a:r>
              <a:rPr lang="ru-RU" sz="2400" b="1" i="1" dirty="0" smtClean="0">
                <a:solidFill>
                  <a:srgbClr val="000000"/>
                </a:solidFill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пасажир</a:t>
            </a:r>
            <a:r>
              <a:rPr lang="uk-UA" sz="2400" b="1" i="1" dirty="0">
                <a:solidFill>
                  <a:srgbClr val="000000"/>
                </a:solidFill>
              </a:rPr>
              <a:t>і</a:t>
            </a:r>
            <a:r>
              <a:rPr lang="ru-RU" sz="2400" b="1" i="1" dirty="0" smtClean="0">
                <a:solidFill>
                  <a:srgbClr val="000000"/>
                </a:solidFill>
              </a:rPr>
              <a:t>в. На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зупинці</a:t>
            </a:r>
            <a:r>
              <a:rPr lang="ru-RU" sz="2400" b="1" i="1" dirty="0" smtClean="0">
                <a:solidFill>
                  <a:srgbClr val="000000"/>
                </a:solidFill>
              </a:rPr>
              <a:t> з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нього</a:t>
            </a:r>
            <a:r>
              <a:rPr lang="ru-RU" sz="2400" b="1" i="1" dirty="0" smtClean="0">
                <a:solidFill>
                  <a:srgbClr val="000000"/>
                </a:solidFill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вийшло</a:t>
            </a:r>
            <a:r>
              <a:rPr lang="ru-RU" sz="2400" b="1" i="1" dirty="0" smtClean="0">
                <a:solidFill>
                  <a:srgbClr val="000000"/>
                </a:solidFill>
              </a:rPr>
              <a:t> 24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пасажир</a:t>
            </a:r>
            <a:r>
              <a:rPr lang="uk-UA" sz="2400" b="1" i="1" dirty="0" smtClean="0">
                <a:solidFill>
                  <a:srgbClr val="000000"/>
                </a:solidFill>
              </a:rPr>
              <a:t>и, а ввійшло </a:t>
            </a:r>
            <a:r>
              <a:rPr lang="uk-UA" sz="2400" b="1" i="1" dirty="0" smtClean="0">
                <a:solidFill>
                  <a:srgbClr val="99178A"/>
                </a:solidFill>
              </a:rPr>
              <a:t>у</a:t>
            </a:r>
            <a:r>
              <a:rPr lang="uk-UA" sz="2400" b="1" i="1" dirty="0" smtClean="0">
                <a:solidFill>
                  <a:srgbClr val="000000"/>
                </a:solidFill>
              </a:rPr>
              <a:t> пасажирів. Скільки пасажирів стало у вагоні? Обчисліть значення отриманого виразу, якщо </a:t>
            </a:r>
            <a:r>
              <a:rPr lang="uk-UA" sz="2400" b="1" i="1" dirty="0" smtClean="0">
                <a:solidFill>
                  <a:srgbClr val="99178A"/>
                </a:solidFill>
              </a:rPr>
              <a:t>х=62, у=13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729325"/>
            <a:ext cx="180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400" b="1" i="1" dirty="0" smtClean="0">
                <a:solidFill>
                  <a:srgbClr val="002060"/>
                </a:solidFill>
              </a:rPr>
              <a:t>’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язання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8600" y="31921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99178A"/>
                </a:solidFill>
              </a:rPr>
              <a:t>х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311" y="321573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-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7441" y="321573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24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8140" y="3228384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+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865" y="3228384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у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5727" y="3614123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62-24+13=51 (п.)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5727" y="4036176"/>
            <a:ext cx="535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Відповідь: у вагоні стало 51 пасажир.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Первый в Одессе трехсекционный трамвай уже начал возить пассажиров (ФОТО,  ВИДЕ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94" y="4497841"/>
            <a:ext cx="3258760" cy="21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490"/>
            <a:ext cx="1054106" cy="105410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478816" y="238737"/>
            <a:ext cx="6059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800000"/>
                </a:solidFill>
              </a:rPr>
              <a:t>Розв</a:t>
            </a:r>
            <a:r>
              <a:rPr lang="en-US" b="1" i="1" dirty="0" smtClean="0">
                <a:solidFill>
                  <a:srgbClr val="800000"/>
                </a:solidFill>
              </a:rPr>
              <a:t>’</a:t>
            </a:r>
            <a:r>
              <a:rPr lang="uk-UA" b="1" i="1" dirty="0" err="1" smtClean="0">
                <a:solidFill>
                  <a:srgbClr val="800000"/>
                </a:solidFill>
              </a:rPr>
              <a:t>яжемо</a:t>
            </a:r>
            <a:r>
              <a:rPr lang="uk-UA" b="1" i="1" dirty="0" smtClean="0">
                <a:solidFill>
                  <a:srgbClr val="800000"/>
                </a:solidFill>
              </a:rPr>
              <a:t> задачу</a:t>
            </a:r>
            <a:r>
              <a:rPr lang="uk-UA" sz="4400" b="1" i="1" dirty="0" smtClean="0">
                <a:solidFill>
                  <a:srgbClr val="800000"/>
                </a:solidFill>
              </a:rPr>
              <a:t>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9338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00"/>
                </a:solidFill>
              </a:rPr>
              <a:t>У туристичному таборі є </a:t>
            </a:r>
            <a:r>
              <a:rPr lang="en-US" sz="2400" b="1" i="1" dirty="0" smtClean="0">
                <a:solidFill>
                  <a:srgbClr val="99178A"/>
                </a:solidFill>
              </a:rPr>
              <a:t>m</a:t>
            </a:r>
            <a:r>
              <a:rPr lang="uk-UA" sz="2400" b="1" i="1" dirty="0" smtClean="0">
                <a:solidFill>
                  <a:srgbClr val="000000"/>
                </a:solidFill>
              </a:rPr>
              <a:t> шестимісних і </a:t>
            </a:r>
            <a:r>
              <a:rPr lang="en-US" sz="2400" b="1" i="1" dirty="0" smtClean="0">
                <a:solidFill>
                  <a:srgbClr val="99178A"/>
                </a:solidFill>
              </a:rPr>
              <a:t>n</a:t>
            </a:r>
            <a:r>
              <a:rPr lang="uk-UA" sz="2400" b="1" i="1" dirty="0" smtClean="0">
                <a:solidFill>
                  <a:srgbClr val="000000"/>
                </a:solidFill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</a:rPr>
              <a:t>восьмимісних</a:t>
            </a:r>
            <a:r>
              <a:rPr lang="uk-UA" sz="2400" b="1" i="1" dirty="0" smtClean="0">
                <a:solidFill>
                  <a:srgbClr val="000000"/>
                </a:solidFill>
              </a:rPr>
              <a:t> наметів, причому загальна кількість місць у шестимісних наметах більша, ніж у </a:t>
            </a:r>
            <a:r>
              <a:rPr lang="uk-UA" sz="2400" b="1" i="1" dirty="0" err="1" smtClean="0">
                <a:solidFill>
                  <a:srgbClr val="000000"/>
                </a:solidFill>
              </a:rPr>
              <a:t>восьмимісних</a:t>
            </a:r>
            <a:r>
              <a:rPr lang="uk-UA" sz="2400" b="1" i="1" dirty="0" smtClean="0">
                <a:solidFill>
                  <a:srgbClr val="000000"/>
                </a:solidFill>
              </a:rPr>
              <a:t>. На скільки більше людей можна поселити у шестимісних наметах, ніж у </a:t>
            </a:r>
            <a:r>
              <a:rPr lang="uk-UA" sz="2400" b="1" i="1" dirty="0" err="1" smtClean="0">
                <a:solidFill>
                  <a:srgbClr val="000000"/>
                </a:solidFill>
              </a:rPr>
              <a:t>восьмимісних</a:t>
            </a:r>
            <a:r>
              <a:rPr lang="uk-UA" sz="2400" b="1" i="1" dirty="0" smtClean="0">
                <a:solidFill>
                  <a:srgbClr val="000000"/>
                </a:solidFill>
              </a:rPr>
              <a:t>? Знайдіть значення отриманого виразу при </a:t>
            </a:r>
            <a:r>
              <a:rPr lang="en-US" sz="2400" b="1" i="1" dirty="0" smtClean="0">
                <a:solidFill>
                  <a:srgbClr val="99178A"/>
                </a:solidFill>
              </a:rPr>
              <a:t>m=12, n=8</a:t>
            </a:r>
            <a:r>
              <a:rPr lang="uk-UA" sz="2400" b="1" i="1" dirty="0" smtClean="0">
                <a:solidFill>
                  <a:srgbClr val="99178A"/>
                </a:solidFill>
              </a:rPr>
              <a:t>.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787495"/>
            <a:ext cx="180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400" b="1" i="1" dirty="0" smtClean="0">
                <a:solidFill>
                  <a:srgbClr val="002060"/>
                </a:solidFill>
              </a:rPr>
              <a:t>’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язання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701" y="572099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6·12 - 8·8=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6061137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Відповідь: в шестимісних наметах можна</a:t>
            </a:r>
          </a:p>
          <a:p>
            <a:r>
              <a:rPr lang="uk-UA" sz="2400" b="1" i="1" dirty="0">
                <a:solidFill>
                  <a:srgbClr val="002060"/>
                </a:solidFill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</a:rPr>
              <a:t>                  розмістити на 8 людей більше.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0557" y="4183718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6·</a:t>
            </a:r>
            <a:r>
              <a:rPr lang="en-US" sz="2400" b="1" i="1" dirty="0" smtClean="0">
                <a:solidFill>
                  <a:srgbClr val="99178A"/>
                </a:solidFill>
              </a:rPr>
              <a:t>m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5134" y="4183717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99178A"/>
                </a:solidFill>
              </a:rPr>
              <a:t>8·n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0410" y="418371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99178A"/>
                </a:solidFill>
              </a:rPr>
              <a:t>-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  <p:sp>
        <p:nvSpPr>
          <p:cNvPr id="2" name="AutoShape 2" descr="Туристическая палатка Vega 4, цена 3 360 грн., купить в Харькове — Prom.ua  (ID#89849469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49" y="4645382"/>
            <a:ext cx="1855589" cy="1075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499" y="4623216"/>
            <a:ext cx="1238253" cy="10977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08867" y="5747213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72 - 64=8 (</a:t>
            </a:r>
            <a:r>
              <a:rPr lang="uk-UA" sz="2400" b="1" i="1" dirty="0" smtClean="0">
                <a:solidFill>
                  <a:srgbClr val="002060"/>
                </a:solidFill>
              </a:rPr>
              <a:t>л.)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6508" y="4177783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99178A"/>
                </a:solidFill>
              </a:rPr>
              <a:t>= </a:t>
            </a:r>
            <a:r>
              <a:rPr lang="en-US" sz="2400" b="1" i="1" dirty="0" smtClean="0">
                <a:solidFill>
                  <a:srgbClr val="99178A"/>
                </a:solidFill>
              </a:rPr>
              <a:t> 6m - 8n</a:t>
            </a:r>
            <a:endParaRPr lang="ru-RU" sz="2400" b="1" i="1" dirty="0">
              <a:solidFill>
                <a:srgbClr val="9917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  <p:bldP spid="15" grpId="0"/>
      <p:bldP spid="17" grpId="0"/>
      <p:bldP spid="2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192"/>
            <a:ext cx="1054106" cy="105410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074459" y="246948"/>
            <a:ext cx="659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800000"/>
                </a:solidFill>
              </a:rPr>
              <a:t>Розв</a:t>
            </a:r>
            <a:r>
              <a:rPr lang="en-US" b="1" i="1" dirty="0" smtClean="0">
                <a:solidFill>
                  <a:srgbClr val="800000"/>
                </a:solidFill>
              </a:rPr>
              <a:t>’</a:t>
            </a:r>
            <a:r>
              <a:rPr lang="uk-UA" b="1" i="1" dirty="0" err="1" smtClean="0">
                <a:solidFill>
                  <a:srgbClr val="800000"/>
                </a:solidFill>
              </a:rPr>
              <a:t>яжемо</a:t>
            </a:r>
            <a:r>
              <a:rPr lang="uk-UA" b="1" i="1" dirty="0" smtClean="0">
                <a:solidFill>
                  <a:srgbClr val="800000"/>
                </a:solidFill>
              </a:rPr>
              <a:t> задачу</a:t>
            </a:r>
            <a:r>
              <a:rPr lang="uk-UA" sz="4400" b="1" i="1" dirty="0" smtClean="0">
                <a:solidFill>
                  <a:srgbClr val="800000"/>
                </a:solidFill>
              </a:rPr>
              <a:t>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270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</a:rPr>
              <a:t>Одна із сторін трикутника дорівнює </a:t>
            </a:r>
            <a:r>
              <a:rPr lang="uk-UA" sz="2400" b="1" i="1" dirty="0" smtClean="0">
                <a:solidFill>
                  <a:srgbClr val="99178A"/>
                </a:solidFill>
              </a:rPr>
              <a:t>а</a:t>
            </a:r>
            <a:r>
              <a:rPr lang="uk-UA" sz="2400" b="1" i="1" dirty="0" smtClean="0">
                <a:solidFill>
                  <a:srgbClr val="000000"/>
                </a:solidFill>
              </a:rPr>
              <a:t> см, а дві інші – по </a:t>
            </a:r>
            <a:r>
              <a:rPr lang="en-US" sz="2400" b="1" i="1" dirty="0" smtClean="0">
                <a:solidFill>
                  <a:srgbClr val="99178A"/>
                </a:solidFill>
              </a:rPr>
              <a:t>b</a:t>
            </a:r>
            <a:r>
              <a:rPr lang="uk-UA" sz="2400" b="1" i="1" dirty="0" smtClean="0">
                <a:solidFill>
                  <a:srgbClr val="000000"/>
                </a:solidFill>
              </a:rPr>
              <a:t> см. </a:t>
            </a:r>
            <a:r>
              <a:rPr lang="uk-UA" sz="2400" b="1" i="1" dirty="0" err="1" smtClean="0">
                <a:solidFill>
                  <a:srgbClr val="000000"/>
                </a:solidFill>
              </a:rPr>
              <a:t>Запиши</a:t>
            </a:r>
            <a:r>
              <a:rPr lang="uk-UA" sz="2400" b="1" i="1" dirty="0" smtClean="0">
                <a:solidFill>
                  <a:srgbClr val="000000"/>
                </a:solidFill>
              </a:rPr>
              <a:t> вираз для обчислення периметра трикутника та знайди його значення, якщо </a:t>
            </a:r>
            <a:r>
              <a:rPr lang="uk-UA" sz="2400" b="1" i="1" dirty="0" smtClean="0">
                <a:solidFill>
                  <a:srgbClr val="99178A"/>
                </a:solidFill>
              </a:rPr>
              <a:t>а=8, </a:t>
            </a:r>
            <a:r>
              <a:rPr lang="en-US" sz="2400" b="1" i="1" dirty="0" smtClean="0">
                <a:solidFill>
                  <a:srgbClr val="99178A"/>
                </a:solidFill>
              </a:rPr>
              <a:t>b=7</a:t>
            </a:r>
            <a:r>
              <a:rPr lang="en-US" sz="2400" b="1" i="1" dirty="0" smtClean="0">
                <a:solidFill>
                  <a:srgbClr val="000000"/>
                </a:solidFill>
              </a:rPr>
              <a:t>.</a:t>
            </a: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469409"/>
            <a:ext cx="180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400" b="1" i="1" dirty="0" smtClean="0">
                <a:solidFill>
                  <a:srgbClr val="002060"/>
                </a:solidFill>
              </a:rPr>
              <a:t>’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язання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924401" y="3068960"/>
            <a:ext cx="1135432" cy="1440160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66132" y="3068960"/>
            <a:ext cx="1073820" cy="1440160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24401" y="4509120"/>
            <a:ext cx="2215551" cy="0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0075" y="43853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а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3032" y="33437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9178A"/>
                </a:solidFill>
              </a:rPr>
              <a:t>b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9726" y="33437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9178A"/>
                </a:solidFill>
              </a:rPr>
              <a:t>b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5177" y="2998534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P=</a:t>
            </a:r>
            <a:r>
              <a:rPr lang="en-US" sz="2800" b="1" i="1" dirty="0" err="1" smtClean="0">
                <a:solidFill>
                  <a:srgbClr val="002060"/>
                </a:solidFill>
              </a:rPr>
              <a:t>a+b+b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38" y="3012263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=a+2b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5621" y="3539676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P=8+2·7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3248" y="3544012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=8+14=22 (c</a:t>
            </a:r>
            <a:r>
              <a:rPr lang="uk-UA" sz="2800" b="1" i="1" dirty="0" smtClean="0">
                <a:solidFill>
                  <a:srgbClr val="002060"/>
                </a:solidFill>
              </a:rPr>
              <a:t>м)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2309" y="4961914"/>
            <a:ext cx="185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800000"/>
                </a:solidFill>
              </a:rPr>
              <a:t>P=a+2b</a:t>
            </a:r>
            <a:endParaRPr lang="ru-RU" sz="4000" b="1" i="1" dirty="0"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0141" y="5522841"/>
            <a:ext cx="686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800000"/>
                </a:solidFill>
              </a:rPr>
              <a:t>формула периметра рівнобедреного трикутника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5621" y="4024231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Відповідь: 22 см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192"/>
            <a:ext cx="1054106" cy="105410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278088" y="23458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800000"/>
                </a:solidFill>
              </a:rPr>
              <a:t>Розв</a:t>
            </a:r>
            <a:r>
              <a:rPr lang="en-US" b="1" i="1" dirty="0" smtClean="0">
                <a:solidFill>
                  <a:srgbClr val="800000"/>
                </a:solidFill>
              </a:rPr>
              <a:t>’</a:t>
            </a:r>
            <a:r>
              <a:rPr lang="uk-UA" b="1" i="1" dirty="0" err="1" smtClean="0">
                <a:solidFill>
                  <a:srgbClr val="800000"/>
                </a:solidFill>
              </a:rPr>
              <a:t>яжемо</a:t>
            </a:r>
            <a:r>
              <a:rPr lang="uk-UA" b="1" i="1" dirty="0" smtClean="0">
                <a:solidFill>
                  <a:srgbClr val="800000"/>
                </a:solidFill>
              </a:rPr>
              <a:t> задачу</a:t>
            </a:r>
            <a:r>
              <a:rPr lang="uk-UA" sz="4400" b="1" i="1" dirty="0" smtClean="0">
                <a:solidFill>
                  <a:srgbClr val="800000"/>
                </a:solidFill>
              </a:rPr>
              <a:t>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004029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00"/>
                </a:solidFill>
              </a:rPr>
              <a:t>Матуся кожного ранку купляє в магазині 2 пляшки молока по х грн, хліб за у грн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uk-UA" sz="2400" b="1" i="1" dirty="0" smtClean="0">
                <a:solidFill>
                  <a:srgbClr val="000000"/>
                </a:solidFill>
              </a:rPr>
              <a:t>та 3 пачки соку по </a:t>
            </a:r>
            <a:r>
              <a:rPr lang="en-US" sz="2400" b="1" i="1" dirty="0" smtClean="0">
                <a:solidFill>
                  <a:srgbClr val="000000"/>
                </a:solidFill>
              </a:rPr>
              <a:t>m </a:t>
            </a:r>
            <a:r>
              <a:rPr lang="uk-UA" sz="2400" b="1" i="1" dirty="0" smtClean="0">
                <a:solidFill>
                  <a:srgbClr val="000000"/>
                </a:solidFill>
              </a:rPr>
              <a:t>грн. Складіть формулу для обчислення щоденних витрат матусі </a:t>
            </a:r>
            <a:r>
              <a:rPr lang="en-US" sz="2400" b="1" i="1" dirty="0" smtClean="0">
                <a:solidFill>
                  <a:srgbClr val="000000"/>
                </a:solidFill>
              </a:rPr>
              <a:t>S</a:t>
            </a:r>
            <a:r>
              <a:rPr lang="uk-UA" sz="2400" b="1" i="1" dirty="0" smtClean="0">
                <a:solidFill>
                  <a:srgbClr val="000000"/>
                </a:solidFill>
              </a:rPr>
              <a:t>. Скільки грошей витратила матуся сьогодні вранці, якщо пляшка молока коштувала 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 algn="just"/>
            <a:r>
              <a:rPr lang="uk-UA" sz="2400" b="1" i="1" dirty="0" smtClean="0">
                <a:solidFill>
                  <a:srgbClr val="000000"/>
                </a:solidFill>
              </a:rPr>
              <a:t>26 грн, хліб – 18 грн, а пачка соку – 28 грн? </a:t>
            </a: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6700" y="3228490"/>
            <a:ext cx="180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400" b="1" i="1" dirty="0" smtClean="0">
                <a:solidFill>
                  <a:srgbClr val="002060"/>
                </a:solidFill>
              </a:rPr>
              <a:t>’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язання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041" y="35925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2х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9" name="AutoShape 2" descr="Какая упаковка для молока «правильная»? | Журнал Домашний оч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4" y="4081794"/>
            <a:ext cx="851917" cy="1137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593" y="4208750"/>
            <a:ext cx="1354483" cy="9013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103" y="4193190"/>
            <a:ext cx="932468" cy="9324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02453" y="359255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у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938" y="3616270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9178A"/>
                </a:solidFill>
              </a:rPr>
              <a:t>3m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0199" y="3592552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+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875" y="361627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+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815" y="3616270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9178A"/>
                </a:solidFill>
              </a:rPr>
              <a:t>S=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3130" y="531399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2·26+18+3·28=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1833" y="5313996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52+18+84=154 (</a:t>
            </a:r>
            <a:r>
              <a:rPr lang="uk-UA" sz="2400" b="1" i="1" dirty="0" smtClean="0">
                <a:solidFill>
                  <a:srgbClr val="002060"/>
                </a:solidFill>
              </a:rPr>
              <a:t>грн)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3129" y="5870510"/>
            <a:ext cx="641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Відповідь: матуся вранці витратила 154 грн.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426"/>
            <a:ext cx="1054106" cy="105410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267744" y="284758"/>
            <a:ext cx="6240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800000"/>
                </a:solidFill>
              </a:rPr>
              <a:t>Поміркуємо</a:t>
            </a:r>
            <a:r>
              <a:rPr lang="uk-UA" sz="4400" b="1" i="1" dirty="0" smtClean="0">
                <a:solidFill>
                  <a:srgbClr val="800000"/>
                </a:solidFill>
              </a:rPr>
              <a:t>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121" y="1196531"/>
            <a:ext cx="7488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00"/>
                </a:solidFill>
              </a:rPr>
              <a:t>До фірми надійшло замовлення: треба перекласти документи з англійської мови  на українську. Виконання замовлення доручили трьом перекладачам. Один перекладач за годину може опрацювати </a:t>
            </a:r>
            <a:r>
              <a:rPr lang="en-US" sz="2400" b="1" i="1" dirty="0" smtClean="0">
                <a:solidFill>
                  <a:srgbClr val="99178A"/>
                </a:solidFill>
              </a:rPr>
              <a:t>a</a:t>
            </a:r>
            <a:r>
              <a:rPr lang="uk-UA" sz="2400" b="1" i="1" dirty="0" smtClean="0">
                <a:solidFill>
                  <a:srgbClr val="000000"/>
                </a:solidFill>
              </a:rPr>
              <a:t> сторінок документу, другий – </a:t>
            </a:r>
            <a:r>
              <a:rPr lang="en-US" sz="2400" b="1" i="1" dirty="0" smtClean="0">
                <a:solidFill>
                  <a:srgbClr val="99178A"/>
                </a:solidFill>
              </a:rPr>
              <a:t>b</a:t>
            </a:r>
            <a:r>
              <a:rPr lang="uk-UA" sz="2400" b="1" i="1" dirty="0" smtClean="0">
                <a:solidFill>
                  <a:srgbClr val="000000"/>
                </a:solidFill>
              </a:rPr>
              <a:t> сторінок, а третій – </a:t>
            </a:r>
            <a:r>
              <a:rPr lang="uk-UA" sz="2400" b="1" i="1" dirty="0" smtClean="0">
                <a:solidFill>
                  <a:srgbClr val="99178A"/>
                </a:solidFill>
              </a:rPr>
              <a:t>с</a:t>
            </a:r>
            <a:r>
              <a:rPr lang="uk-UA" sz="2400" b="1" i="1" dirty="0" smtClean="0">
                <a:solidFill>
                  <a:srgbClr val="000000"/>
                </a:solidFill>
              </a:rPr>
              <a:t> сторінок. Що означають наступні вирази?</a:t>
            </a: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165" y="371624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1)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a+b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165" y="427636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uk-UA" sz="2400" b="1" i="1" dirty="0" smtClean="0">
                <a:solidFill>
                  <a:srgbClr val="002060"/>
                </a:solidFill>
              </a:rPr>
              <a:t>)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a+b+c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953" y="4978971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3) </a:t>
            </a:r>
            <a:r>
              <a:rPr lang="en-US" sz="2400" b="1" i="1" dirty="0" smtClean="0">
                <a:solidFill>
                  <a:srgbClr val="002060"/>
                </a:solidFill>
              </a:rPr>
              <a:t>(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a+b</a:t>
            </a:r>
            <a:r>
              <a:rPr lang="en-US" sz="2400" b="1" i="1" dirty="0" smtClean="0">
                <a:solidFill>
                  <a:srgbClr val="002060"/>
                </a:solidFill>
              </a:rPr>
              <a:t>) - c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4923" y="5556725"/>
            <a:ext cx="167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4) </a:t>
            </a:r>
            <a:r>
              <a:rPr lang="en-US" sz="2400" b="1" i="1" dirty="0" smtClean="0">
                <a:solidFill>
                  <a:srgbClr val="002060"/>
                </a:solidFill>
              </a:rPr>
              <a:t>b – (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a+c</a:t>
            </a:r>
            <a:r>
              <a:rPr lang="en-US" sz="2400" b="1" i="1" dirty="0" smtClean="0">
                <a:solidFill>
                  <a:srgbClr val="002060"/>
                </a:solidFill>
              </a:rPr>
              <a:t>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2983" y="6095181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5) </a:t>
            </a:r>
            <a:r>
              <a:rPr lang="en-US" sz="2400" b="1" i="1" dirty="0" smtClean="0">
                <a:solidFill>
                  <a:srgbClr val="002060"/>
                </a:solidFill>
              </a:rPr>
              <a:t>a : (</a:t>
            </a:r>
            <a:r>
              <a:rPr lang="en-US" sz="2400" b="1" i="1" dirty="0" err="1" smtClean="0">
                <a:solidFill>
                  <a:srgbClr val="002060"/>
                </a:solidFill>
              </a:rPr>
              <a:t>b+c</a:t>
            </a:r>
            <a:r>
              <a:rPr lang="en-US" sz="2400" b="1" i="1" dirty="0" smtClean="0">
                <a:solidFill>
                  <a:srgbClr val="002060"/>
                </a:solidFill>
              </a:rPr>
              <a:t>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0261" y="3729030"/>
            <a:ext cx="57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99178A"/>
                </a:solidFill>
              </a:rPr>
              <a:t>- </a:t>
            </a:r>
            <a:r>
              <a:rPr lang="uk-UA" b="1" i="1" dirty="0" smtClean="0">
                <a:solidFill>
                  <a:srgbClr val="99178A"/>
                </a:solidFill>
              </a:rPr>
              <a:t>кількість документів, яку можуть опрацювати за годину перший і другий перекладач</a:t>
            </a:r>
            <a:endParaRPr lang="ru-RU" b="1" i="1" dirty="0">
              <a:solidFill>
                <a:srgbClr val="9917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9023" y="4328155"/>
            <a:ext cx="57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99178A"/>
                </a:solidFill>
              </a:rPr>
              <a:t>- </a:t>
            </a:r>
            <a:r>
              <a:rPr lang="uk-UA" b="1" i="1" dirty="0" smtClean="0">
                <a:solidFill>
                  <a:srgbClr val="99178A"/>
                </a:solidFill>
              </a:rPr>
              <a:t>кількість документів, яку можуть опрацювати за годину всі три перекладачі</a:t>
            </a:r>
            <a:endParaRPr lang="ru-RU" b="1" i="1" dirty="0">
              <a:solidFill>
                <a:srgbClr val="9917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7231" y="4931924"/>
            <a:ext cx="57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99178A"/>
                </a:solidFill>
              </a:rPr>
              <a:t>- </a:t>
            </a:r>
            <a:r>
              <a:rPr lang="uk-UA" b="1" i="1" dirty="0" smtClean="0">
                <a:solidFill>
                  <a:srgbClr val="99178A"/>
                </a:solidFill>
              </a:rPr>
              <a:t>на скільки документів більше можуть опрацювати за годину перший та другий перекладач, ніж третій</a:t>
            </a:r>
            <a:endParaRPr lang="ru-RU" b="1" i="1" dirty="0">
              <a:solidFill>
                <a:srgbClr val="99178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3438" y="5514163"/>
            <a:ext cx="603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99178A"/>
                </a:solidFill>
              </a:rPr>
              <a:t>- </a:t>
            </a:r>
            <a:r>
              <a:rPr lang="uk-UA" b="1" i="1" dirty="0" smtClean="0">
                <a:solidFill>
                  <a:srgbClr val="99178A"/>
                </a:solidFill>
              </a:rPr>
              <a:t>на скільки документів менше можуть опрацювати за годину перший та третій перекладачі разом, ніж другий</a:t>
            </a:r>
            <a:endParaRPr lang="ru-RU" b="1" i="1" dirty="0">
              <a:solidFill>
                <a:srgbClr val="99178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3438" y="6117932"/>
            <a:ext cx="603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99178A"/>
                </a:solidFill>
              </a:rPr>
              <a:t>- </a:t>
            </a:r>
            <a:r>
              <a:rPr lang="uk-UA" b="1" i="1" dirty="0" smtClean="0">
                <a:solidFill>
                  <a:srgbClr val="99178A"/>
                </a:solidFill>
              </a:rPr>
              <a:t>в скільки разів  більше документів може опрацювати за годину перший перекладач, ніж другий і третій разом</a:t>
            </a:r>
            <a:endParaRPr lang="ru-RU" b="1" i="1" dirty="0">
              <a:solidFill>
                <a:srgbClr val="9917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5095" y="476672"/>
            <a:ext cx="781406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Домашнє завдання</a:t>
            </a:r>
          </a:p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Параграф 10</a:t>
            </a:r>
          </a:p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№338,342,347</a:t>
            </a:r>
            <a:endParaRPr lang="uk-UA" sz="6600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 </a:t>
            </a:r>
            <a:endParaRPr lang="uk-UA" sz="6600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Бажаю вам успіхів !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617948">
            <a:off x="1430922" y="1011373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28+94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0648"/>
            <a:ext cx="761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Числові та буквені вирази. Формули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321842">
            <a:off x="6332340" y="1405549"/>
            <a:ext cx="23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296:</a:t>
            </a:r>
            <a:r>
              <a:rPr lang="en-US" sz="6000" b="1" i="1" dirty="0" smtClean="0">
                <a:solidFill>
                  <a:srgbClr val="002060"/>
                </a:solidFill>
              </a:rPr>
              <a:t>74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605488">
            <a:off x="5793970" y="5595688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157·13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769977"/>
            <a:ext cx="3134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3216-754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17948">
            <a:off x="1390477" y="2761645"/>
            <a:ext cx="4791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673·(36+5324)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83524">
            <a:off x="3815261" y="3673848"/>
            <a:ext cx="3392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</a:rPr>
              <a:t>Р=2·(</a:t>
            </a:r>
            <a:r>
              <a:rPr lang="en-US" sz="6000" b="1" i="1" dirty="0" err="1" smtClean="0">
                <a:solidFill>
                  <a:srgbClr val="00B050"/>
                </a:solidFill>
              </a:rPr>
              <a:t>a+b</a:t>
            </a:r>
            <a:r>
              <a:rPr lang="en-US" sz="6000" b="1" i="1" dirty="0" smtClean="0">
                <a:solidFill>
                  <a:srgbClr val="00B050"/>
                </a:solidFill>
              </a:rPr>
              <a:t>)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3550" y="750398"/>
            <a:ext cx="2013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00B050"/>
                </a:solidFill>
              </a:rPr>
              <a:t>S=</a:t>
            </a:r>
            <a:r>
              <a:rPr lang="en-US" sz="6000" b="1" i="1" dirty="0" err="1" smtClean="0">
                <a:solidFill>
                  <a:srgbClr val="00B050"/>
                </a:solidFill>
              </a:rPr>
              <a:t>a·b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5131" y="4479753"/>
            <a:ext cx="2868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99178A"/>
                </a:solidFill>
              </a:rPr>
              <a:t>17·</a:t>
            </a:r>
            <a:r>
              <a:rPr lang="uk-UA" sz="6000" b="1" i="1" dirty="0" smtClean="0">
                <a:solidFill>
                  <a:srgbClr val="99178A"/>
                </a:solidFill>
              </a:rPr>
              <a:t>(</a:t>
            </a:r>
            <a:r>
              <a:rPr lang="en-US" sz="6000" b="1" i="1" dirty="0" smtClean="0">
                <a:solidFill>
                  <a:srgbClr val="99178A"/>
                </a:solidFill>
              </a:rPr>
              <a:t>x</a:t>
            </a:r>
            <a:r>
              <a:rPr lang="uk-UA" sz="6000" b="1" i="1" dirty="0" smtClean="0">
                <a:solidFill>
                  <a:srgbClr val="99178A"/>
                </a:solidFill>
              </a:rPr>
              <a:t>+5)</a:t>
            </a:r>
            <a:endParaRPr lang="ru-RU" sz="6000" b="1" i="1" dirty="0">
              <a:solidFill>
                <a:srgbClr val="99178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3329" y="2635516"/>
            <a:ext cx="1778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99178A"/>
                </a:solidFill>
              </a:rPr>
              <a:t>21+a</a:t>
            </a:r>
            <a:endParaRPr lang="ru-RU" sz="6000" b="1" i="1" dirty="0">
              <a:solidFill>
                <a:srgbClr val="99178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7435" y="1974078"/>
            <a:ext cx="1798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00B050"/>
                </a:solidFill>
              </a:rPr>
              <a:t>S=</a:t>
            </a:r>
            <a:r>
              <a:rPr lang="en-US" sz="6000" b="1" i="1" dirty="0" err="1" smtClean="0">
                <a:solidFill>
                  <a:srgbClr val="00B050"/>
                </a:solidFill>
              </a:rPr>
              <a:t>v·t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684" y="4470003"/>
            <a:ext cx="1265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solidFill>
                  <a:srgbClr val="99178A"/>
                </a:solidFill>
              </a:rPr>
              <a:t>y+z</a:t>
            </a:r>
            <a:endParaRPr lang="ru-RU" sz="6000" b="1" i="1" dirty="0">
              <a:solidFill>
                <a:srgbClr val="99178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" y="80056"/>
            <a:ext cx="1294329" cy="1294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761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Числові та буквені вирази. Формули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078" y="979614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28+94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7160" y="1565747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296:</a:t>
            </a:r>
            <a:r>
              <a:rPr lang="en-US" sz="4000" b="1" i="1" dirty="0" smtClean="0">
                <a:solidFill>
                  <a:srgbClr val="002060"/>
                </a:solidFill>
              </a:rPr>
              <a:t>74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5435" y="969382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99178A"/>
                </a:solidFill>
              </a:rPr>
              <a:t>216+a</a:t>
            </a:r>
            <a:endParaRPr lang="ru-RU" sz="4000" b="1" i="1" dirty="0">
              <a:solidFill>
                <a:srgbClr val="9917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860" y="1549694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99178A"/>
                </a:solidFill>
              </a:rPr>
              <a:t>17·</a:t>
            </a:r>
            <a:r>
              <a:rPr lang="uk-UA" sz="4000" b="1" i="1" dirty="0" smtClean="0">
                <a:solidFill>
                  <a:srgbClr val="99178A"/>
                </a:solidFill>
              </a:rPr>
              <a:t>(</a:t>
            </a:r>
            <a:r>
              <a:rPr lang="en-US" sz="4000" b="1" i="1" dirty="0" smtClean="0">
                <a:solidFill>
                  <a:srgbClr val="99178A"/>
                </a:solidFill>
              </a:rPr>
              <a:t>x</a:t>
            </a:r>
            <a:r>
              <a:rPr lang="uk-UA" sz="4000" b="1" i="1" dirty="0" smtClean="0">
                <a:solidFill>
                  <a:srgbClr val="99178A"/>
                </a:solidFill>
              </a:rPr>
              <a:t>+5)</a:t>
            </a:r>
            <a:endParaRPr lang="ru-RU" sz="4000" b="1" i="1" dirty="0">
              <a:solidFill>
                <a:srgbClr val="9917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1583" y="958681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B050"/>
                </a:solidFill>
              </a:rPr>
              <a:t>Р=2·(</a:t>
            </a:r>
            <a:r>
              <a:rPr lang="en-US" sz="4000" b="1" i="1" dirty="0" err="1" smtClean="0">
                <a:solidFill>
                  <a:srgbClr val="00B050"/>
                </a:solidFill>
              </a:rPr>
              <a:t>a+b</a:t>
            </a:r>
            <a:r>
              <a:rPr lang="en-US" sz="4000" b="1" i="1" dirty="0" smtClean="0">
                <a:solidFill>
                  <a:srgbClr val="00B050"/>
                </a:solidFill>
              </a:rPr>
              <a:t>)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1106" y="1500291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</a:rPr>
              <a:t>S=</a:t>
            </a:r>
            <a:r>
              <a:rPr lang="en-US" sz="4000" b="1" i="1" dirty="0" err="1" smtClean="0">
                <a:solidFill>
                  <a:srgbClr val="00B050"/>
                </a:solidFill>
              </a:rPr>
              <a:t>a·b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2538" y="2098067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</a:rPr>
              <a:t>S=</a:t>
            </a:r>
            <a:r>
              <a:rPr lang="en-US" sz="4000" b="1" i="1" dirty="0" err="1" smtClean="0">
                <a:solidFill>
                  <a:srgbClr val="00B050"/>
                </a:solidFill>
              </a:rPr>
              <a:t>v·t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2253" y="2117525"/>
            <a:ext cx="904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99178A"/>
                </a:solidFill>
              </a:rPr>
              <a:t>y+z</a:t>
            </a:r>
            <a:endParaRPr lang="ru-RU" sz="4000" b="1" i="1" dirty="0">
              <a:solidFill>
                <a:srgbClr val="99178A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2839151" y="1453655"/>
            <a:ext cx="186283" cy="2904563"/>
          </a:xfrm>
          <a:prstGeom prst="leftBrace">
            <a:avLst>
              <a:gd name="adj1" fmla="val 8333"/>
              <a:gd name="adj2" fmla="val 51334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5282383" y="2030416"/>
            <a:ext cx="184156" cy="1655738"/>
          </a:xfrm>
          <a:prstGeom prst="leftBrace">
            <a:avLst>
              <a:gd name="adj1" fmla="val 8333"/>
              <a:gd name="adj2" fmla="val 51334"/>
            </a:avLst>
          </a:prstGeom>
          <a:ln w="38100">
            <a:solidFill>
              <a:srgbClr val="991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7709168" y="2021373"/>
            <a:ext cx="184156" cy="1655738"/>
          </a:xfrm>
          <a:prstGeom prst="leftBrace">
            <a:avLst>
              <a:gd name="adj1" fmla="val 8333"/>
              <a:gd name="adj2" fmla="val 5133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244258" y="3058637"/>
            <a:ext cx="1446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числові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вирази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8868" y="3037036"/>
            <a:ext cx="1403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99178A"/>
                </a:solidFill>
              </a:rPr>
              <a:t>буквені </a:t>
            </a:r>
          </a:p>
          <a:p>
            <a:pPr algn="ctr"/>
            <a:r>
              <a:rPr lang="uk-UA" sz="2800" b="1" i="1" dirty="0" smtClean="0">
                <a:solidFill>
                  <a:srgbClr val="99178A"/>
                </a:solidFill>
              </a:rPr>
              <a:t>вирази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7726" y="3000164"/>
            <a:ext cx="156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B050"/>
                </a:solidFill>
              </a:rPr>
              <a:t>формули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949" y="3785267"/>
            <a:ext cx="7241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Числові вирази </a:t>
            </a:r>
            <a:r>
              <a:rPr lang="uk-UA" sz="2800" b="1" i="1" dirty="0" smtClean="0"/>
              <a:t>– вирази, які складаються із чисел, знаків дій та дужок</a:t>
            </a:r>
            <a:endParaRPr lang="ru-RU" sz="28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41119" y="4571455"/>
            <a:ext cx="7241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Буквені вирази </a:t>
            </a:r>
            <a:r>
              <a:rPr lang="uk-UA" sz="2800" b="1" i="1" dirty="0" smtClean="0"/>
              <a:t>– вирази, які містять букви, числа, знаки дій та дужки</a:t>
            </a:r>
            <a:endParaRPr lang="ru-RU" sz="28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87482" y="5312615"/>
            <a:ext cx="7241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Формула</a:t>
            </a:r>
            <a:r>
              <a:rPr lang="uk-UA" sz="2800" b="1" i="1" dirty="0" smtClean="0"/>
              <a:t>– запис деякого правила за допомогою букв, що встановлює </a:t>
            </a:r>
            <a:r>
              <a:rPr lang="uk-UA" sz="2800" b="1" i="1" dirty="0" err="1" smtClean="0"/>
              <a:t>взаємозв</a:t>
            </a:r>
            <a:r>
              <a:rPr lang="en-US" sz="2800" b="1" i="1" dirty="0" smtClean="0"/>
              <a:t>’</a:t>
            </a:r>
            <a:r>
              <a:rPr lang="uk-UA" sz="2800" b="1" i="1" dirty="0" err="1" smtClean="0"/>
              <a:t>язок</a:t>
            </a:r>
            <a:r>
              <a:rPr lang="uk-UA" sz="2800" b="1" i="1" dirty="0" smtClean="0"/>
              <a:t> між величинами</a:t>
            </a:r>
            <a:endParaRPr lang="ru-RU" sz="28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96302" y="2147772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673·(36+5324)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60648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Числові вирази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927683"/>
            <a:ext cx="798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Склади числовий вираз і знайди його значення: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340768"/>
            <a:ext cx="679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1) добуток суми чисел 28 і 17 та числа 12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87622" y="203869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·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0160" y="2081779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(28+17)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445" y="207384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12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7184" y="207384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=45·12=540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5925" y="183405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99178A"/>
                </a:solidFill>
              </a:rPr>
              <a:t>45</a:t>
            </a:r>
            <a:endParaRPr lang="ru-RU" sz="2000" b="1" i="1" dirty="0">
              <a:solidFill>
                <a:srgbClr val="9917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2444024"/>
            <a:ext cx="725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2) частка різниці чисел 120 і 45 та числа 15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90932" y="302406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800000"/>
                </a:solidFill>
              </a:rPr>
              <a:t>: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91622" y="1794659"/>
            <a:ext cx="1289045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39176" y="2852936"/>
            <a:ext cx="1289045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91622" y="301856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(120 - 45)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2553" y="30429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15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1673" y="284743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99178A"/>
                </a:solidFill>
              </a:rPr>
              <a:t>75</a:t>
            </a:r>
            <a:endParaRPr lang="ru-RU" sz="2000" b="1" i="1" dirty="0">
              <a:solidFill>
                <a:srgbClr val="99178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3937" y="302956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=75:15=5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7" y="3435214"/>
            <a:ext cx="700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3) частка числа 160 та добутку чисел 8 і 5</a:t>
            </a:r>
            <a:endParaRPr lang="ru-RU" sz="2800" b="1" i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6687" y="3861048"/>
            <a:ext cx="1289045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48606" y="394743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800000"/>
                </a:solidFill>
              </a:rPr>
              <a:t>: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4076" y="396761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160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0078" y="3952934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(8·5)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6225" y="37772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99178A"/>
                </a:solidFill>
              </a:rPr>
              <a:t>40</a:t>
            </a:r>
            <a:endParaRPr lang="ru-RU" sz="2000" b="1" i="1" dirty="0">
              <a:solidFill>
                <a:srgbClr val="99178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8028" y="397941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=160:40=4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7" y="4337497"/>
            <a:ext cx="725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4) різниця частки чисел 176 і 11 </a:t>
            </a:r>
            <a:endParaRPr lang="en-US" sz="2800" b="1" i="1" dirty="0" smtClean="0"/>
          </a:p>
          <a:p>
            <a:r>
              <a:rPr lang="uk-UA" sz="2800" b="1" i="1" dirty="0" smtClean="0"/>
              <a:t>та добутку чисел 3 і 5</a:t>
            </a:r>
            <a:endParaRPr lang="ru-RU" sz="2800" b="1" i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43824" y="4797152"/>
            <a:ext cx="1289045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95824" y="526727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800000"/>
                </a:solidFill>
              </a:rPr>
              <a:t>-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1275" y="5291604"/>
            <a:ext cx="1182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176:11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4916" y="526561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3·5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35713" y="507381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99178A"/>
                </a:solidFill>
              </a:rPr>
              <a:t>16</a:t>
            </a:r>
            <a:endParaRPr lang="ru-RU" sz="2000" b="1" i="1" dirty="0">
              <a:solidFill>
                <a:srgbClr val="99178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9366" y="50755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99178A"/>
                </a:solidFill>
              </a:rPr>
              <a:t>15</a:t>
            </a:r>
            <a:endParaRPr lang="ru-RU" sz="2000" b="1" i="1" dirty="0">
              <a:solidFill>
                <a:srgbClr val="99178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5465" y="5274523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=16 - 15=1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40069" y="1340768"/>
            <a:ext cx="2905150" cy="653635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047866" y="2408361"/>
            <a:ext cx="3468349" cy="726507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195134" y="3370006"/>
            <a:ext cx="3217098" cy="701888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09437" y="4304761"/>
            <a:ext cx="3528506" cy="644537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2" grpId="0" animBg="1"/>
      <p:bldP spid="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60648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Числові вирази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88652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/>
              <a:t>На склад привезли 42 ящики, у кожному з яких по 25 кг яблук, і 54 ящики, у кожному з яких по 32 кг яблук. Склади числовий вираз для обчислення маси всіх завезених яблук та знайди його значення.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20995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42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ящ</a:t>
            </a:r>
            <a:r>
              <a:rPr lang="uk-UA" sz="2800" b="1" i="1" dirty="0" smtClean="0">
                <a:solidFill>
                  <a:srgbClr val="002060"/>
                </a:solidFill>
              </a:rPr>
              <a:t>. по 25 кг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2728834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54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ящ</a:t>
            </a:r>
            <a:r>
              <a:rPr lang="uk-UA" sz="2800" b="1" i="1" dirty="0" smtClean="0">
                <a:solidFill>
                  <a:srgbClr val="002060"/>
                </a:solidFill>
              </a:rPr>
              <a:t>. по 32 кг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007118" y="2230280"/>
            <a:ext cx="144016" cy="931009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55976" y="2434174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800000"/>
                </a:solidFill>
              </a:rPr>
              <a:t>? кг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6259" y="3190916"/>
            <a:ext cx="219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800" b="1" i="1" dirty="0" smtClean="0">
                <a:solidFill>
                  <a:srgbClr val="002060"/>
                </a:solidFill>
              </a:rPr>
              <a:t>’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язання</a:t>
            </a:r>
            <a:r>
              <a:rPr lang="uk-UA" sz="2800" b="1" i="1" dirty="0" smtClean="0">
                <a:solidFill>
                  <a:srgbClr val="002060"/>
                </a:solidFill>
              </a:rPr>
              <a:t>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7974" y="375060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+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2685" y="3757453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42·25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4411" y="3743763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54·32=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7550" y="3750608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1050+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7276" y="3746672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1728=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8676" y="3743763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2778 (кг)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987" y="4467727"/>
            <a:ext cx="642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Відповідь: маса завезених яблук 2778 кг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60648"/>
            <a:ext cx="317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Буквені вирази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828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Склади буквений вираз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</a:rPr>
              <a:t>та обчисли його значення: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8833" y="1503948"/>
            <a:ext cx="6515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/>
              <a:t>Від суми чисел </a:t>
            </a:r>
            <a:r>
              <a:rPr lang="en-US" sz="2800" b="1" i="1" dirty="0" smtClean="0"/>
              <a:t>m </a:t>
            </a:r>
            <a:r>
              <a:rPr lang="uk-UA" sz="2800" b="1" i="1" dirty="0" smtClean="0"/>
              <a:t>і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n</a:t>
            </a:r>
            <a:r>
              <a:rPr lang="uk-UA" sz="2800" b="1" i="1" dirty="0" smtClean="0"/>
              <a:t> відняти їх частку, 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m=48, n=3 </a:t>
            </a:r>
            <a:endParaRPr lang="ru-RU" sz="28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9752" y="1988840"/>
            <a:ext cx="252028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1756" y="2601151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800000"/>
                </a:solidFill>
              </a:rPr>
              <a:t>(</a:t>
            </a:r>
            <a:r>
              <a:rPr lang="en-US" sz="6000" b="1" i="1" dirty="0" err="1" smtClean="0">
                <a:solidFill>
                  <a:srgbClr val="800000"/>
                </a:solidFill>
              </a:rPr>
              <a:t>m+n</a:t>
            </a:r>
            <a:r>
              <a:rPr lang="en-US" sz="6000" b="1" i="1" dirty="0" smtClean="0">
                <a:solidFill>
                  <a:srgbClr val="800000"/>
                </a:solidFill>
              </a:rPr>
              <a:t>)</a:t>
            </a:r>
            <a:endParaRPr lang="ru-RU" sz="6000" b="1" i="1" dirty="0">
              <a:solidFill>
                <a:srgbClr val="8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6693" y="2587183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002060"/>
                </a:solidFill>
              </a:rPr>
              <a:t>-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300192" y="1977268"/>
            <a:ext cx="1573516" cy="0"/>
          </a:xfrm>
          <a:prstGeom prst="line">
            <a:avLst/>
          </a:prstGeom>
          <a:ln w="38100">
            <a:solidFill>
              <a:srgbClr val="991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59929" y="2594167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99178A"/>
                </a:solidFill>
              </a:rPr>
              <a:t>m:n</a:t>
            </a:r>
            <a:endParaRPr lang="ru-RU" sz="6000" b="1" i="1" dirty="0">
              <a:solidFill>
                <a:srgbClr val="99178A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81292" y="3756144"/>
            <a:ext cx="2334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800000"/>
                </a:solidFill>
              </a:rPr>
              <a:t>(48+3)</a:t>
            </a:r>
            <a:endParaRPr lang="ru-RU" sz="6000" b="1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1999" y="366817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002060"/>
                </a:solidFill>
              </a:rPr>
              <a:t>-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549" y="3759910"/>
            <a:ext cx="2034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99178A"/>
                </a:solidFill>
              </a:rPr>
              <a:t>48:3=</a:t>
            </a:r>
            <a:endParaRPr lang="ru-RU" sz="6000" b="1" i="1" dirty="0">
              <a:solidFill>
                <a:srgbClr val="99178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98842" y="355464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51</a:t>
            </a:r>
            <a:endParaRPr lang="ru-RU" sz="28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4489342" y="358938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16</a:t>
            </a:r>
            <a:endParaRPr lang="ru-RU" sz="28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630431" y="3766894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002060"/>
                </a:solidFill>
              </a:rPr>
              <a:t>51-16=35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28149" y="2418570"/>
            <a:ext cx="7885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72536" y="2418570"/>
            <a:ext cx="6578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 Буквені вирази. Формули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05273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/>
              <a:t>За перший день магазин продав 1300 зошитів, за другий – на х зошитів менше. Склади вираз для обчислення кількості зошитів, які продав магазин за два дні та обчисли його значення, якщо х=211.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54950" y="3294378"/>
            <a:ext cx="219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800" b="1" i="1" dirty="0" smtClean="0">
                <a:solidFill>
                  <a:srgbClr val="002060"/>
                </a:solidFill>
              </a:rPr>
              <a:t>’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язання</a:t>
            </a:r>
            <a:r>
              <a:rPr lang="uk-UA" sz="2800" b="1" i="1" dirty="0" smtClean="0">
                <a:solidFill>
                  <a:srgbClr val="002060"/>
                </a:solidFill>
              </a:rPr>
              <a:t>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563" y="2376729"/>
            <a:ext cx="4847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І день – 1300 з.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ІІ день - ?, на х з. менше, ніж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228184" y="3068960"/>
            <a:ext cx="7920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0272" y="2636912"/>
            <a:ext cx="0" cy="4320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615070" y="2636912"/>
            <a:ext cx="140520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>
            <a:off x="7051227" y="2375605"/>
            <a:ext cx="330593" cy="955231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56924" y="25773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6970" y="3645024"/>
            <a:ext cx="34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+</a:t>
            </a:r>
            <a:endParaRPr lang="ru-RU" sz="40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40805" y="373735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1300</a:t>
            </a:r>
            <a:endParaRPr lang="ru-RU" sz="28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74548" y="3737518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(1300-х)=</a:t>
            </a:r>
            <a:endParaRPr lang="ru-RU" sz="2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51312" y="3737433"/>
            <a:ext cx="291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1300+(1300-211)=</a:t>
            </a:r>
            <a:endParaRPr lang="ru-RU" sz="28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07150" y="4270058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=1300+1089=2389 (з.)</a:t>
            </a:r>
            <a:endParaRPr lang="ru-RU" sz="28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27539" y="48950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1300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0903" y="4780412"/>
            <a:ext cx="34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99178A"/>
                </a:solidFill>
              </a:rPr>
              <a:t>+</a:t>
            </a:r>
            <a:endParaRPr lang="ru-RU" sz="4000" b="1" i="1" dirty="0">
              <a:solidFill>
                <a:srgbClr val="99178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3188" y="487274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(1300-х)=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94720" y="4840236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(1300+1300) – х = 2600 – х=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5563" y="5428474"/>
            <a:ext cx="3229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99178A"/>
                </a:solidFill>
              </a:rPr>
              <a:t>=2600-211=2389 (з.)</a:t>
            </a:r>
            <a:endParaRPr lang="ru-RU" sz="2800" b="1" i="1" dirty="0">
              <a:solidFill>
                <a:srgbClr val="99178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0926" y="6031161"/>
            <a:ext cx="710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Відповідь: за два дні магазин продав 2389 зошитів.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60648"/>
            <a:ext cx="535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 Буквені вирази. Формули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906979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Автомобіль перші а годин їхав зі швидкістю 70 км/год, а потім – </a:t>
            </a:r>
            <a:r>
              <a:rPr lang="en-US" sz="2400" b="1" i="1" dirty="0" smtClean="0"/>
              <a:t>b</a:t>
            </a:r>
            <a:r>
              <a:rPr lang="uk-UA" sz="2400" b="1" i="1" dirty="0" smtClean="0"/>
              <a:t> годин зі швидкістю 80 км/год. Склади вираз для обчислення шляху, що подолав автомобіль. Обчисли значення виразу, якщо а=3, </a:t>
            </a:r>
            <a:r>
              <a:rPr lang="en-US" sz="2400" b="1" i="1" dirty="0" smtClean="0"/>
              <a:t>b=</a:t>
            </a:r>
            <a:r>
              <a:rPr lang="uk-UA" sz="2400" b="1" i="1" dirty="0" smtClean="0"/>
              <a:t>4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95463" y="2423944"/>
            <a:ext cx="219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err="1" smtClean="0">
                <a:solidFill>
                  <a:srgbClr val="002060"/>
                </a:solidFill>
              </a:rPr>
              <a:t>Розв</a:t>
            </a:r>
            <a:r>
              <a:rPr lang="en-US" sz="2800" b="1" i="1" dirty="0" smtClean="0">
                <a:solidFill>
                  <a:srgbClr val="002060"/>
                </a:solidFill>
              </a:rPr>
              <a:t>’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язання</a:t>
            </a:r>
            <a:r>
              <a:rPr lang="uk-UA" sz="2800" b="1" i="1" dirty="0" smtClean="0">
                <a:solidFill>
                  <a:srgbClr val="002060"/>
                </a:solidFill>
              </a:rPr>
              <a:t>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3025" y="2935372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800000"/>
                </a:solidFill>
              </a:rPr>
              <a:t>S=</a:t>
            </a:r>
            <a:r>
              <a:rPr lang="en-US" sz="4000" b="1" i="1" dirty="0" err="1" smtClean="0">
                <a:solidFill>
                  <a:srgbClr val="800000"/>
                </a:solidFill>
              </a:rPr>
              <a:t>v·t</a:t>
            </a:r>
            <a:endParaRPr lang="ru-RU" sz="4000" b="1" i="1" dirty="0">
              <a:solidFill>
                <a:srgbClr val="8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04217" y="4700170"/>
            <a:ext cx="7288263" cy="1544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тачки салли картинки вектор – Google Поиск в 2020 г | Детские картинки,  Тачка,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5" y="4041404"/>
            <a:ext cx="1240094" cy="6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age cars racing interior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2" y="3906966"/>
            <a:ext cx="1032049" cy="7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1668" y="2962895"/>
                <a:ext cx="22386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i="1" dirty="0" smtClean="0"/>
                  <a:t>=70 км/год</a:t>
                </a:r>
                <a:endParaRPr lang="en-US" sz="2800" b="1" i="1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i="1" dirty="0" smtClean="0"/>
                  <a:t>=a </a:t>
                </a:r>
                <a:r>
                  <a:rPr lang="uk-UA" sz="2800" b="1" i="1" dirty="0" smtClean="0"/>
                  <a:t>год</a:t>
                </a:r>
                <a:endParaRPr lang="ru-RU" sz="2800" b="1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68" y="2962895"/>
                <a:ext cx="223862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369" r="-4632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тачки салли картинки вектор – Google Поиск в 2020 г | Детские картинки,  Тачка,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07" y="4039860"/>
            <a:ext cx="1240094" cy="6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79867" y="2952859"/>
                <a:ext cx="22386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800" b="1" i="1" dirty="0" smtClean="0"/>
                  <a:t>=</a:t>
                </a:r>
                <a:r>
                  <a:rPr lang="en-US" sz="2800" b="1" i="1" dirty="0" smtClean="0"/>
                  <a:t>8</a:t>
                </a:r>
                <a:r>
                  <a:rPr lang="uk-UA" sz="2800" b="1" i="1" dirty="0" smtClean="0"/>
                  <a:t>0 км/год</a:t>
                </a:r>
                <a:endParaRPr lang="en-US" sz="2800" b="1" i="1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i="1" dirty="0" smtClean="0"/>
                  <a:t>=b </a:t>
                </a:r>
                <a:r>
                  <a:rPr lang="uk-UA" sz="2800" b="1" i="1" dirty="0" smtClean="0"/>
                  <a:t>год</a:t>
                </a:r>
                <a:endParaRPr lang="ru-RU" sz="28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67" y="2952859"/>
                <a:ext cx="2238626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6369" r="-4905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25682" y="5497458"/>
                <a:ext cx="182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800" b="1" i="1" dirty="0" smtClean="0">
                    <a:solidFill>
                      <a:srgbClr val="002060"/>
                    </a:solidFill>
                  </a:rPr>
                  <a:t>=80</a:t>
                </a:r>
                <a:r>
                  <a:rPr lang="en-US" sz="2800" b="1" i="1" dirty="0" smtClean="0">
                    <a:solidFill>
                      <a:srgbClr val="002060"/>
                    </a:solidFill>
                  </a:rPr>
                  <a:t>b </a:t>
                </a:r>
                <a:r>
                  <a:rPr lang="uk-UA" sz="2800" b="1" i="1" dirty="0" smtClean="0">
                    <a:solidFill>
                      <a:srgbClr val="002060"/>
                    </a:solidFill>
                  </a:rPr>
                  <a:t>км</a:t>
                </a:r>
                <a:endParaRPr lang="ru-RU" sz="2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82" y="5497458"/>
                <a:ext cx="1821781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r="-535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64776" y="5497458"/>
                <a:ext cx="19840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i="1" dirty="0" smtClean="0">
                    <a:solidFill>
                      <a:srgbClr val="002060"/>
                    </a:solidFill>
                  </a:rPr>
                  <a:t>70a </a:t>
                </a:r>
                <a:r>
                  <a:rPr lang="ru-RU" sz="2800" b="1" i="1" dirty="0" smtClean="0">
                    <a:solidFill>
                      <a:srgbClr val="002060"/>
                    </a:solidFill>
                  </a:rPr>
                  <a:t>км</a:t>
                </a:r>
                <a:endParaRPr lang="ru-RU" sz="2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76" y="5497458"/>
                <a:ext cx="198406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2791" r="-521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Левая фигурная скобка 9"/>
          <p:cNvSpPr/>
          <p:nvPr/>
        </p:nvSpPr>
        <p:spPr>
          <a:xfrm rot="16200000">
            <a:off x="3160117" y="3313259"/>
            <a:ext cx="216026" cy="3327823"/>
          </a:xfrm>
          <a:prstGeom prst="leftBrace">
            <a:avLst/>
          </a:prstGeom>
          <a:ln w="2857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6799009" y="2991712"/>
            <a:ext cx="226505" cy="3960438"/>
          </a:xfrm>
          <a:prstGeom prst="leftBrace">
            <a:avLst/>
          </a:prstGeom>
          <a:ln w="2857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43137" y="5140779"/>
                <a:ext cx="6499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B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37" y="5140779"/>
                <a:ext cx="64998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672901" y="5140779"/>
                <a:ext cx="6499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B0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901" y="5140779"/>
                <a:ext cx="64998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56038" y="5878923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B00000"/>
                </a:solidFill>
              </a:rPr>
              <a:t>S=70a+80b</a:t>
            </a:r>
            <a:endParaRPr lang="ru-RU" sz="2800" b="1" i="1" dirty="0">
              <a:solidFill>
                <a:srgbClr val="B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8130" y="5854137"/>
            <a:ext cx="484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=70·3+80·4=210+320=</a:t>
            </a:r>
            <a:r>
              <a:rPr lang="uk-UA" sz="2800" b="1" i="1" dirty="0" smtClean="0">
                <a:solidFill>
                  <a:srgbClr val="C00000"/>
                </a:solidFill>
              </a:rPr>
              <a:t>530 (км)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5271" y="6226447"/>
            <a:ext cx="620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Відповідь: автомобіль подолав 530 км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0486 L 0.33577 -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5" grpId="0"/>
      <p:bldP spid="16" grpId="0"/>
      <p:bldP spid="10" grpId="0" animBg="1"/>
      <p:bldP spid="18" grpId="0" animBg="1"/>
      <p:bldP spid="14" grpId="0"/>
      <p:bldP spid="20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396133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800000"/>
                </a:solidFill>
              </a:rPr>
              <a:t>Пригадаємо:</a:t>
            </a:r>
            <a:endParaRPr lang="ru-RU" sz="4400" b="1" i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51" y="174970"/>
            <a:ext cx="1205980" cy="120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381" y="1268760"/>
            <a:ext cx="7512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 - які вирази називають числовими виразами?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3123" y="1791980"/>
            <a:ext cx="746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 - які вирази називають буквеними виразами?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3123" y="2307978"/>
            <a:ext cx="346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 - що таке формула?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0150" y="2803106"/>
            <a:ext cx="7469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 - що потрібно зробити, щоб знайти</a:t>
            </a:r>
          </a:p>
          <a:p>
            <a:r>
              <a:rPr lang="uk-UA" sz="2800" b="1" i="1" dirty="0">
                <a:solidFill>
                  <a:srgbClr val="002060"/>
                </a:solidFill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</a:rPr>
              <a:t>  значення числового виразу 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8590" y="3645024"/>
            <a:ext cx="764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 - в якому порядку виконуються дії  у виразах 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8590" y="4168244"/>
            <a:ext cx="7647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002060"/>
                </a:solidFill>
              </a:rPr>
              <a:t> - що потрібно зробити для того, щоб</a:t>
            </a:r>
          </a:p>
          <a:p>
            <a:pPr algn="just"/>
            <a:r>
              <a:rPr lang="uk-UA" sz="2800" b="1" i="1" dirty="0">
                <a:solidFill>
                  <a:srgbClr val="002060"/>
                </a:solidFill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</a:rPr>
              <a:t>  обчислити значення буквеного виразу при</a:t>
            </a:r>
          </a:p>
          <a:p>
            <a:pPr algn="just"/>
            <a:r>
              <a:rPr lang="uk-UA" sz="2800" b="1" i="1" dirty="0">
                <a:solidFill>
                  <a:srgbClr val="002060"/>
                </a:solidFill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</a:rPr>
              <a:t>  заданих значеннях букв?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1191</Words>
  <Application>Microsoft Office PowerPoint</Application>
  <PresentationFormat>Екран (4:3)</PresentationFormat>
  <Paragraphs>223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Оформление по умолчанию</vt:lpstr>
      <vt:lpstr>Числові та буквені вирази. Формули.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Буквені вирази. Формули</vt:lpstr>
      <vt:lpstr>Презентація PowerPoint</vt:lpstr>
      <vt:lpstr>Презентація PowerPoint</vt:lpstr>
      <vt:lpstr>Вольфганг Амадей Моцарт</vt:lpstr>
      <vt:lpstr>Презентація PowerPoint</vt:lpstr>
      <vt:lpstr>Презентація PowerPoint</vt:lpstr>
      <vt:lpstr>Розв’яжемо задачу:</vt:lpstr>
      <vt:lpstr>Розв’яжемо задачу:</vt:lpstr>
      <vt:lpstr>Розв’яжемо задачу:</vt:lpstr>
      <vt:lpstr>Розв’яжемо задачу:</vt:lpstr>
      <vt:lpstr>Поміркуємо:</vt:lpstr>
      <vt:lpstr>Презентація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92</cp:revision>
  <dcterms:created xsi:type="dcterms:W3CDTF">2012-08-12T16:04:58Z</dcterms:created>
  <dcterms:modified xsi:type="dcterms:W3CDTF">2021-10-20T16:55:55Z</dcterms:modified>
</cp:coreProperties>
</file>