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4" r:id="rId1"/>
  </p:sldMasterIdLst>
  <p:sldIdLst>
    <p:sldId id="258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0D726346-C79A-4458-A6D5-C79A558E7B8B}">
          <p14:sldIdLst>
            <p14:sldId id="258"/>
          </p14:sldIdLst>
        </p14:section>
        <p14:section name="Розділ без заголовка" id="{0182F7FD-FFBC-42E8-B918-101F232344BF}">
          <p14:sldIdLst>
            <p14:sldId id="260"/>
            <p14:sldId id="261"/>
            <p14:sldId id="262"/>
            <p14:sldId id="264"/>
            <p14:sldId id="265"/>
            <p14:sldId id="266"/>
            <p14:sldId id="267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39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1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900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36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563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101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9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00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84625" y="1600200"/>
            <a:ext cx="25527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984625" y="3938588"/>
            <a:ext cx="25527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2A8D-3182-463F-B0B0-4949FEB4D20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9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1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2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79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40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57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69956-8D49-42C3-9472-A1B480B88A6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EBBBC7-F4AE-4601-96A6-B75C98C14C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84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  <p:sldLayoutId id="2147484126" r:id="rId12"/>
    <p:sldLayoutId id="2147484127" r:id="rId13"/>
    <p:sldLayoutId id="2147484128" r:id="rId14"/>
    <p:sldLayoutId id="2147484129" r:id="rId15"/>
    <p:sldLayoutId id="2147484130" r:id="rId16"/>
    <p:sldLayoutId id="21474841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09120"/>
          </a:xfrm>
          <a:solidFill>
            <a:schemeClr val="accent2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6000" b="1" i="1" dirty="0" smtClean="0">
                <a:solidFill>
                  <a:srgbClr val="FFFF00"/>
                </a:solidFill>
              </a:rPr>
              <a:t>Ділення </a:t>
            </a:r>
            <a:br>
              <a:rPr lang="uk-UA" sz="6000" b="1" i="1" dirty="0" smtClean="0">
                <a:solidFill>
                  <a:srgbClr val="FFFF00"/>
                </a:solidFill>
              </a:rPr>
            </a:br>
            <a:r>
              <a:rPr lang="uk-UA" sz="6000" b="1" i="1" dirty="0" smtClean="0">
                <a:solidFill>
                  <a:srgbClr val="FFFF00"/>
                </a:solidFill>
              </a:rPr>
              <a:t>десяткового дробу </a:t>
            </a:r>
            <a:br>
              <a:rPr lang="uk-UA" sz="6000" b="1" i="1" dirty="0" smtClean="0">
                <a:solidFill>
                  <a:srgbClr val="FFFF00"/>
                </a:solidFill>
              </a:rPr>
            </a:br>
            <a:r>
              <a:rPr lang="uk-UA" sz="6000" b="1" i="1" dirty="0" smtClean="0">
                <a:solidFill>
                  <a:srgbClr val="FFFF00"/>
                </a:solidFill>
              </a:rPr>
              <a:t>на </a:t>
            </a:r>
            <a:br>
              <a:rPr lang="uk-UA" sz="6000" b="1" i="1" dirty="0" smtClean="0">
                <a:solidFill>
                  <a:srgbClr val="FFFF00"/>
                </a:solidFill>
              </a:rPr>
            </a:br>
            <a:r>
              <a:rPr lang="uk-UA" sz="6000" b="1" i="1" dirty="0" smtClean="0">
                <a:solidFill>
                  <a:srgbClr val="FFFF00"/>
                </a:solidFill>
              </a:rPr>
              <a:t>натуральне число</a:t>
            </a:r>
            <a:endParaRPr lang="ru-RU" sz="6000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13176"/>
            <a:ext cx="9144000" cy="1224136"/>
          </a:xfrm>
        </p:spPr>
        <p:txBody>
          <a:bodyPr>
            <a:normAutofit/>
          </a:bodyPr>
          <a:lstStyle/>
          <a:p>
            <a:pPr algn="l"/>
            <a:r>
              <a:rPr lang="uk-UA" sz="3600" b="1" i="1" dirty="0" smtClean="0">
                <a:solidFill>
                  <a:srgbClr val="0070C0"/>
                </a:solidFill>
              </a:rPr>
              <a:t>Математика 5 клас 31.03.2022р</a:t>
            </a:r>
            <a:endParaRPr lang="uk-UA" sz="3600" b="1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Правила </a:t>
            </a:r>
            <a:r>
              <a:rPr lang="uk-UA" b="1" dirty="0">
                <a:solidFill>
                  <a:srgbClr val="002060"/>
                </a:solidFill>
              </a:rPr>
              <a:t>ділення десяткового дробу на натуральне число</a:t>
            </a:r>
            <a:br>
              <a:rPr lang="uk-UA" b="1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24744"/>
            <a:ext cx="9144000" cy="5733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Щоб поділити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десятковий дріб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на 10, 100, 1000,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треба кому перенести відповідно на одну, дві, три цифри вліво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6588125" y="3429000"/>
            <a:ext cx="3240459" cy="2879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600" dirty="0" smtClean="0"/>
              <a:t>0,2532</a:t>
            </a:r>
            <a:endParaRPr lang="ru-RU" sz="6600" dirty="0"/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868363" y="765175"/>
          <a:ext cx="48434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Формула" r:id="rId3" imgW="723600" imgH="203040" progId="Equation.3">
                  <p:embed/>
                </p:oleObj>
              </mc:Choice>
              <mc:Fallback>
                <p:oleObj name="Формула" r:id="rId3" imgW="72360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765175"/>
                        <a:ext cx="4843462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0425" y="742950"/>
          <a:ext cx="23749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Формула" r:id="rId5" imgW="380880" imgH="203040" progId="Equation.3">
                  <p:embed/>
                </p:oleObj>
              </mc:Choice>
              <mc:Fallback>
                <p:oleObj name="Формула" r:id="rId5" imgW="3808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742950"/>
                        <a:ext cx="2374900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26025" y="2592388"/>
          <a:ext cx="469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Формула" r:id="rId7" imgW="469800" imgH="203040" progId="Equation.3">
                  <p:embed/>
                </p:oleObj>
              </mc:Choice>
              <mc:Fallback>
                <p:oleObj name="Формула" r:id="rId7" imgW="46980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2592388"/>
                        <a:ext cx="4699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AutoShape 6"/>
          <p:cNvSpPr>
            <a:spLocks noChangeArrowheads="1"/>
          </p:cNvSpPr>
          <p:nvPr/>
        </p:nvSpPr>
        <p:spPr bwMode="auto">
          <a:xfrm flipH="1">
            <a:off x="1835150" y="1916113"/>
            <a:ext cx="1081088" cy="433387"/>
          </a:xfrm>
          <a:prstGeom prst="curvedUpArrow">
            <a:avLst>
              <a:gd name="adj1" fmla="val 70019"/>
              <a:gd name="adj2" fmla="val 140027"/>
              <a:gd name="adj3" fmla="val 687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406400" y="4076700"/>
          <a:ext cx="577215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Формула" r:id="rId9" imgW="876240" imgH="203040" progId="Equation.3">
                  <p:embed/>
                </p:oleObj>
              </mc:Choice>
              <mc:Fallback>
                <p:oleObj name="Формула" r:id="rId9" imgW="87624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4076700"/>
                        <a:ext cx="5772150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156325" y="2205038"/>
          <a:ext cx="2549525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Формула" r:id="rId11" imgW="380880" imgH="203040" progId="Equation.3">
                  <p:embed/>
                </p:oleObj>
              </mc:Choice>
              <mc:Fallback>
                <p:oleObj name="Формула" r:id="rId11" imgW="38088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205038"/>
                        <a:ext cx="2549525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928688" y="2276475"/>
          <a:ext cx="53514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Формула" r:id="rId13" imgW="799920" imgH="203040" progId="Equation.3">
                  <p:embed/>
                </p:oleObj>
              </mc:Choice>
              <mc:Fallback>
                <p:oleObj name="Формула" r:id="rId13" imgW="7999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276475"/>
                        <a:ext cx="5351462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AutoShape 21"/>
          <p:cNvSpPr>
            <a:spLocks noChangeArrowheads="1"/>
          </p:cNvSpPr>
          <p:nvPr/>
        </p:nvSpPr>
        <p:spPr bwMode="auto">
          <a:xfrm flipH="1">
            <a:off x="1116013" y="3357563"/>
            <a:ext cx="1655762" cy="503237"/>
          </a:xfrm>
          <a:prstGeom prst="curvedUpArrow">
            <a:avLst>
              <a:gd name="adj1" fmla="val 100367"/>
              <a:gd name="adj2" fmla="val 200719"/>
              <a:gd name="adj3" fmla="val 2549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355976" y="1916832"/>
            <a:ext cx="576262" cy="72157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4499992" y="3429000"/>
            <a:ext cx="1008063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 flipH="1">
            <a:off x="-323850" y="5157788"/>
            <a:ext cx="2482850" cy="431800"/>
          </a:xfrm>
          <a:prstGeom prst="curvedUpArrow">
            <a:avLst>
              <a:gd name="adj1" fmla="val 254171"/>
              <a:gd name="adj2" fmla="val 400370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3851920" y="5157192"/>
            <a:ext cx="1512888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405" grpId="0" animBg="1"/>
      <p:bldP spid="16406" grpId="0" animBg="1"/>
      <p:bldP spid="16407" grpId="0" animBg="1"/>
      <p:bldP spid="16413" grpId="0" animBg="1"/>
      <p:bldP spid="164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Виконайте №1387,1396,1400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sz="2800" dirty="0" smtClean="0">
                <a:solidFill>
                  <a:srgbClr val="0070C0"/>
                </a:solidFill>
              </a:rPr>
              <a:t>Домашня робота </a:t>
            </a:r>
          </a:p>
          <a:p>
            <a:r>
              <a:rPr lang="uk-UA" dirty="0" smtClean="0"/>
              <a:t>Повторити параграф 40</a:t>
            </a:r>
          </a:p>
          <a:p>
            <a:r>
              <a:rPr lang="uk-UA" dirty="0" smtClean="0"/>
              <a:t>№ 1388,1397,1401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710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419872" cy="764704"/>
          </a:xfr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Повторення 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                                     </a:t>
            </a:r>
            <a:endParaRPr lang="ru-RU" dirty="0"/>
          </a:p>
          <a:p>
            <a:pPr lvl="0"/>
            <a:r>
              <a:rPr lang="uk-UA" sz="4800" b="1" dirty="0">
                <a:solidFill>
                  <a:srgbClr val="00B050"/>
                </a:solidFill>
              </a:rPr>
              <a:t>Як </a:t>
            </a:r>
            <a:r>
              <a:rPr lang="uk-UA" sz="4800" b="1" dirty="0" smtClean="0">
                <a:solidFill>
                  <a:srgbClr val="00B050"/>
                </a:solidFill>
              </a:rPr>
              <a:t>називаються числа</a:t>
            </a:r>
            <a:endParaRPr lang="en-US" sz="4800" b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uk-UA" sz="4800" b="1" dirty="0" smtClean="0">
                <a:solidFill>
                  <a:srgbClr val="00B050"/>
                </a:solidFill>
              </a:rPr>
              <a:t> </a:t>
            </a:r>
            <a:r>
              <a:rPr lang="uk-UA" sz="4800" b="1" i="1" dirty="0">
                <a:solidFill>
                  <a:srgbClr val="00B050"/>
                </a:solidFill>
              </a:rPr>
              <a:t>а, </a:t>
            </a:r>
            <a:r>
              <a:rPr lang="en-US" sz="4800" b="1" i="1" dirty="0">
                <a:solidFill>
                  <a:srgbClr val="00B050"/>
                </a:solidFill>
              </a:rPr>
              <a:t>b </a:t>
            </a:r>
            <a:r>
              <a:rPr lang="uk-UA" sz="4800" b="1" dirty="0">
                <a:solidFill>
                  <a:srgbClr val="00B050"/>
                </a:solidFill>
              </a:rPr>
              <a:t>і</a:t>
            </a:r>
            <a:r>
              <a:rPr lang="uk-UA" sz="4800" b="1" i="1" dirty="0">
                <a:solidFill>
                  <a:srgbClr val="00B050"/>
                </a:solidFill>
              </a:rPr>
              <a:t> с </a:t>
            </a:r>
            <a:r>
              <a:rPr lang="uk-UA" sz="4800" b="1" dirty="0">
                <a:solidFill>
                  <a:srgbClr val="00B050"/>
                </a:solidFill>
              </a:rPr>
              <a:t>у</a:t>
            </a:r>
            <a:r>
              <a:rPr lang="uk-UA" sz="4800" b="1" i="1" dirty="0">
                <a:solidFill>
                  <a:srgbClr val="00B050"/>
                </a:solidFill>
              </a:rPr>
              <a:t> </a:t>
            </a:r>
            <a:r>
              <a:rPr lang="uk-UA" sz="4800" b="1" dirty="0">
                <a:solidFill>
                  <a:srgbClr val="00B050"/>
                </a:solidFill>
              </a:rPr>
              <a:t>запису </a:t>
            </a:r>
            <a:r>
              <a:rPr lang="en-US" sz="4800" b="1" i="1" dirty="0">
                <a:solidFill>
                  <a:srgbClr val="00B050"/>
                </a:solidFill>
              </a:rPr>
              <a:t>a </a:t>
            </a:r>
            <a:r>
              <a:rPr lang="ru-RU" sz="4800" b="1" i="1" dirty="0">
                <a:solidFill>
                  <a:srgbClr val="00B050"/>
                </a:solidFill>
              </a:rPr>
              <a:t>: </a:t>
            </a:r>
            <a:r>
              <a:rPr lang="en-US" sz="4800" b="1" i="1" dirty="0">
                <a:solidFill>
                  <a:srgbClr val="00B050"/>
                </a:solidFill>
              </a:rPr>
              <a:t>b</a:t>
            </a:r>
            <a:r>
              <a:rPr lang="ru-RU" sz="4800" b="1" i="1" dirty="0">
                <a:solidFill>
                  <a:srgbClr val="00B050"/>
                </a:solidFill>
              </a:rPr>
              <a:t> = </a:t>
            </a:r>
            <a:r>
              <a:rPr lang="en-US" sz="4800" b="1" i="1" dirty="0">
                <a:solidFill>
                  <a:srgbClr val="00B050"/>
                </a:solidFill>
              </a:rPr>
              <a:t>c</a:t>
            </a:r>
            <a:r>
              <a:rPr lang="ru-RU" sz="4800" b="1" dirty="0">
                <a:solidFill>
                  <a:srgbClr val="00B050"/>
                </a:solidFill>
              </a:rPr>
              <a:t>?</a:t>
            </a:r>
          </a:p>
          <a:p>
            <a:pPr lvl="0"/>
            <a:r>
              <a:rPr lang="uk-UA" sz="4800" b="1" dirty="0">
                <a:solidFill>
                  <a:srgbClr val="00B0F0"/>
                </a:solidFill>
              </a:rPr>
              <a:t>Як перевірити правильність рівності </a:t>
            </a:r>
            <a:r>
              <a:rPr lang="uk-UA" sz="4800" b="1" i="1" dirty="0">
                <a:solidFill>
                  <a:srgbClr val="00B0F0"/>
                </a:solidFill>
              </a:rPr>
              <a:t>а </a:t>
            </a:r>
            <a:r>
              <a:rPr lang="ru-RU" sz="4800" b="1" dirty="0">
                <a:solidFill>
                  <a:srgbClr val="00B0F0"/>
                </a:solidFill>
              </a:rPr>
              <a:t>: </a:t>
            </a:r>
            <a:r>
              <a:rPr lang="en-US" sz="4800" b="1" i="1" dirty="0">
                <a:solidFill>
                  <a:srgbClr val="00B0F0"/>
                </a:solidFill>
              </a:rPr>
              <a:t>b</a:t>
            </a:r>
            <a:r>
              <a:rPr lang="ru-RU" sz="4800" b="1" i="1" dirty="0">
                <a:solidFill>
                  <a:srgbClr val="00B0F0"/>
                </a:solidFill>
              </a:rPr>
              <a:t> = </a:t>
            </a:r>
            <a:r>
              <a:rPr lang="uk-UA" sz="4800" b="1" i="1" dirty="0">
                <a:solidFill>
                  <a:srgbClr val="00B0F0"/>
                </a:solidFill>
              </a:rPr>
              <a:t>с</a:t>
            </a:r>
            <a:r>
              <a:rPr lang="ru-RU" sz="4800" b="1" dirty="0">
                <a:solidFill>
                  <a:srgbClr val="00B0F0"/>
                </a:solidFill>
              </a:rPr>
              <a:t>?</a:t>
            </a:r>
          </a:p>
          <a:p>
            <a:pPr lvl="0"/>
            <a:r>
              <a:rPr lang="uk-UA" sz="4800" b="1" dirty="0">
                <a:solidFill>
                  <a:schemeClr val="accent2">
                    <a:lumMod val="75000"/>
                  </a:schemeClr>
                </a:solidFill>
              </a:rPr>
              <a:t>Як знайти невідомий множник?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uk-UA" sz="4800" b="1" dirty="0">
                <a:solidFill>
                  <a:srgbClr val="7030A0"/>
                </a:solidFill>
              </a:rPr>
              <a:t>Як знайти невідоме ділене?</a:t>
            </a:r>
            <a:endParaRPr lang="ru-RU" sz="4800" b="1" dirty="0">
              <a:solidFill>
                <a:srgbClr val="7030A0"/>
              </a:solidFill>
            </a:endParaRPr>
          </a:p>
          <a:p>
            <a:pPr lvl="0"/>
            <a:r>
              <a:rPr lang="uk-UA" sz="4800" b="1" dirty="0">
                <a:solidFill>
                  <a:schemeClr val="tx2">
                    <a:lumMod val="75000"/>
                  </a:schemeClr>
                </a:solidFill>
              </a:rPr>
              <a:t>Як знайти невідомий дільник?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0"/>
            <a:ext cx="5364088" cy="8367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FF00"/>
                </a:solidFill>
              </a:rPr>
              <a:t>Запитання 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766" y="0"/>
            <a:ext cx="3435638" cy="764704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Повторення 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i="1" dirty="0" smtClean="0"/>
              <a:t>                                      </a:t>
            </a:r>
            <a:endParaRPr lang="ru-RU" dirty="0"/>
          </a:p>
          <a:p>
            <a:pPr lvl="0"/>
            <a:r>
              <a:rPr lang="uk-UA" sz="4400" b="1" i="1" dirty="0" smtClean="0">
                <a:solidFill>
                  <a:srgbClr val="0070C0"/>
                </a:solidFill>
              </a:rPr>
              <a:t>Як </a:t>
            </a:r>
            <a:r>
              <a:rPr lang="uk-UA" sz="4400" b="1" i="1" dirty="0">
                <a:solidFill>
                  <a:srgbClr val="0070C0"/>
                </a:solidFill>
              </a:rPr>
              <a:t>дізнатись, у скільки разів число а більше за число </a:t>
            </a:r>
            <a:r>
              <a:rPr lang="en-US" sz="4400" b="1" i="1" dirty="0">
                <a:solidFill>
                  <a:srgbClr val="0070C0"/>
                </a:solidFill>
              </a:rPr>
              <a:t>b</a:t>
            </a:r>
            <a:r>
              <a:rPr lang="ru-RU" sz="4400" b="1" i="1" dirty="0">
                <a:solidFill>
                  <a:srgbClr val="0070C0"/>
                </a:solidFill>
              </a:rPr>
              <a:t>?</a:t>
            </a:r>
          </a:p>
          <a:p>
            <a:pPr lvl="0"/>
            <a:r>
              <a:rPr lang="uk-UA" sz="4400" b="1" i="1" dirty="0">
                <a:solidFill>
                  <a:srgbClr val="00B050"/>
                </a:solidFill>
              </a:rPr>
              <a:t>Чому дорівнює частка: </a:t>
            </a:r>
            <a:endParaRPr lang="en-US" sz="4400" b="1" i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en-US" sz="4400" b="1" i="1" dirty="0">
                <a:solidFill>
                  <a:srgbClr val="00B050"/>
                </a:solidFill>
              </a:rPr>
              <a:t> </a:t>
            </a:r>
            <a:r>
              <a:rPr lang="en-US" sz="4400" b="1" i="1" dirty="0" smtClean="0">
                <a:solidFill>
                  <a:srgbClr val="00B050"/>
                </a:solidFill>
              </a:rPr>
              <a:t>    </a:t>
            </a:r>
            <a:r>
              <a:rPr lang="uk-UA" sz="4400" b="1" i="1" dirty="0" smtClean="0">
                <a:solidFill>
                  <a:srgbClr val="00B050"/>
                </a:solidFill>
              </a:rPr>
              <a:t>а </a:t>
            </a:r>
            <a:r>
              <a:rPr lang="ru-RU" sz="4400" b="1" i="1" dirty="0">
                <a:solidFill>
                  <a:srgbClr val="00B050"/>
                </a:solidFill>
              </a:rPr>
              <a:t>: 1</a:t>
            </a:r>
            <a:r>
              <a:rPr lang="uk-UA" sz="4400" b="1" i="1" dirty="0">
                <a:solidFill>
                  <a:srgbClr val="00B050"/>
                </a:solidFill>
              </a:rPr>
              <a:t>; </a:t>
            </a:r>
            <a:r>
              <a:rPr lang="en-US" sz="4400" b="1" i="1" dirty="0" smtClean="0">
                <a:solidFill>
                  <a:srgbClr val="00B050"/>
                </a:solidFill>
              </a:rPr>
              <a:t> </a:t>
            </a:r>
            <a:r>
              <a:rPr lang="uk-UA" sz="4400" b="1" i="1" dirty="0" smtClean="0">
                <a:solidFill>
                  <a:srgbClr val="00B050"/>
                </a:solidFill>
              </a:rPr>
              <a:t>а </a:t>
            </a:r>
            <a:r>
              <a:rPr lang="uk-UA" sz="4400" b="1" i="1" dirty="0">
                <a:solidFill>
                  <a:srgbClr val="00B050"/>
                </a:solidFill>
              </a:rPr>
              <a:t>: а; </a:t>
            </a:r>
            <a:r>
              <a:rPr lang="ru-RU" sz="4400" b="1" i="1" dirty="0">
                <a:solidFill>
                  <a:srgbClr val="00B050"/>
                </a:solidFill>
              </a:rPr>
              <a:t>0 : </a:t>
            </a:r>
            <a:r>
              <a:rPr lang="uk-UA" sz="4400" b="1" i="1" dirty="0">
                <a:solidFill>
                  <a:srgbClr val="00B050"/>
                </a:solidFill>
              </a:rPr>
              <a:t>а?</a:t>
            </a:r>
            <a:endParaRPr lang="ru-RU" sz="4400" b="1" i="1" dirty="0">
              <a:solidFill>
                <a:srgbClr val="00B050"/>
              </a:solidFill>
            </a:endParaRPr>
          </a:p>
          <a:p>
            <a:pPr lvl="0"/>
            <a:r>
              <a:rPr lang="uk-UA" sz="4400" b="1" i="1" dirty="0">
                <a:solidFill>
                  <a:srgbClr val="7030A0"/>
                </a:solidFill>
              </a:rPr>
              <a:t>Обчисли: 0,3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4; 0,5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5; 0,5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2.</a:t>
            </a:r>
            <a:endParaRPr lang="ru-RU" sz="4400" b="1" i="1" dirty="0">
              <a:solidFill>
                <a:srgbClr val="7030A0"/>
              </a:solidFill>
            </a:endParaRPr>
          </a:p>
          <a:p>
            <a:r>
              <a:rPr lang="uk-UA" sz="4400" b="1" i="1" dirty="0"/>
              <a:t>Знайди серед чисел пари рівних: 3,1; 3,01; 3,10; 1,05; 1,5; 10,5; 1,050</a:t>
            </a:r>
            <a:r>
              <a:rPr lang="uk-UA" sz="4400" b="1" i="1" dirty="0" smtClean="0"/>
              <a:t>.</a:t>
            </a: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923928" cy="6926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Усні вправи: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20233"/>
            <a:ext cx="9144000" cy="5805264"/>
          </a:xfrm>
        </p:spPr>
        <p:txBody>
          <a:bodyPr>
            <a:noAutofit/>
          </a:bodyPr>
          <a:lstStyle/>
          <a:p>
            <a:pPr lvl="0"/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Як знайти невідомий множник у </a:t>
            </a: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рівнянні       </a:t>
            </a:r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1,2 ?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uk-UA" sz="4000" b="1" dirty="0">
                <a:solidFill>
                  <a:srgbClr val="FFC000"/>
                </a:solidFill>
              </a:rPr>
              <a:t>Чи є коренем цього рівняння число </a:t>
            </a:r>
            <a:r>
              <a:rPr lang="uk-UA" sz="4000" b="1" dirty="0" smtClean="0">
                <a:solidFill>
                  <a:srgbClr val="FFC000"/>
                </a:solidFill>
              </a:rPr>
              <a:t>  0,3?    </a:t>
            </a:r>
            <a:r>
              <a:rPr lang="uk-UA" sz="4000" b="1" dirty="0">
                <a:solidFill>
                  <a:srgbClr val="FFC000"/>
                </a:solidFill>
              </a:rPr>
              <a:t>3,30?</a:t>
            </a:r>
            <a:endParaRPr lang="ru-RU" sz="4000" b="1" dirty="0">
              <a:solidFill>
                <a:srgbClr val="FFC000"/>
              </a:solidFill>
            </a:endParaRPr>
          </a:p>
          <a:p>
            <a:pPr lvl="0"/>
            <a:r>
              <a:rPr lang="uk-UA" sz="4000" b="1" dirty="0">
                <a:solidFill>
                  <a:srgbClr val="0070C0"/>
                </a:solidFill>
              </a:rPr>
              <a:t>Як знайти невідомий дільник у </a:t>
            </a:r>
            <a:r>
              <a:rPr lang="uk-UA" sz="4000" b="1" dirty="0" smtClean="0">
                <a:solidFill>
                  <a:srgbClr val="0070C0"/>
                </a:solidFill>
              </a:rPr>
              <a:t>рівнянні       2,5 </a:t>
            </a:r>
            <a:r>
              <a:rPr lang="uk-UA" sz="4000" b="1" dirty="0">
                <a:solidFill>
                  <a:srgbClr val="0070C0"/>
                </a:solidFill>
              </a:rPr>
              <a:t>: </a:t>
            </a:r>
            <a:r>
              <a:rPr lang="uk-UA" sz="4000" b="1" i="1" dirty="0">
                <a:solidFill>
                  <a:srgbClr val="0070C0"/>
                </a:solidFill>
              </a:rPr>
              <a:t>х</a:t>
            </a:r>
            <a:r>
              <a:rPr lang="ru-RU" sz="4000" b="1" i="1" dirty="0">
                <a:solidFill>
                  <a:srgbClr val="0070C0"/>
                </a:solidFill>
              </a:rPr>
              <a:t> = </a:t>
            </a:r>
            <a:r>
              <a:rPr lang="uk-UA" sz="4000" b="1" dirty="0">
                <a:solidFill>
                  <a:srgbClr val="0070C0"/>
                </a:solidFill>
              </a:rPr>
              <a:t>5? </a:t>
            </a:r>
            <a:endParaRPr lang="ru-RU" sz="4000" b="1" dirty="0">
              <a:solidFill>
                <a:srgbClr val="0070C0"/>
              </a:solidFill>
            </a:endParaRPr>
          </a:p>
          <a:p>
            <a:r>
              <a:rPr lang="uk-UA" sz="4000" b="1" dirty="0">
                <a:solidFill>
                  <a:srgbClr val="7030A0"/>
                </a:solidFill>
              </a:rPr>
              <a:t>Чи є коренем цього рівняння </a:t>
            </a:r>
            <a:r>
              <a:rPr lang="uk-UA" sz="4000" b="1" dirty="0" smtClean="0">
                <a:solidFill>
                  <a:srgbClr val="7030A0"/>
                </a:solidFill>
              </a:rPr>
              <a:t>число</a:t>
            </a:r>
            <a:r>
              <a:rPr lang="en-US" sz="4000" b="1" dirty="0" smtClean="0">
                <a:solidFill>
                  <a:srgbClr val="7030A0"/>
                </a:solidFill>
              </a:rPr>
              <a:t>     </a:t>
            </a:r>
            <a:r>
              <a:rPr lang="uk-UA" sz="4000" b="1" dirty="0" smtClean="0">
                <a:solidFill>
                  <a:srgbClr val="7030A0"/>
                </a:solidFill>
              </a:rPr>
              <a:t>5; </a:t>
            </a:r>
            <a:r>
              <a:rPr lang="uk-UA" sz="4000" b="1" dirty="0">
                <a:solidFill>
                  <a:srgbClr val="7030A0"/>
                </a:solidFill>
              </a:rPr>
              <a:t>0,5; 0,05?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804248" cy="634082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uk-UA" sz="4000" b="1" i="1" dirty="0" smtClean="0">
                <a:solidFill>
                  <a:srgbClr val="C00000"/>
                </a:solidFill>
              </a:rPr>
              <a:t>Повторимо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0070C0"/>
                </a:solidFill>
              </a:rPr>
              <a:t>Правила ділення десяткового дробу на натуральне число</a:t>
            </a:r>
          </a:p>
          <a:p>
            <a:pPr>
              <a:buNone/>
            </a:pPr>
            <a:endParaRPr lang="uk-UA" sz="4400" b="1" dirty="0" smtClean="0">
              <a:solidFill>
                <a:srgbClr val="0070C0"/>
              </a:solidFill>
            </a:endParaRPr>
          </a:p>
          <a:p>
            <a:r>
              <a:rPr lang="uk-UA" sz="4400" b="1" dirty="0" smtClean="0">
                <a:solidFill>
                  <a:srgbClr val="002060"/>
                </a:solidFill>
              </a:rPr>
              <a:t>Приклади ділення десяткового дробу на натуральне число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9370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70C0"/>
                </a:solidFill>
              </a:rPr>
              <a:t>Правила </a:t>
            </a:r>
            <a:r>
              <a:rPr lang="uk-UA" b="1" i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i="1" dirty="0">
                <a:solidFill>
                  <a:srgbClr val="0070C0"/>
                </a:solidFill>
              </a:rPr>
            </a:br>
            <a:endParaRPr lang="ru-RU" i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84784"/>
            <a:ext cx="385192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5297" y="1146372"/>
            <a:ext cx="4218703" cy="571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70C0"/>
                </a:solidFill>
              </a:rPr>
              <a:t>Правила </a:t>
            </a:r>
            <a:r>
              <a:rPr lang="uk-UA" b="1" i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i="1" dirty="0">
                <a:solidFill>
                  <a:srgbClr val="0070C0"/>
                </a:solidFill>
              </a:rPr>
            </a:br>
            <a:endParaRPr lang="ru-RU" b="1" i="1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923928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1552" y="1143000"/>
            <a:ext cx="403244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Правила </a:t>
            </a:r>
            <a:r>
              <a:rPr lang="uk-UA" b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dirty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923928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5608" y="1143000"/>
            <a:ext cx="352839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</a:rPr>
              <a:t>Правила </a:t>
            </a:r>
            <a:r>
              <a:rPr lang="uk-UA" b="1" i="1" dirty="0">
                <a:solidFill>
                  <a:srgbClr val="002060"/>
                </a:solidFill>
              </a:rPr>
              <a:t>ділення десяткового дробу на натуральне число</a:t>
            </a:r>
            <a:r>
              <a:rPr lang="uk-UA" b="1" dirty="0">
                <a:solidFill>
                  <a:srgbClr val="0070C0"/>
                </a:solidFill>
              </a:rPr>
              <a:t/>
            </a:r>
            <a:br>
              <a:rPr lang="uk-UA" b="1" dirty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27585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19872" y="1196752"/>
            <a:ext cx="5724128" cy="5661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0,6 : 3 = 0,2</a:t>
            </a:r>
            <a:endParaRPr lang="uk-UA" sz="4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uk-UA" sz="4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4,8 : 2 = 2,4</a:t>
            </a:r>
            <a:endParaRPr lang="ru-RU" sz="4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260</Words>
  <Application>Microsoft Office PowerPoint</Application>
  <PresentationFormat>Екран (4:3)</PresentationFormat>
  <Paragraphs>49</Paragraphs>
  <Slides>12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 3</vt:lpstr>
      <vt:lpstr>Грань</vt:lpstr>
      <vt:lpstr>Формула</vt:lpstr>
      <vt:lpstr>Ділення  десяткового дробу  на  натуральне число</vt:lpstr>
      <vt:lpstr>Повторення </vt:lpstr>
      <vt:lpstr>Повторення </vt:lpstr>
      <vt:lpstr>Усні вправи:</vt:lpstr>
      <vt:lpstr>Повторимо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Презентація PowerPoint</vt:lpstr>
      <vt:lpstr>Робота з підручником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Із святом  8 Березня!</dc:title>
  <dc:creator>Олександр</dc:creator>
  <cp:lastModifiedBy>RePack by Diakov</cp:lastModifiedBy>
  <cp:revision>16</cp:revision>
  <dcterms:created xsi:type="dcterms:W3CDTF">2012-03-06T19:45:19Z</dcterms:created>
  <dcterms:modified xsi:type="dcterms:W3CDTF">2022-03-30T10:07:12Z</dcterms:modified>
</cp:coreProperties>
</file>