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59" r:id="rId3"/>
    <p:sldId id="258" r:id="rId4"/>
    <p:sldId id="256" r:id="rId5"/>
    <p:sldId id="260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56992"/>
            <a:ext cx="8229600" cy="2808312"/>
          </a:xfrm>
        </p:spPr>
        <p:txBody>
          <a:bodyPr>
            <a:noAutofit/>
          </a:bodyPr>
          <a:lstStyle/>
          <a:p>
            <a: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  <a:t>Розв'язування </a:t>
            </a:r>
            <a:b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  <a:t>задач</a:t>
            </a:r>
            <a:b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  <a:t>економічного змісту.</a:t>
            </a:r>
            <a:br>
              <a:rPr lang="uk-UA" sz="6600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Comic Sans MS" pitchFamily="66" charset="0"/>
              </a:rPr>
              <a:t>Математика 5 клас</a:t>
            </a:r>
            <a:br>
              <a:rPr lang="uk-UA" sz="360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uk-UA" sz="3600" dirty="0" smtClean="0">
                <a:solidFill>
                  <a:schemeClr val="tx1"/>
                </a:solidFill>
                <a:latin typeface="Comic Sans MS" pitchFamily="66" charset="0"/>
              </a:rPr>
              <a:t>30.05.2022р.</a:t>
            </a:r>
            <a:endParaRPr lang="ru-RU" sz="36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pic>
        <p:nvPicPr>
          <p:cNvPr id="3" name="Рисунок 2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2276872"/>
            <a:ext cx="2428892" cy="30003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i="1" dirty="0" smtClean="0">
                <a:solidFill>
                  <a:srgbClr val="FF0000"/>
                </a:solidFill>
              </a:rPr>
              <a:t>Розв'язання: </a:t>
            </a:r>
          </a:p>
          <a:p>
            <a:pPr>
              <a:buNone/>
            </a:pPr>
            <a:r>
              <a:rPr lang="en-US" b="1" i="1" dirty="0" smtClean="0"/>
              <a:t>C = a • n</a:t>
            </a:r>
            <a:r>
              <a:rPr lang="ru-RU" b="1" i="1" dirty="0" smtClean="0"/>
              <a:t> – формула </a:t>
            </a:r>
            <a:r>
              <a:rPr lang="ru-RU" b="1" i="1" dirty="0" err="1" smtClean="0"/>
              <a:t>знаходження</a:t>
            </a:r>
            <a:r>
              <a:rPr lang="ru-RU" b="1" i="1" dirty="0" smtClean="0"/>
              <a:t> </a:t>
            </a:r>
            <a:r>
              <a:rPr lang="ru-RU" b="1" i="1" dirty="0" err="1" smtClean="0"/>
              <a:t>ц</a:t>
            </a:r>
            <a:r>
              <a:rPr lang="uk-UA" b="1" i="1" dirty="0" smtClean="0"/>
              <a:t>і</a:t>
            </a:r>
            <a:r>
              <a:rPr lang="ru-RU" b="1" i="1" dirty="0" smtClean="0"/>
              <a:t>ни товару</a:t>
            </a:r>
            <a:r>
              <a:rPr lang="en-US" dirty="0" smtClean="0"/>
              <a:t>  </a:t>
            </a: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chemeClr val="accent3"/>
                </a:solidFill>
                <a:latin typeface="Comic Sans MS" pitchFamily="66" charset="0"/>
                <a:cs typeface="Times New Roman" pitchFamily="18" charset="0"/>
              </a:rPr>
              <a:t>Задача № 446</a:t>
            </a:r>
            <a:endParaRPr lang="ru-RU" b="1" dirty="0">
              <a:solidFill>
                <a:schemeClr val="accent3"/>
              </a:solidFill>
              <a:latin typeface="Comic Sans MS" pitchFamily="66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2" y="2928934"/>
          <a:ext cx="8572562" cy="27146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9354"/>
                <a:gridCol w="1365541"/>
                <a:gridCol w="1289677"/>
                <a:gridCol w="1213814"/>
                <a:gridCol w="1137950"/>
                <a:gridCol w="986226"/>
              </a:tblGrid>
              <a:tr h="492129">
                <a:tc gridSpan="6">
                  <a:txBody>
                    <a:bodyPr/>
                    <a:lstStyle/>
                    <a:p>
                      <a:pPr algn="ctr"/>
                      <a:r>
                        <a:rPr lang="uk-UA" sz="2600" b="1" i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r>
                        <a:rPr lang="uk-UA" sz="2600" b="1" baseline="0" dirty="0" smtClean="0">
                          <a:solidFill>
                            <a:schemeClr val="tx1"/>
                          </a:solidFill>
                        </a:rPr>
                        <a:t> = 35 </a:t>
                      </a:r>
                      <a:r>
                        <a:rPr lang="uk-UA" sz="2600" b="1" baseline="0" dirty="0" err="1" smtClean="0">
                          <a:solidFill>
                            <a:schemeClr val="tx1"/>
                          </a:solidFill>
                        </a:rPr>
                        <a:t>грн</a:t>
                      </a:r>
                      <a:r>
                        <a:rPr lang="uk-UA" sz="2600" b="1" baseline="0" dirty="0" smtClean="0">
                          <a:solidFill>
                            <a:schemeClr val="tx1"/>
                          </a:solidFill>
                        </a:rPr>
                        <a:t> – стала ціна</a:t>
                      </a:r>
                      <a:endParaRPr lang="ru-RU" sz="2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1258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Кількість ( </a:t>
                      </a:r>
                      <a:r>
                        <a:rPr lang="en-US" sz="2000" b="1" i="1" dirty="0" smtClean="0"/>
                        <a:t>n </a:t>
                      </a:r>
                      <a:r>
                        <a:rPr lang="uk-UA" sz="2000" b="1" dirty="0" smtClean="0"/>
                        <a:t>), шт.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/>
                        <a:t>2</a:t>
                      </a:r>
                      <a:endParaRPr lang="ru-RU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/>
                        <a:t>3</a:t>
                      </a:r>
                      <a:endParaRPr lang="ru-RU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/>
                        <a:t>5</a:t>
                      </a:r>
                      <a:endParaRPr lang="ru-RU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/>
                        <a:t>7</a:t>
                      </a:r>
                      <a:endParaRPr lang="ru-RU" sz="2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/>
                        <a:t>12</a:t>
                      </a:r>
                      <a:endParaRPr lang="ru-RU" sz="2600" b="1" dirty="0"/>
                    </a:p>
                  </a:txBody>
                  <a:tcPr/>
                </a:tc>
              </a:tr>
              <a:tr h="1111258">
                <a:tc>
                  <a:txBody>
                    <a:bodyPr/>
                    <a:lstStyle/>
                    <a:p>
                      <a:r>
                        <a:rPr lang="uk-UA" sz="2000" b="1" dirty="0" smtClean="0"/>
                        <a:t>Вартість ( </a:t>
                      </a:r>
                      <a:r>
                        <a:rPr lang="en-US" sz="2000" b="1" i="1" dirty="0" smtClean="0"/>
                        <a:t>C </a:t>
                      </a:r>
                      <a:r>
                        <a:rPr lang="uk-UA" sz="2000" b="1" dirty="0" smtClean="0"/>
                        <a:t>), </a:t>
                      </a:r>
                      <a:r>
                        <a:rPr lang="uk-UA" sz="2000" b="1" dirty="0" err="1" smtClean="0"/>
                        <a:t>грн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>
                          <a:solidFill>
                            <a:srgbClr val="C00000"/>
                          </a:solidFill>
                        </a:rPr>
                        <a:t>70</a:t>
                      </a:r>
                      <a:endParaRPr lang="ru-RU" sz="2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>
                          <a:solidFill>
                            <a:srgbClr val="C00000"/>
                          </a:solidFill>
                        </a:rPr>
                        <a:t>105</a:t>
                      </a:r>
                      <a:endParaRPr lang="ru-RU" sz="2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>
                          <a:solidFill>
                            <a:srgbClr val="C00000"/>
                          </a:solidFill>
                        </a:rPr>
                        <a:t>175</a:t>
                      </a:r>
                      <a:endParaRPr lang="ru-RU" sz="2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>
                          <a:solidFill>
                            <a:srgbClr val="C00000"/>
                          </a:solidFill>
                        </a:rPr>
                        <a:t>245</a:t>
                      </a:r>
                      <a:endParaRPr lang="ru-RU" sz="2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2600" b="1" dirty="0" smtClean="0">
                          <a:solidFill>
                            <a:srgbClr val="C00000"/>
                          </a:solidFill>
                        </a:rPr>
                        <a:t>420</a:t>
                      </a:r>
                      <a:endParaRPr lang="ru-RU" sz="2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b="1" i="1" dirty="0" smtClean="0">
                <a:solidFill>
                  <a:schemeClr val="bg1"/>
                </a:solidFill>
              </a:rPr>
              <a:t>Розв'язання:</a:t>
            </a:r>
          </a:p>
          <a:p>
            <a:pPr algn="ctr">
              <a:buNone/>
            </a:pPr>
            <a:endParaRPr lang="uk-UA" b="1" i="1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i="1" dirty="0" smtClean="0"/>
              <a:t>N = A : t</a:t>
            </a:r>
            <a:r>
              <a:rPr lang="uk-UA" b="1" i="1" dirty="0" smtClean="0"/>
              <a:t> -  формула продуктивності праці.</a:t>
            </a:r>
          </a:p>
          <a:p>
            <a:pPr>
              <a:buNone/>
            </a:pPr>
            <a:endParaRPr lang="uk-UA" b="1" i="1" dirty="0" smtClean="0"/>
          </a:p>
          <a:p>
            <a:pPr algn="ctr">
              <a:buNone/>
            </a:pPr>
            <a:r>
              <a:rPr lang="uk-UA" b="1" i="1" dirty="0" smtClean="0"/>
              <a:t>30 : 10 = 3 (к) – за 1 хв.</a:t>
            </a:r>
          </a:p>
          <a:p>
            <a:pPr>
              <a:buNone/>
            </a:pPr>
            <a:endParaRPr lang="uk-UA" b="1" i="1" dirty="0" smtClean="0"/>
          </a:p>
          <a:p>
            <a:pPr>
              <a:buNone/>
            </a:pPr>
            <a:r>
              <a:rPr lang="uk-UA" b="1" i="1" dirty="0" smtClean="0"/>
              <a:t>Відповідь: </a:t>
            </a:r>
            <a:r>
              <a:rPr lang="uk-UA" b="1" i="1" dirty="0" smtClean="0">
                <a:solidFill>
                  <a:srgbClr val="002060"/>
                </a:solidFill>
              </a:rPr>
              <a:t>Артем чистить 3 картоплини за 1 хв</a:t>
            </a:r>
            <a:r>
              <a:rPr lang="uk-UA" b="1" i="1" dirty="0" smtClean="0"/>
              <a:t>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  <a:t>Задача № 444</a:t>
            </a:r>
            <a:endParaRPr lang="ru-RU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i="1" dirty="0" smtClean="0">
                <a:solidFill>
                  <a:schemeClr val="bg1"/>
                </a:solidFill>
              </a:rPr>
              <a:t>Щоб знайти продуктивність роботи принтера,треба використати формулу:</a:t>
            </a:r>
          </a:p>
          <a:p>
            <a:pPr algn="ctr">
              <a:buNone/>
            </a:pPr>
            <a:r>
              <a:rPr lang="en-US" b="1" i="1" dirty="0" smtClean="0">
                <a:solidFill>
                  <a:srgbClr val="FF0000"/>
                </a:solidFill>
              </a:rPr>
              <a:t>A = N • t</a:t>
            </a:r>
            <a:r>
              <a:rPr lang="uk-UA" b="1" i="1" dirty="0" smtClean="0">
                <a:solidFill>
                  <a:srgbClr val="FF0000"/>
                </a:solidFill>
              </a:rPr>
              <a:t>. Отримуємо:</a:t>
            </a:r>
          </a:p>
          <a:p>
            <a:pPr algn="ctr">
              <a:buNone/>
            </a:pPr>
            <a:endParaRPr lang="uk-UA" b="1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uk-UA" dirty="0" smtClean="0"/>
              <a:t>7 • 2 = 14 (стор) – принтер друкує за 2 хв.</a:t>
            </a:r>
          </a:p>
          <a:p>
            <a:pPr>
              <a:buNone/>
            </a:pPr>
            <a:r>
              <a:rPr lang="uk-UA" dirty="0" smtClean="0"/>
              <a:t>7 </a:t>
            </a:r>
            <a:r>
              <a:rPr lang="en-US" b="1" i="1" dirty="0" smtClean="0"/>
              <a:t>• </a:t>
            </a:r>
            <a:r>
              <a:rPr lang="uk-UA" dirty="0" smtClean="0"/>
              <a:t>3 = 21 (стор) – принтер друкує за 3 хв.</a:t>
            </a:r>
          </a:p>
          <a:p>
            <a:pPr>
              <a:buNone/>
            </a:pPr>
            <a:r>
              <a:rPr lang="uk-UA" dirty="0" smtClean="0"/>
              <a:t>7 • 5 = 35 (стор) – принтер друкує за 5 хв.</a:t>
            </a:r>
          </a:p>
          <a:p>
            <a:pPr>
              <a:buNone/>
            </a:pPr>
            <a:r>
              <a:rPr lang="uk-UA" dirty="0" smtClean="0"/>
              <a:t>7 • 8 = 56 (стор) – принтер друкує за 8 хв.</a:t>
            </a:r>
          </a:p>
          <a:p>
            <a:pPr>
              <a:buNone/>
            </a:pPr>
            <a:r>
              <a:rPr lang="uk-UA" dirty="0" smtClean="0"/>
              <a:t>7 • 10 = 70 (стор) – принтер друкує за 10 хв.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№ 452</a:t>
            </a:r>
            <a:endParaRPr lang="ru-RU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Comic Sans MS" pitchFamily="66" charset="0"/>
              </a:rPr>
              <a:t>  За умовою задачі ми отримуємо вираз</a:t>
            </a:r>
          </a:p>
          <a:p>
            <a:pPr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Comic Sans MS" pitchFamily="66" charset="0"/>
              </a:rPr>
              <a:t>а • 2 + в • 3. Так як а = 214,</a:t>
            </a:r>
          </a:p>
          <a:p>
            <a:pPr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Comic Sans MS" pitchFamily="66" charset="0"/>
              </a:rPr>
              <a:t>в = 210, то:</a:t>
            </a:r>
          </a:p>
          <a:p>
            <a:pPr algn="ctr"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Comic Sans MS" pitchFamily="66" charset="0"/>
              </a:rPr>
              <a:t>214 • 2 + 210 • 3 = 1058 (в)</a:t>
            </a:r>
          </a:p>
          <a:p>
            <a:pPr algn="ctr">
              <a:buNone/>
            </a:pPr>
            <a:endParaRPr lang="uk-UA" sz="3200" b="1" dirty="0" smtClean="0">
              <a:solidFill>
                <a:schemeClr val="bg1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uk-UA" sz="3200" b="1" dirty="0" smtClean="0">
                <a:solidFill>
                  <a:schemeClr val="bg1"/>
                </a:solidFill>
                <a:latin typeface="Comic Sans MS" pitchFamily="66" charset="0"/>
              </a:rPr>
              <a:t>  Відповідь: 1058 виробів було виготовлено за робочий день.</a:t>
            </a:r>
            <a:endParaRPr lang="ru-RU" sz="3200" b="1" dirty="0">
              <a:solidFill>
                <a:schemeClr val="bg1"/>
              </a:solidFill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FF0000"/>
                </a:solidFill>
              </a:rPr>
              <a:t>Задача № 463</a:t>
            </a:r>
            <a:endParaRPr lang="ru-RU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24000"/>
            <a:ext cx="8401080" cy="4572000"/>
          </a:xfrm>
        </p:spPr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Прочитати § 13 (ст. 75 – 76) - розглянути приклади </a:t>
            </a:r>
            <a:r>
              <a:rPr lang="uk-UA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розв</a:t>
            </a:r>
            <a:r>
              <a:rPr lang="en-US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4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язання</a:t>
            </a:r>
            <a:r>
              <a:rPr lang="uk-UA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задач економічного змісту у підручнику.</a:t>
            </a:r>
          </a:p>
          <a:p>
            <a:r>
              <a:rPr lang="uk-UA" sz="4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Виконати задачі № 443, 445, 447, 453.</a:t>
            </a:r>
            <a:endParaRPr lang="ru-RU" sz="4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FF0000"/>
                </a:solidFill>
                <a:latin typeface="Comic Sans MS" pitchFamily="66" charset="0"/>
              </a:rPr>
              <a:t>Домашнє завдання</a:t>
            </a:r>
            <a:endParaRPr lang="ru-RU" sz="4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3816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>
                <a:solidFill>
                  <a:srgbClr val="FF0000"/>
                </a:solidFill>
                <a:latin typeface="Comic Sans MS" pitchFamily="66" charset="0"/>
              </a:rPr>
              <a:t>     </a:t>
            </a:r>
            <a:r>
              <a:rPr lang="uk-UA" sz="3600" b="1" dirty="0" smtClean="0">
                <a:solidFill>
                  <a:srgbClr val="FF0000"/>
                </a:solidFill>
                <a:latin typeface="Comic Sans MS" pitchFamily="66" charset="0"/>
              </a:rPr>
              <a:t>Економіка, або економічні науки</a:t>
            </a:r>
            <a:r>
              <a:rPr lang="uk-UA" sz="3600" dirty="0" smtClean="0">
                <a:solidFill>
                  <a:schemeClr val="bg1"/>
                </a:solidFill>
              </a:rPr>
              <a:t>, - комплекс наукових дисциплін про господарство, а саме: про організацію та управління матеріальним виробництвом, ефективне використання ресурсів, розподіл, обмін, збут і споживання товарів та послуг тощо.</a:t>
            </a:r>
            <a:endParaRPr lang="ru-RU" sz="32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2386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600" b="1" i="1" dirty="0" smtClean="0">
                <a:solidFill>
                  <a:schemeClr val="bg1"/>
                </a:solidFill>
              </a:rPr>
              <a:t>C</a:t>
            </a:r>
            <a:r>
              <a:rPr lang="uk-UA" sz="3600" dirty="0" smtClean="0">
                <a:solidFill>
                  <a:schemeClr val="bg1"/>
                </a:solidFill>
              </a:rPr>
              <a:t>- вартість товару</a:t>
            </a:r>
            <a:r>
              <a:rPr lang="en-US" sz="3600" dirty="0" smtClean="0">
                <a:solidFill>
                  <a:schemeClr val="bg1"/>
                </a:solidFill>
              </a:rPr>
              <a:t>         </a:t>
            </a:r>
            <a:r>
              <a:rPr lang="en-US" sz="3600" b="1" i="1" dirty="0" smtClean="0">
                <a:solidFill>
                  <a:schemeClr val="bg1"/>
                </a:solidFill>
              </a:rPr>
              <a:t>C = a • n</a:t>
            </a:r>
            <a:endParaRPr lang="uk-UA" sz="36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uk-UA" sz="36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3600" b="1" i="1" dirty="0" smtClean="0">
                <a:solidFill>
                  <a:schemeClr val="bg1"/>
                </a:solidFill>
              </a:rPr>
              <a:t>a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 smtClean="0">
                <a:solidFill>
                  <a:schemeClr val="bg1"/>
                </a:solidFill>
              </a:rPr>
              <a:t>- ціна товару</a:t>
            </a:r>
            <a:r>
              <a:rPr lang="en-US" sz="3600" dirty="0" smtClean="0">
                <a:solidFill>
                  <a:schemeClr val="bg1"/>
                </a:solidFill>
              </a:rPr>
              <a:t>               </a:t>
            </a:r>
            <a:r>
              <a:rPr lang="en-US" sz="3600" b="1" i="1" dirty="0" smtClean="0">
                <a:solidFill>
                  <a:schemeClr val="bg1"/>
                </a:solidFill>
              </a:rPr>
              <a:t>a = C : n</a:t>
            </a:r>
            <a:endParaRPr lang="uk-UA" sz="36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endParaRPr lang="uk-UA" sz="3600" b="1" i="1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en-US" sz="3600" b="1" i="1" dirty="0" smtClean="0">
                <a:solidFill>
                  <a:schemeClr val="bg1"/>
                </a:solidFill>
              </a:rPr>
              <a:t>n</a:t>
            </a:r>
            <a:r>
              <a:rPr lang="en-US" sz="3600" dirty="0" smtClean="0">
                <a:solidFill>
                  <a:schemeClr val="bg1"/>
                </a:solidFill>
              </a:rPr>
              <a:t> </a:t>
            </a:r>
            <a:r>
              <a:rPr lang="uk-UA" sz="3600" dirty="0" smtClean="0">
                <a:solidFill>
                  <a:schemeClr val="bg1"/>
                </a:solidFill>
              </a:rPr>
              <a:t>- кількість товару</a:t>
            </a:r>
            <a:r>
              <a:rPr lang="en-US" sz="3600" dirty="0" smtClean="0">
                <a:solidFill>
                  <a:schemeClr val="bg1"/>
                </a:solidFill>
              </a:rPr>
              <a:t>       </a:t>
            </a:r>
            <a:r>
              <a:rPr lang="en-US" sz="3600" b="1" i="1" dirty="0" smtClean="0">
                <a:solidFill>
                  <a:schemeClr val="bg1"/>
                </a:solidFill>
              </a:rPr>
              <a:t>n = C : a</a:t>
            </a:r>
            <a:endParaRPr lang="ru-RU" sz="3600" b="1" i="1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dirty="0" smtClean="0">
                <a:solidFill>
                  <a:srgbClr val="002060"/>
                </a:solidFill>
              </a:rPr>
              <a:t>Задачі на вартість товару</a:t>
            </a:r>
            <a:endParaRPr lang="ru-RU" sz="4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530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Один кілограм цукерок коштує 25 грн. Скільки коштують 3 кг цукерок?</a:t>
            </a:r>
          </a:p>
          <a:p>
            <a:pPr algn="ctr">
              <a:buNone/>
            </a:pPr>
            <a:r>
              <a:rPr lang="uk-UA" b="1" i="1" dirty="0" smtClean="0"/>
              <a:t>Розв'язання: </a:t>
            </a:r>
          </a:p>
          <a:p>
            <a:pPr>
              <a:buNone/>
            </a:pPr>
            <a:r>
              <a:rPr lang="en-US" b="1" i="1" dirty="0" smtClean="0">
                <a:solidFill>
                  <a:schemeClr val="bg1"/>
                </a:solidFill>
              </a:rPr>
              <a:t>C = a • n</a:t>
            </a:r>
            <a:r>
              <a:rPr lang="uk-UA" b="1" i="1" dirty="0" smtClean="0">
                <a:solidFill>
                  <a:schemeClr val="bg1"/>
                </a:solidFill>
              </a:rPr>
              <a:t> – формула знаходження вартості товару</a:t>
            </a:r>
            <a:endParaRPr lang="uk-UA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002060"/>
                </a:solidFill>
              </a:rPr>
              <a:t>25 •  3 = 75 (</a:t>
            </a:r>
            <a:r>
              <a:rPr lang="uk-UA" b="1" dirty="0" err="1" smtClean="0">
                <a:solidFill>
                  <a:srgbClr val="002060"/>
                </a:solidFill>
              </a:rPr>
              <a:t>грн</a:t>
            </a:r>
            <a:r>
              <a:rPr lang="uk-UA" b="1" dirty="0" smtClean="0">
                <a:solidFill>
                  <a:srgbClr val="002060"/>
                </a:solidFill>
              </a:rPr>
              <a:t>)</a:t>
            </a:r>
          </a:p>
          <a:p>
            <a:pPr algn="ctr">
              <a:buNone/>
            </a:pPr>
            <a:endParaRPr lang="uk-UA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</a:rPr>
              <a:t>Відповідь: </a:t>
            </a:r>
            <a:r>
              <a:rPr lang="uk-UA" dirty="0" smtClean="0">
                <a:solidFill>
                  <a:srgbClr val="002060"/>
                </a:solidFill>
              </a:rPr>
              <a:t>75 </a:t>
            </a:r>
            <a:r>
              <a:rPr lang="uk-UA" dirty="0" err="1" smtClean="0">
                <a:solidFill>
                  <a:srgbClr val="002060"/>
                </a:solidFill>
              </a:rPr>
              <a:t>грн</a:t>
            </a:r>
            <a:r>
              <a:rPr lang="uk-UA" dirty="0" smtClean="0">
                <a:solidFill>
                  <a:srgbClr val="002060"/>
                </a:solidFill>
              </a:rPr>
              <a:t> коштують 3 кг цукерок.</a:t>
            </a:r>
          </a:p>
          <a:p>
            <a:pPr>
              <a:buNone/>
            </a:pPr>
            <a:endParaRPr lang="uk-UA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uk-UA" b="1" i="1" dirty="0" smtClean="0">
                <a:solidFill>
                  <a:srgbClr val="FFFF00"/>
                </a:solidFill>
              </a:rPr>
              <a:t>Примітка:</a:t>
            </a:r>
            <a:r>
              <a:rPr lang="uk-UA" dirty="0" smtClean="0"/>
              <a:t> Як і в задачах на рух, маємо залежність між трьома величинами: вартість товару, його ціна та кількість.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47708"/>
          </a:xfrm>
        </p:spPr>
        <p:txBody>
          <a:bodyPr/>
          <a:lstStyle/>
          <a:p>
            <a:pPr algn="ctr"/>
            <a:r>
              <a:rPr lang="uk-UA" b="1" i="1" dirty="0" smtClean="0"/>
              <a:t>Задача № 1</a:t>
            </a:r>
            <a:endParaRPr lang="ru-RU" b="1" i="1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b="1" dirty="0" smtClean="0"/>
              <a:t>Літр соку коштує 15 грн. Скільки літрів соку можна купити за 60 </a:t>
            </a:r>
            <a:r>
              <a:rPr lang="uk-UA" b="1" dirty="0" err="1" smtClean="0"/>
              <a:t>грн</a:t>
            </a:r>
            <a:r>
              <a:rPr lang="uk-UA" b="1" dirty="0" smtClean="0"/>
              <a:t>?</a:t>
            </a:r>
          </a:p>
          <a:p>
            <a:pPr algn="ctr">
              <a:buNone/>
            </a:pPr>
            <a:r>
              <a:rPr lang="uk-UA" i="1" dirty="0" smtClean="0">
                <a:solidFill>
                  <a:srgbClr val="FF0000"/>
                </a:solidFill>
              </a:rPr>
              <a:t>Розв'язання:</a:t>
            </a:r>
          </a:p>
          <a:p>
            <a:pPr>
              <a:buNone/>
            </a:pPr>
            <a:endParaRPr lang="uk-UA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i="1" dirty="0" smtClean="0"/>
              <a:t>n = C : a</a:t>
            </a:r>
            <a:r>
              <a:rPr lang="uk-UA" b="1" i="1" dirty="0" smtClean="0"/>
              <a:t> </a:t>
            </a:r>
            <a:r>
              <a:rPr lang="uk-UA" i="1" dirty="0" smtClean="0"/>
              <a:t>– формула знаходження кількості товару</a:t>
            </a:r>
          </a:p>
          <a:p>
            <a:pPr>
              <a:buNone/>
            </a:pPr>
            <a:r>
              <a:rPr lang="uk-UA" dirty="0" smtClean="0"/>
              <a:t>60 : 15 = 4 (л)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/>
              <a:t>Відповідь: 4 л соку можна купити.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i="1" dirty="0" smtClean="0">
                <a:solidFill>
                  <a:srgbClr val="FFFF00"/>
                </a:solidFill>
              </a:rPr>
              <a:t>Задача №2</a:t>
            </a:r>
            <a:endParaRPr lang="ru-RU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957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2800" b="1" i="1" dirty="0" smtClean="0">
                <a:solidFill>
                  <a:schemeClr val="tx2">
                    <a:lumMod val="10000"/>
                  </a:schemeClr>
                </a:solidFill>
              </a:rPr>
              <a:t>A</a:t>
            </a:r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 - вся робота</a:t>
            </a:r>
            <a:r>
              <a:rPr lang="en-US" sz="2800" b="1" dirty="0" smtClean="0">
                <a:solidFill>
                  <a:schemeClr val="tx2">
                    <a:lumMod val="10000"/>
                  </a:schemeClr>
                </a:solidFill>
              </a:rPr>
              <a:t>               </a:t>
            </a:r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10000"/>
                  </a:schemeClr>
                </a:solidFill>
              </a:rPr>
              <a:t>  </a:t>
            </a:r>
            <a:r>
              <a:rPr lang="en-US" sz="2800" b="1" i="1" dirty="0" smtClean="0">
                <a:solidFill>
                  <a:schemeClr val="tx2">
                    <a:lumMod val="10000"/>
                  </a:schemeClr>
                </a:solidFill>
              </a:rPr>
              <a:t>A = N • t</a:t>
            </a:r>
            <a:endParaRPr lang="uk-UA" sz="2800" b="1" i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endParaRPr lang="uk-UA" sz="2800" b="1" i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en-US" sz="2800" b="1" i="1" dirty="0" smtClean="0">
                <a:solidFill>
                  <a:schemeClr val="tx2">
                    <a:lumMod val="10000"/>
                  </a:schemeClr>
                </a:solidFill>
              </a:rPr>
              <a:t>N</a:t>
            </a:r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 – продуктивність</a:t>
            </a:r>
            <a:r>
              <a:rPr lang="en-US" sz="2800" b="1" dirty="0" smtClean="0">
                <a:solidFill>
                  <a:schemeClr val="tx2">
                    <a:lumMod val="10000"/>
                  </a:schemeClr>
                </a:solidFill>
              </a:rPr>
              <a:t>       </a:t>
            </a:r>
            <a:r>
              <a:rPr lang="en-US" sz="2800" b="1" i="1" dirty="0" smtClean="0">
                <a:solidFill>
                  <a:schemeClr val="tx2">
                    <a:lumMod val="10000"/>
                  </a:schemeClr>
                </a:solidFill>
              </a:rPr>
              <a:t>N = A : t</a:t>
            </a:r>
            <a:endParaRPr lang="uk-UA" sz="2800" b="1" i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endParaRPr lang="uk-UA" sz="2800" b="1" i="1" dirty="0" smtClean="0">
              <a:solidFill>
                <a:schemeClr val="tx2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en-US" sz="2800" b="1" i="1" dirty="0" smtClean="0">
                <a:solidFill>
                  <a:schemeClr val="tx2">
                    <a:lumMod val="10000"/>
                  </a:schemeClr>
                </a:solidFill>
              </a:rPr>
              <a:t>t</a:t>
            </a:r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 - час роботи</a:t>
            </a:r>
            <a:r>
              <a:rPr lang="en-US" sz="2800" b="1" dirty="0" smtClean="0">
                <a:solidFill>
                  <a:schemeClr val="tx2">
                    <a:lumMod val="10000"/>
                  </a:schemeClr>
                </a:solidFill>
              </a:rPr>
              <a:t>                </a:t>
            </a:r>
            <a:r>
              <a:rPr lang="uk-UA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tx2">
                    <a:lumMod val="10000"/>
                  </a:schemeClr>
                </a:solidFill>
              </a:rPr>
              <a:t> </a:t>
            </a:r>
            <a:r>
              <a:rPr lang="en-US" sz="2800" b="1" i="1" dirty="0" smtClean="0">
                <a:solidFill>
                  <a:schemeClr val="tx2">
                    <a:lumMod val="10000"/>
                  </a:schemeClr>
                </a:solidFill>
              </a:rPr>
              <a:t>t = A : N</a:t>
            </a:r>
            <a:endParaRPr lang="ru-RU" sz="2800" b="1" i="1" dirty="0">
              <a:solidFill>
                <a:schemeClr val="tx2">
                  <a:lumMod val="1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229600" cy="1219200"/>
          </a:xfrm>
        </p:spPr>
        <p:txBody>
          <a:bodyPr>
            <a:normAutofit/>
          </a:bodyPr>
          <a:lstStyle/>
          <a:p>
            <a:pPr algn="ctr"/>
            <a:r>
              <a:rPr lang="uk-UA" sz="6000" b="1" i="1" dirty="0" smtClean="0">
                <a:solidFill>
                  <a:srgbClr val="7030A0"/>
                </a:solidFill>
                <a:latin typeface="Comic Sans MS" pitchFamily="66" charset="0"/>
              </a:rPr>
              <a:t>Задачі на роботу</a:t>
            </a:r>
            <a:endParaRPr lang="ru-RU" sz="6000" b="1" i="1" dirty="0">
              <a:solidFill>
                <a:srgbClr val="7030A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/>
          <a:lstStyle/>
          <a:p>
            <a:pPr>
              <a:buNone/>
            </a:pP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Марина друкує 2 сторінки тексту за 1 год. Скільки надрукує сторінок тексту Марина за 3 </a:t>
            </a:r>
            <a:r>
              <a:rPr lang="uk-UA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Скільки потрібно часу, щоб Марина надрукувала 14 сторінок?</a:t>
            </a:r>
          </a:p>
          <a:p>
            <a:pPr algn="ctr">
              <a:buNone/>
            </a:pPr>
            <a:r>
              <a:rPr lang="uk-UA" b="1" dirty="0" smtClean="0">
                <a:solidFill>
                  <a:srgbClr val="FF0000"/>
                </a:solidFill>
                <a:latin typeface="Comic Sans MS" pitchFamily="66" charset="0"/>
              </a:rPr>
              <a:t>Розв'язання: </a:t>
            </a:r>
          </a:p>
          <a:p>
            <a:pPr algn="ctr">
              <a:buNone/>
            </a:pPr>
            <a:endParaRPr lang="uk-UA" b="1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1)  2 • 3 = 6 (</a:t>
            </a:r>
            <a:r>
              <a:rPr lang="uk-UA" dirty="0" err="1" smtClean="0">
                <a:solidFill>
                  <a:schemeClr val="bg1"/>
                </a:solidFill>
              </a:rPr>
              <a:t>ст</a:t>
            </a:r>
            <a:r>
              <a:rPr lang="uk-UA" dirty="0" smtClean="0">
                <a:solidFill>
                  <a:schemeClr val="bg1"/>
                </a:solidFill>
              </a:rPr>
              <a:t>) – Марина надрукує за 3 год.</a:t>
            </a:r>
          </a:p>
          <a:p>
            <a:pPr marL="514350" indent="-514350">
              <a:buNone/>
            </a:pPr>
            <a:r>
              <a:rPr lang="uk-UA" dirty="0" smtClean="0">
                <a:solidFill>
                  <a:schemeClr val="bg1"/>
                </a:solidFill>
              </a:rPr>
              <a:t>2)  14 : 2 = 7 (</a:t>
            </a:r>
            <a:r>
              <a:rPr lang="uk-UA" dirty="0" err="1" smtClean="0">
                <a:solidFill>
                  <a:schemeClr val="bg1"/>
                </a:solidFill>
              </a:rPr>
              <a:t>год</a:t>
            </a:r>
            <a:r>
              <a:rPr lang="uk-UA" dirty="0" smtClean="0">
                <a:solidFill>
                  <a:schemeClr val="bg1"/>
                </a:solidFill>
              </a:rPr>
              <a:t>) – потрібно Марині,щоб надрукувати 14 сторінок.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33460"/>
          </a:xfrm>
        </p:spPr>
        <p:txBody>
          <a:bodyPr/>
          <a:lstStyle/>
          <a:p>
            <a:pPr algn="ctr"/>
            <a:r>
              <a:rPr lang="uk-UA" b="1" dirty="0" smtClean="0">
                <a:latin typeface="Comic Sans MS" pitchFamily="66" charset="0"/>
              </a:rPr>
              <a:t>Задача № 3</a:t>
            </a: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4600" b="1" dirty="0" smtClean="0">
                <a:solidFill>
                  <a:srgbClr val="002060"/>
                </a:solidFill>
                <a:latin typeface="Comic Sans MS" pitchFamily="66" charset="0"/>
              </a:rPr>
              <a:t>Розв'язання задач</a:t>
            </a:r>
            <a:br>
              <a:rPr lang="uk-UA" sz="46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uk-UA" sz="4600" b="1" dirty="0" smtClean="0">
                <a:solidFill>
                  <a:srgbClr val="002060"/>
                </a:solidFill>
                <a:latin typeface="Comic Sans MS" pitchFamily="66" charset="0"/>
              </a:rPr>
              <a:t>за підручником </a:t>
            </a:r>
            <a:br>
              <a:rPr lang="uk-UA" sz="4600" b="1" dirty="0" smtClean="0">
                <a:solidFill>
                  <a:srgbClr val="002060"/>
                </a:solidFill>
                <a:latin typeface="Comic Sans MS" pitchFamily="66" charset="0"/>
              </a:rPr>
            </a:br>
            <a:r>
              <a:rPr lang="uk-UA" sz="4600" b="1" dirty="0" smtClean="0">
                <a:solidFill>
                  <a:srgbClr val="002060"/>
                </a:solidFill>
                <a:latin typeface="Comic Sans MS" pitchFamily="66" charset="0"/>
              </a:rPr>
              <a:t>О.С. </a:t>
            </a:r>
            <a:r>
              <a:rPr lang="uk-UA" sz="4600" b="1" dirty="0" err="1" smtClean="0">
                <a:solidFill>
                  <a:srgbClr val="002060"/>
                </a:solidFill>
                <a:latin typeface="Comic Sans MS" pitchFamily="66" charset="0"/>
              </a:rPr>
              <a:t>Істером</a:t>
            </a:r>
            <a:endParaRPr lang="ru-RU" sz="4600" b="1" dirty="0">
              <a:solidFill>
                <a:srgbClr val="002060"/>
              </a:solidFill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2976" y="3571876"/>
            <a:ext cx="685804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Записати розв'язки </a:t>
            </a:r>
          </a:p>
          <a:p>
            <a:pPr algn="ctr"/>
            <a:r>
              <a:rPr lang="uk-UA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 в класну роботу</a:t>
            </a:r>
            <a:endParaRPr lang="ru-RU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uk-UA" dirty="0" smtClean="0">
                <a:solidFill>
                  <a:schemeClr val="bg1"/>
                </a:solidFill>
              </a:rPr>
              <a:t>Порція морозива коштує 5 грн. Скільки треба заплатити за 4 такі порції?</a:t>
            </a:r>
          </a:p>
          <a:p>
            <a:pPr algn="ctr">
              <a:buNone/>
            </a:pPr>
            <a:r>
              <a:rPr lang="uk-UA" b="1" i="1" dirty="0" smtClean="0"/>
              <a:t>Розв'язання:</a:t>
            </a:r>
          </a:p>
          <a:p>
            <a:pPr>
              <a:buNone/>
            </a:pPr>
            <a:r>
              <a:rPr lang="uk-UA" dirty="0" smtClean="0"/>
              <a:t>(Це задача на вартість товару, тому використовуємо: </a:t>
            </a:r>
            <a:r>
              <a:rPr lang="en-US" b="1" i="1" dirty="0" smtClean="0"/>
              <a:t>C = a • n</a:t>
            </a:r>
            <a:r>
              <a:rPr lang="uk-UA" b="1" i="1" dirty="0" smtClean="0"/>
              <a:t>.</a:t>
            </a:r>
            <a:r>
              <a:rPr lang="uk-UA" dirty="0" smtClean="0"/>
              <a:t>)</a:t>
            </a:r>
          </a:p>
          <a:p>
            <a:pPr algn="ctr">
              <a:buNone/>
            </a:pP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 • 4 = 20 (</a:t>
            </a:r>
            <a:r>
              <a:rPr lang="uk-UA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ctr">
              <a:buNone/>
            </a:pPr>
            <a:endParaRPr lang="uk-UA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 smtClean="0">
                <a:solidFill>
                  <a:schemeClr val="tx2">
                    <a:lumMod val="10000"/>
                  </a:schemeClr>
                </a:solidFill>
              </a:rPr>
              <a:t>Відповідь: </a:t>
            </a:r>
            <a:r>
              <a:rPr lang="uk-UA" dirty="0" smtClean="0"/>
              <a:t>20 </a:t>
            </a:r>
            <a:r>
              <a:rPr lang="uk-UA" dirty="0" err="1" smtClean="0"/>
              <a:t>грн</a:t>
            </a:r>
            <a:r>
              <a:rPr lang="uk-UA" dirty="0" smtClean="0"/>
              <a:t> коштують 4 порції морозива.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584"/>
          </a:xfrm>
        </p:spPr>
        <p:txBody>
          <a:bodyPr/>
          <a:lstStyle/>
          <a:p>
            <a:pPr algn="ctr"/>
            <a:r>
              <a:rPr lang="uk-UA" b="1" dirty="0" smtClean="0">
                <a:solidFill>
                  <a:srgbClr val="FFFF00"/>
                </a:solidFill>
                <a:latin typeface="Comic Sans MS" pitchFamily="66" charset="0"/>
              </a:rPr>
              <a:t>Задача № 442</a:t>
            </a:r>
            <a:endParaRPr lang="ru-RU" b="1" dirty="0">
              <a:solidFill>
                <a:srgbClr val="FFFF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986</TotalTime>
  <Words>611</Words>
  <Application>Microsoft Office PowerPoint</Application>
  <PresentationFormat>Екран (4:3)</PresentationFormat>
  <Paragraphs>90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Comic Sans MS</vt:lpstr>
      <vt:lpstr>Constantia</vt:lpstr>
      <vt:lpstr>Times New Roman</vt:lpstr>
      <vt:lpstr>Wingdings 2</vt:lpstr>
      <vt:lpstr>Бумажная</vt:lpstr>
      <vt:lpstr>Розв'язування  задач  економічного змісту. Математика 5 клас 30.05.2022р.</vt:lpstr>
      <vt:lpstr>Презентація PowerPoint</vt:lpstr>
      <vt:lpstr>Задачі на вартість товару</vt:lpstr>
      <vt:lpstr>Задача № 1</vt:lpstr>
      <vt:lpstr>Задача №2</vt:lpstr>
      <vt:lpstr>Задачі на роботу</vt:lpstr>
      <vt:lpstr>Задача № 3</vt:lpstr>
      <vt:lpstr>Розв'язання задач за підручником  О.С. Істером</vt:lpstr>
      <vt:lpstr>Задача № 442</vt:lpstr>
      <vt:lpstr>Задача № 446</vt:lpstr>
      <vt:lpstr>Задача № 444</vt:lpstr>
      <vt:lpstr>Задача № 452</vt:lpstr>
      <vt:lpstr>Задача № 463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AXIS</dc:creator>
  <cp:lastModifiedBy>RePack by Diakov</cp:lastModifiedBy>
  <cp:revision>34</cp:revision>
  <dcterms:created xsi:type="dcterms:W3CDTF">2020-11-09T11:58:30Z</dcterms:created>
  <dcterms:modified xsi:type="dcterms:W3CDTF">2022-05-19T09:49:06Z</dcterms:modified>
</cp:coreProperties>
</file>