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6" r:id="rId4"/>
    <p:sldId id="261" r:id="rId5"/>
    <p:sldId id="260" r:id="rId6"/>
    <p:sldId id="262" r:id="rId7"/>
    <p:sldId id="264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35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0AB5B-ED05-4811-9B68-10DB8BB2D5A4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AEC8B-5A5F-43D9-9A7E-0E6F915F3AE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948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0AB5B-ED05-4811-9B68-10DB8BB2D5A4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AEC8B-5A5F-43D9-9A7E-0E6F915F3AE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22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0AB5B-ED05-4811-9B68-10DB8BB2D5A4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AEC8B-5A5F-43D9-9A7E-0E6F915F3AE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391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0AB5B-ED05-4811-9B68-10DB8BB2D5A4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AEC8B-5A5F-43D9-9A7E-0E6F915F3AE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65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0AB5B-ED05-4811-9B68-10DB8BB2D5A4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AEC8B-5A5F-43D9-9A7E-0E6F915F3AE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457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0AB5B-ED05-4811-9B68-10DB8BB2D5A4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AEC8B-5A5F-43D9-9A7E-0E6F915F3AE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576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0AB5B-ED05-4811-9B68-10DB8BB2D5A4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AEC8B-5A5F-43D9-9A7E-0E6F915F3AE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110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0AB5B-ED05-4811-9B68-10DB8BB2D5A4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AEC8B-5A5F-43D9-9A7E-0E6F915F3AE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7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0AB5B-ED05-4811-9B68-10DB8BB2D5A4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AEC8B-5A5F-43D9-9A7E-0E6F915F3AE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072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0AB5B-ED05-4811-9B68-10DB8BB2D5A4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AEC8B-5A5F-43D9-9A7E-0E6F915F3AE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129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0AB5B-ED05-4811-9B68-10DB8BB2D5A4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AEC8B-5A5F-43D9-9A7E-0E6F915F3AE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308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0AB5B-ED05-4811-9B68-10DB8BB2D5A4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AEC8B-5A5F-43D9-9A7E-0E6F915F3AE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598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4968" y="520085"/>
            <a:ext cx="6808595" cy="5293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6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Знаходження</a:t>
            </a:r>
          </a:p>
          <a:p>
            <a:pPr algn="ctr"/>
            <a:r>
              <a:rPr lang="uk-UA" sz="6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числа</a:t>
            </a:r>
          </a:p>
          <a:p>
            <a:pPr algn="ctr"/>
            <a:r>
              <a:rPr lang="uk-UA" sz="6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uk-UA" sz="6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 </a:t>
            </a:r>
            <a:r>
              <a:rPr lang="uk-UA" sz="6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відсотками</a:t>
            </a:r>
          </a:p>
          <a:p>
            <a:pPr algn="ctr"/>
            <a:endParaRPr lang="uk-UA" sz="6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5 клас</a:t>
            </a:r>
          </a:p>
          <a:p>
            <a:pPr algn="ctr"/>
            <a:r>
              <a:rPr lang="uk-UA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25.04.2022р.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853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58915" y="638077"/>
                <a:ext cx="3634007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6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Пригадай</m:t>
                      </m:r>
                    </m:oMath>
                  </m:oMathPara>
                </a14:m>
                <a:endParaRPr lang="ru-RU" sz="6000" b="1" dirty="0"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915" y="638077"/>
                <a:ext cx="3634007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769024" y="4211089"/>
                <a:ext cx="3831498" cy="1133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𝟏𝟎𝟎</m:t>
                      </m:r>
                      <m:r>
                        <a:rPr lang="ru-RU" sz="36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%=</m:t>
                      </m:r>
                      <m:f>
                        <m:fPr>
                          <m:ctrlPr>
                            <a:rPr lang="ru-RU" sz="36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6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num>
                        <m:den>
                          <m:r>
                            <a:rPr lang="ru-RU" sz="36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  <m:r>
                        <a:rPr lang="ru-RU" sz="36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36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3600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9024" y="4211089"/>
                <a:ext cx="3831498" cy="11330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769024" y="2650855"/>
                <a:ext cx="3149195" cy="14800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ru-RU" sz="4800" b="1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%=</m:t>
                      </m:r>
                      <m:f>
                        <m:fPr>
                          <m:ctrlPr>
                            <a:rPr lang="ru-RU" sz="4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800" b="1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ru-RU" sz="4800" b="1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9024" y="2650855"/>
                <a:ext cx="3149195" cy="14800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545" y="3301999"/>
            <a:ext cx="2231819" cy="244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39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5687" y="277341"/>
            <a:ext cx="740485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1.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Акваріум заповнили водою на 45% , заливши в нього 18 літрів води. Скільки всього літрів води вміщає цей акваріум?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966335" y="1051137"/>
            <a:ext cx="233910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 smtClean="0">
                <a:solidFill>
                  <a:srgbClr val="C00000"/>
                </a:solidFill>
              </a:rPr>
              <a:t>Зробимо разом</a:t>
            </a:r>
            <a:endParaRPr lang="ru-RU" sz="2400" b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6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9264" y="1252018"/>
            <a:ext cx="1397522" cy="1235157"/>
          </a:xfrm>
          <a:prstGeom prst="rect">
            <a:avLst/>
          </a:prstGeom>
          <a:noFill/>
          <a:extLst/>
        </p:spPr>
      </p:pic>
      <p:grpSp>
        <p:nvGrpSpPr>
          <p:cNvPr id="7" name="Группа 6"/>
          <p:cNvGrpSpPr/>
          <p:nvPr/>
        </p:nvGrpSpPr>
        <p:grpSpPr>
          <a:xfrm>
            <a:off x="660291" y="1234432"/>
            <a:ext cx="4800934" cy="1739264"/>
            <a:chOff x="0" y="0"/>
            <a:chExt cx="4801334" cy="173932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042"/>
            <a:stretch/>
          </p:blipFill>
          <p:spPr bwMode="auto">
            <a:xfrm>
              <a:off x="1407226" y="374073"/>
              <a:ext cx="2051050" cy="13652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9724" y="0"/>
              <a:ext cx="960120" cy="903605"/>
            </a:xfrm>
            <a:prstGeom prst="rect">
              <a:avLst/>
            </a:prstGeom>
          </p:spPr>
        </p:pic>
        <p:sp>
          <p:nvSpPr>
            <p:cNvPr id="10" name="Прямоугольник 9"/>
            <p:cNvSpPr/>
            <p:nvPr/>
          </p:nvSpPr>
          <p:spPr>
            <a:xfrm>
              <a:off x="0" y="374073"/>
              <a:ext cx="1211283" cy="8431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uk-UA" sz="3200" b="1" dirty="0">
                  <a:solidFill>
                    <a:srgbClr val="7030A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45%</a:t>
              </a:r>
              <a:endParaRPr lang="ru-RU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336965" y="106878"/>
              <a:ext cx="1464369" cy="8431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uk-UA" sz="3200" b="1" dirty="0" smtClean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18л</a:t>
              </a:r>
              <a:endParaRPr lang="ru-RU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>
              <a:off x="1128155" y="694707"/>
              <a:ext cx="1207008" cy="414528"/>
            </a:xfrm>
            <a:prstGeom prst="straightConnector1">
              <a:avLst/>
            </a:prstGeom>
            <a:ln w="31750">
              <a:solidFill>
                <a:srgbClr val="FF0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 flipH="1">
              <a:off x="2624446" y="706582"/>
              <a:ext cx="1072896" cy="401574"/>
            </a:xfrm>
            <a:prstGeom prst="straightConnector1">
              <a:avLst/>
            </a:prstGeom>
            <a:ln w="31750">
              <a:solidFill>
                <a:srgbClr val="FF0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Группа 1"/>
          <p:cNvGrpSpPr/>
          <p:nvPr/>
        </p:nvGrpSpPr>
        <p:grpSpPr>
          <a:xfrm>
            <a:off x="4118279" y="2446417"/>
            <a:ext cx="4540873" cy="1527061"/>
            <a:chOff x="4414036" y="2354938"/>
            <a:chExt cx="4540873" cy="1527061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4414036" y="2354938"/>
              <a:ext cx="4084639" cy="1527061"/>
              <a:chOff x="-680632" y="171527"/>
              <a:chExt cx="6455711" cy="2289774"/>
            </a:xfrm>
          </p:grpSpPr>
          <p:pic>
            <p:nvPicPr>
              <p:cNvPr id="15" name="Рисунок 14"/>
              <p:cNvPicPr>
                <a:picLocks noChangeAspect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43" t="2940" r="23697"/>
              <a:stretch/>
            </p:blipFill>
            <p:spPr bwMode="auto">
              <a:xfrm>
                <a:off x="1838860" y="593766"/>
                <a:ext cx="2413635" cy="186753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6" name="Прямоугольник 15"/>
              <p:cNvSpPr/>
              <p:nvPr/>
            </p:nvSpPr>
            <p:spPr>
              <a:xfrm>
                <a:off x="-680632" y="279070"/>
                <a:ext cx="2082711" cy="84264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uk-UA" sz="32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100%</a:t>
                </a:r>
                <a:endParaRPr lang="ru-RU" sz="3200" dirty="0">
                  <a:solidFill>
                    <a:srgbClr val="7030A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7" name="Прямая со стрелкой 16"/>
              <p:cNvCxnSpPr/>
              <p:nvPr/>
            </p:nvCxnSpPr>
            <p:spPr>
              <a:xfrm>
                <a:off x="1389413" y="593766"/>
                <a:ext cx="1425829" cy="292227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headEnd type="none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 стрелкой 17"/>
              <p:cNvCxnSpPr/>
              <p:nvPr/>
            </p:nvCxnSpPr>
            <p:spPr>
              <a:xfrm flipH="1">
                <a:off x="3485408" y="593766"/>
                <a:ext cx="1828800" cy="315468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headEnd type="none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9" name="Рисунок 18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08270" y="171527"/>
                <a:ext cx="466809" cy="803832"/>
              </a:xfrm>
              <a:prstGeom prst="rect">
                <a:avLst/>
              </a:prstGeom>
            </p:spPr>
          </p:pic>
        </p:grpSp>
        <p:sp>
          <p:nvSpPr>
            <p:cNvPr id="21" name="TextBox 20"/>
            <p:cNvSpPr txBox="1"/>
            <p:nvPr/>
          </p:nvSpPr>
          <p:spPr>
            <a:xfrm>
              <a:off x="7655964" y="2891017"/>
              <a:ext cx="1298945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літрів</a:t>
              </a:r>
              <a:endParaRPr lang="ru-RU" sz="32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endParaRPr lang="ru-RU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851268" y="3937914"/>
                <a:ext cx="7869087" cy="28391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uk-UA" sz="2400" dirty="0">
                    <a:solidFill>
                      <a:srgbClr val="CC0099"/>
                    </a:solidFill>
                    <a:latin typeface="AdverGothicC"/>
                    <a:ea typeface="Calibri" panose="020F0502020204030204" pitchFamily="34" charset="0"/>
                    <a:cs typeface="Calibri" panose="020F0502020204030204" pitchFamily="34" charset="0"/>
                  </a:rPr>
                  <a:t>Розв’язання.</a:t>
                </a:r>
                <a:r>
                  <a:rPr lang="uk-UA" sz="2400" b="1" i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uk-UA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18л</a:t>
                </a:r>
                <a:r>
                  <a:rPr lang="uk-UA" sz="2400" b="1" i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води становить </a:t>
                </a:r>
                <a:r>
                  <a:rPr lang="uk-UA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45%</a:t>
                </a:r>
                <a:r>
                  <a:rPr lang="uk-UA" sz="2400" b="1" i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від всієї рідини, що вміщає акваріум. Тоді взнаємо скільки літер води припадає на  1%. 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uk-UA" sz="2400" b="1" i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18:45=0,4(л) – </a:t>
                </a:r>
                <a:r>
                  <a:rPr lang="uk-UA" sz="2400" b="1" i="1" dirty="0">
                    <a:solidFill>
                      <a:srgbClr val="833C0B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припадає води на 1%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uk-UA" sz="2400" b="1" i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Врахуємо, що весь акваріум містить 100%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uk-UA" sz="2400" b="1" i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0,4</a:t>
                </a:r>
                <a14:m>
                  <m:oMath xmlns:m="http://schemas.openxmlformats.org/officeDocument/2006/math">
                    <m:r>
                      <a:rPr lang="uk-UA" sz="2400" b="1" i="1">
                        <a:solidFill>
                          <a:srgbClr val="2E74B5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uk-UA" sz="2400" b="1" i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100=40(л) –припадає на 100% - </a:t>
                </a:r>
                <a:r>
                  <a:rPr lang="uk-UA" sz="2400" b="1" i="1" dirty="0">
                    <a:solidFill>
                      <a:srgbClr val="833C0B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вміщає води акваріум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uk-UA" sz="24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Відповідь: 40 літрів.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268" y="3937914"/>
                <a:ext cx="7869087" cy="2839111"/>
              </a:xfrm>
              <a:prstGeom prst="rect">
                <a:avLst/>
              </a:prstGeom>
              <a:blipFill>
                <a:blip r:embed="rId7"/>
                <a:stretch>
                  <a:fillRect l="-1239" t="-1717" b="-36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662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2762" y="601091"/>
            <a:ext cx="7806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Знайдіть число 24% якого дорівнює 60.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2889" y="1599314"/>
            <a:ext cx="72333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</a:t>
            </a:r>
            <a:r>
              <a:rPr lang="uk-UA" sz="3200" dirty="0" smtClean="0"/>
              <a:t>’</a:t>
            </a:r>
            <a:r>
              <a:rPr lang="uk-UA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язання.</a:t>
            </a:r>
          </a:p>
          <a:p>
            <a:r>
              <a:rPr lang="uk-UA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60 </a:t>
            </a:r>
            <a:r>
              <a:rPr lang="uk-UA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24 = 2,5 – </a:t>
            </a:r>
            <a:r>
              <a:rPr lang="uk-UA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становить </a:t>
            </a:r>
            <a:r>
              <a:rPr lang="uk-UA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</a:t>
            </a:r>
          </a:p>
          <a:p>
            <a:r>
              <a:rPr lang="uk-UA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2,5 ·100 = 250 – становить 100%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82889" y="3406181"/>
            <a:ext cx="27510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Відповідь: 250</a:t>
            </a:r>
            <a:endParaRPr lang="ru-RU" sz="3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87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6056" y="226813"/>
            <a:ext cx="80826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2</a:t>
            </a:r>
            <a:r>
              <a:rPr lang="uk-UA" sz="2400" dirty="0" smtClean="0"/>
              <a:t>. </a:t>
            </a:r>
            <a:r>
              <a:rPr lang="uk-UA" sz="22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Автомобіль виїхав із міста Житомир в місто Київ.</a:t>
            </a:r>
          </a:p>
          <a:p>
            <a:r>
              <a:rPr lang="uk-UA" sz="22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Проїхавши 60% відстані між містами, йому залишилось</a:t>
            </a:r>
          </a:p>
          <a:p>
            <a:r>
              <a:rPr lang="uk-UA" sz="22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проїхати ще 56 км. </a:t>
            </a:r>
          </a:p>
          <a:p>
            <a:r>
              <a:rPr lang="uk-UA" sz="22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Яка відстань між містами </a:t>
            </a:r>
            <a:r>
              <a:rPr lang="uk-UA" sz="2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uk-UA" sz="22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итомир і Київ?</a:t>
            </a:r>
            <a:endParaRPr lang="ru-RU" sz="22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445115" y="1269455"/>
            <a:ext cx="8624189" cy="2087642"/>
            <a:chOff x="438785" y="1505431"/>
            <a:chExt cx="8624189" cy="2087642"/>
          </a:xfrm>
        </p:grpSpPr>
        <p:sp>
          <p:nvSpPr>
            <p:cNvPr id="20" name="TextBox 19"/>
            <p:cNvSpPr txBox="1"/>
            <p:nvPr/>
          </p:nvSpPr>
          <p:spPr>
            <a:xfrm>
              <a:off x="4419599" y="3131408"/>
              <a:ext cx="9541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100%</a:t>
              </a:r>
              <a:endPara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2" name="Группа 21"/>
            <p:cNvGrpSpPr/>
            <p:nvPr/>
          </p:nvGrpSpPr>
          <p:grpSpPr>
            <a:xfrm>
              <a:off x="438785" y="1505431"/>
              <a:ext cx="8624189" cy="1625977"/>
              <a:chOff x="438785" y="1505431"/>
              <a:chExt cx="8624189" cy="1625977"/>
            </a:xfrm>
          </p:grpSpPr>
          <p:grpSp>
            <p:nvGrpSpPr>
              <p:cNvPr id="19" name="Группа 18"/>
              <p:cNvGrpSpPr/>
              <p:nvPr/>
            </p:nvGrpSpPr>
            <p:grpSpPr>
              <a:xfrm>
                <a:off x="438785" y="1880074"/>
                <a:ext cx="8624189" cy="1251334"/>
                <a:chOff x="422974" y="4140674"/>
                <a:chExt cx="8624189" cy="1251334"/>
              </a:xfrm>
            </p:grpSpPr>
            <p:cxnSp>
              <p:nvCxnSpPr>
                <p:cNvPr id="7" name="Прямая соединительная линия 6"/>
                <p:cNvCxnSpPr/>
                <p:nvPr/>
              </p:nvCxnSpPr>
              <p:spPr>
                <a:xfrm>
                  <a:off x="1050878" y="4677082"/>
                  <a:ext cx="7492621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0" name="Овал 9"/>
                <p:cNvSpPr/>
                <p:nvPr/>
              </p:nvSpPr>
              <p:spPr>
                <a:xfrm>
                  <a:off x="996109" y="4593145"/>
                  <a:ext cx="163773" cy="167873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" name="Овал 10"/>
                <p:cNvSpPr/>
                <p:nvPr/>
              </p:nvSpPr>
              <p:spPr>
                <a:xfrm>
                  <a:off x="5276009" y="4593853"/>
                  <a:ext cx="163773" cy="167873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" name="Овал 11"/>
                <p:cNvSpPr/>
                <p:nvPr/>
              </p:nvSpPr>
              <p:spPr>
                <a:xfrm>
                  <a:off x="8434495" y="4577672"/>
                  <a:ext cx="163773" cy="167873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422974" y="4140674"/>
                  <a:ext cx="1133324" cy="3693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uk-UA" b="1" dirty="0" smtClean="0">
                      <a:solidFill>
                        <a:srgbClr val="C00000"/>
                      </a:solidFill>
                    </a:rPr>
                    <a:t>Житомир</a:t>
                  </a:r>
                  <a:endParaRPr lang="ru-RU" b="1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8434495" y="4184580"/>
                  <a:ext cx="612668" cy="36933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uk-UA" b="1" dirty="0" smtClean="0">
                      <a:solidFill>
                        <a:srgbClr val="C00000"/>
                      </a:solidFill>
                    </a:rPr>
                    <a:t>Київ</a:t>
                  </a:r>
                  <a:endParaRPr lang="ru-RU" b="1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2698549" y="4215417"/>
                  <a:ext cx="720069" cy="461665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uk-UA" sz="2400" b="1" dirty="0" smtClean="0">
                      <a:solidFill>
                        <a:srgbClr val="002060"/>
                      </a:solidFill>
                    </a:rPr>
                    <a:t>60%</a:t>
                  </a:r>
                  <a:endParaRPr lang="ru-RU" sz="24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6517973" y="4215417"/>
                  <a:ext cx="936475" cy="461665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uk-UA" sz="2400" b="1" dirty="0" smtClean="0">
                      <a:solidFill>
                        <a:srgbClr val="002060"/>
                      </a:solidFill>
                    </a:rPr>
                    <a:t>56 км</a:t>
                  </a:r>
                  <a:endParaRPr lang="ru-RU" sz="24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7" name="Правая фигурная скобка 16"/>
                <p:cNvSpPr/>
                <p:nvPr/>
              </p:nvSpPr>
              <p:spPr>
                <a:xfrm rot="5400000">
                  <a:off x="4501221" y="1349730"/>
                  <a:ext cx="591935" cy="7492621"/>
                </a:xfrm>
                <a:prstGeom prst="rightBrac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pic>
            <p:nvPicPr>
              <p:cNvPr id="21" name="Рисунок 2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414476" y="1505431"/>
                <a:ext cx="1828804" cy="1292355"/>
              </a:xfrm>
              <a:prstGeom prst="rect">
                <a:avLst/>
              </a:prstGeom>
            </p:spPr>
          </p:pic>
        </p:grpSp>
      </p:grpSp>
      <p:sp>
        <p:nvSpPr>
          <p:cNvPr id="27" name="TextBox 26"/>
          <p:cNvSpPr txBox="1"/>
          <p:nvPr/>
        </p:nvSpPr>
        <p:spPr>
          <a:xfrm>
            <a:off x="1247753" y="2924188"/>
            <a:ext cx="66329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Розв’язання</a:t>
            </a:r>
            <a:r>
              <a:rPr lang="uk-UA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Знайдемо 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яку частину всієї відстані залишилось проїхати</a:t>
            </a: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47753" y="3544875"/>
            <a:ext cx="4682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100</a:t>
            </a:r>
            <a:r>
              <a:rPr lang="uk-UA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- 60% = 40% - залишилось </a:t>
            </a:r>
            <a:r>
              <a:rPr lang="uk-UA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проїхати</a:t>
            </a:r>
            <a:endParaRPr lang="uk-UA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47753" y="4269494"/>
            <a:ext cx="7344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56 : 40 = 1,4(км) – становить 1%</a:t>
            </a:r>
            <a:endParaRPr lang="uk-UA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47753" y="3893195"/>
            <a:ext cx="7289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Знайдемо кількість кілометрів, що припадає на 1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36630" y="4674002"/>
            <a:ext cx="7311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Знайдемо скільки кілометрів припадає на 100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36630" y="5036675"/>
            <a:ext cx="7334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uk-UA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1,4 ·100 = 140(км) – відстань між </a:t>
            </a:r>
            <a:r>
              <a:rPr lang="uk-UA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містами</a:t>
            </a:r>
            <a:endParaRPr lang="uk-UA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16499" y="5347936"/>
            <a:ext cx="7351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Запишемо відповідь.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236630" y="5659197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Відповідь: 140 км</a:t>
            </a:r>
            <a:r>
              <a:rPr lang="uk-UA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44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2661" y="208426"/>
            <a:ext cx="73697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3</a:t>
            </a:r>
            <a:r>
              <a:rPr lang="uk-UA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200" b="1" i="1" dirty="0" smtClean="0">
                <a:solidFill>
                  <a:srgbClr val="7435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сушіння яблука втрачають 84% своєї маси. Скільки кілограм свіжих яблук треба взяти, щоб </a:t>
            </a:r>
            <a:r>
              <a:rPr lang="uk-UA" sz="2200" b="1" i="1" dirty="0" err="1" smtClean="0">
                <a:solidFill>
                  <a:srgbClr val="7435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одежати</a:t>
            </a:r>
            <a:r>
              <a:rPr lang="uk-UA" sz="2200" b="1" i="1" dirty="0" smtClean="0">
                <a:solidFill>
                  <a:srgbClr val="7435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кг сушених?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82660" y="3724386"/>
            <a:ext cx="7369791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Розв’язання. </a:t>
            </a:r>
            <a:endParaRPr lang="uk-UA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Яку частину становлять сухі яблука від маси свіжих?</a:t>
            </a:r>
          </a:p>
          <a:p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100% - 84% = 16%</a:t>
            </a:r>
          </a:p>
          <a:p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Скільки кілограм яблук припадає на 1% ?</a:t>
            </a:r>
          </a:p>
          <a:p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18 : 16 = 1,125(кг)</a:t>
            </a:r>
          </a:p>
          <a:p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Яка маса яблук припадає на 100%</a:t>
            </a:r>
          </a:p>
          <a:p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1,125 · 100 = 112,5(кг)</a:t>
            </a:r>
          </a:p>
          <a:p>
            <a:r>
              <a:rPr lang="uk-UA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Відповідь: 112,5 кг.</a:t>
            </a:r>
          </a:p>
          <a:p>
            <a:endParaRPr lang="uk-UA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1173706" y="1316422"/>
            <a:ext cx="7544753" cy="2423592"/>
            <a:chOff x="1166001" y="1368632"/>
            <a:chExt cx="7544753" cy="2423592"/>
          </a:xfrm>
        </p:grpSpPr>
        <p:pic>
          <p:nvPicPr>
            <p:cNvPr id="5" name="Рисунок 4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82"/>
            <a:stretch/>
          </p:blipFill>
          <p:spPr bwMode="auto">
            <a:xfrm>
              <a:off x="1166001" y="1368632"/>
              <a:ext cx="1559483" cy="234283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7" name="Прямая со стрелкой 6"/>
            <p:cNvCxnSpPr/>
            <p:nvPr/>
          </p:nvCxnSpPr>
          <p:spPr>
            <a:xfrm flipV="1">
              <a:off x="2843403" y="2435824"/>
              <a:ext cx="927335" cy="408770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/>
            <p:nvPr/>
          </p:nvCxnSpPr>
          <p:spPr>
            <a:xfrm>
              <a:off x="2843403" y="3059248"/>
              <a:ext cx="877794" cy="339892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957161" y="2204535"/>
              <a:ext cx="10595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Втрати</a:t>
              </a:r>
              <a:endPara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30202" y="3229194"/>
              <a:ext cx="1659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Сушені яблука</a:t>
              </a:r>
              <a:endPara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48140" y="2209033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84%</a:t>
              </a:r>
              <a:endPara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579703" y="3168307"/>
              <a:ext cx="8867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 кг</a:t>
              </a:r>
              <a:endPara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Правая фигурная скобка 18"/>
            <p:cNvSpPr/>
            <p:nvPr/>
          </p:nvSpPr>
          <p:spPr>
            <a:xfrm>
              <a:off x="6301503" y="1758708"/>
              <a:ext cx="413670" cy="2033516"/>
            </a:xfrm>
            <a:prstGeom prst="rightBrace">
              <a:avLst>
                <a:gd name="adj1" fmla="val 64419"/>
                <a:gd name="adj2" fmla="val 50000"/>
              </a:avLst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61775" y="2242147"/>
              <a:ext cx="95731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54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r>
                <a:rPr lang="uk-UA" sz="3200" dirty="0" smtClean="0">
                  <a:solidFill>
                    <a:srgbClr val="C00000"/>
                  </a:solidFill>
                </a:rPr>
                <a:t> кг</a:t>
              </a:r>
              <a:endParaRPr lang="ru-RU" sz="3200" dirty="0">
                <a:solidFill>
                  <a:srgbClr val="C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451452" y="2544633"/>
              <a:ext cx="103105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uk-UA" sz="24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100 %</a:t>
              </a:r>
              <a:endPara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5761" y="2371807"/>
              <a:ext cx="784993" cy="7849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627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B0F0"/>
                </a:solidFill>
              </a:rPr>
              <a:t>Завдання </a:t>
            </a:r>
            <a:endParaRPr lang="uk-UA" dirty="0">
              <a:solidFill>
                <a:srgbClr val="00B0F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По підручнику ще раз повторіть  параграф 43</a:t>
            </a:r>
          </a:p>
          <a:p>
            <a:endParaRPr lang="uk-UA" dirty="0" smtClean="0"/>
          </a:p>
          <a:p>
            <a:r>
              <a:rPr lang="uk-UA" dirty="0" smtClean="0"/>
              <a:t>Виконайте одну- дві задачі на вибір</a:t>
            </a:r>
          </a:p>
          <a:p>
            <a:endParaRPr lang="uk-UA" dirty="0"/>
          </a:p>
          <a:p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364308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893" y="1405719"/>
            <a:ext cx="499508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</a:t>
            </a:r>
          </a:p>
          <a:p>
            <a:pPr algn="ctr"/>
            <a:r>
              <a:rPr lang="uk-UA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№1564,1568.</a:t>
            </a:r>
          </a:p>
          <a:p>
            <a:pPr algn="ctr"/>
            <a:r>
              <a:rPr lang="uk-UA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Параграф 43 повторити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10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261</TotalTime>
  <Words>376</Words>
  <Application>Microsoft Office PowerPoint</Application>
  <PresentationFormat>Екран (4:3)</PresentationFormat>
  <Paragraphs>65</Paragraphs>
  <Slides>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6" baseType="lpstr">
      <vt:lpstr>AdverGothicC</vt:lpstr>
      <vt:lpstr>Arial</vt:lpstr>
      <vt:lpstr>Arial Black</vt:lpstr>
      <vt:lpstr>Calibri</vt:lpstr>
      <vt:lpstr>Calibri Light</vt:lpstr>
      <vt:lpstr>Cambria Math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Завдання </vt:lpstr>
      <vt:lpstr>Презентація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Valeriy</dc:creator>
  <cp:lastModifiedBy>RePack by Diakov</cp:lastModifiedBy>
  <cp:revision>27</cp:revision>
  <dcterms:created xsi:type="dcterms:W3CDTF">2021-04-29T17:18:54Z</dcterms:created>
  <dcterms:modified xsi:type="dcterms:W3CDTF">2022-04-20T12:23:19Z</dcterms:modified>
</cp:coreProperties>
</file>