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1" r:id="rId5"/>
    <p:sldId id="263" r:id="rId6"/>
    <p:sldId id="264" r:id="rId7"/>
    <p:sldId id="265" r:id="rId8"/>
    <p:sldId id="266" r:id="rId9"/>
    <p:sldId id="267" r:id="rId10"/>
    <p:sldId id="270" r:id="rId11"/>
    <p:sldId id="271" r:id="rId12"/>
    <p:sldId id="272" r:id="rId13"/>
    <p:sldId id="273" r:id="rId14"/>
    <p:sldId id="269" r:id="rId15"/>
    <p:sldId id="262" r:id="rId16"/>
    <p:sldId id="274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13CF1-48B7-42E5-A1F0-0493542139B1}" type="datetimeFigureOut">
              <a:rPr lang="uk-UA" smtClean="0"/>
              <a:t>15.04.2022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8FE38-30F2-46CA-B76A-646D90C7A88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919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8FE38-30F2-46CA-B76A-646D90C7A883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453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132440" cy="1470025"/>
          </a:xfrm>
        </p:spPr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Математика 5 клас 20.04.2022р.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273008" cy="2664296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00B0F0"/>
                </a:solidFill>
              </a:rPr>
              <a:t>Самостійна робота</a:t>
            </a:r>
            <a:endParaRPr lang="uk-UA" sz="6000" b="1" dirty="0" smtClean="0">
              <a:solidFill>
                <a:srgbClr val="00B0F0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316416" y="6165304"/>
            <a:ext cx="360040" cy="432048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Тестові завдання.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7. 10 % від  числа 300 становить:</a:t>
            </a:r>
          </a:p>
          <a:p>
            <a:pPr>
              <a:buNone/>
            </a:pPr>
            <a:r>
              <a:rPr lang="uk-UA" dirty="0" smtClean="0"/>
              <a:t>а) 30;            б) 3;           в) 3000;          г) 0,3.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00392" y="5949280"/>
            <a:ext cx="648072" cy="576064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380312" y="5949280"/>
            <a:ext cx="576064" cy="576064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Тестові завдання.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8. 24% від  числа 48 становить:</a:t>
            </a:r>
          </a:p>
          <a:p>
            <a:pPr>
              <a:buNone/>
            </a:pPr>
            <a:r>
              <a:rPr lang="uk-UA" dirty="0" smtClean="0"/>
              <a:t>а) 50;            б) 12;           в) 11,52;          г) 10,42.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00392" y="5949280"/>
            <a:ext cx="648072" cy="576064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380312" y="5949280"/>
            <a:ext cx="576064" cy="576064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Тестові завдання.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9. 35 % від 2м становить:</a:t>
            </a:r>
          </a:p>
          <a:p>
            <a:pPr>
              <a:buNone/>
            </a:pPr>
            <a:r>
              <a:rPr lang="uk-UA" dirty="0" smtClean="0"/>
              <a:t>а) 7 м;           б) 7 см;        в) 70 см;         г) 0,7 см.</a:t>
            </a:r>
            <a:endParaRPr lang="ru-RU" dirty="0"/>
          </a:p>
        </p:txBody>
      </p:sp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00392" y="5949280"/>
            <a:ext cx="648072" cy="576064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380312" y="5949280"/>
            <a:ext cx="576064" cy="576064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Тестові завдання.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10. З 200 стовпів лінії електропередач 5% замінили новими. Яке з чисел дорівнює кількості стовпів, що не змінювалися? </a:t>
            </a:r>
          </a:p>
          <a:p>
            <a:pPr>
              <a:buNone/>
            </a:pPr>
            <a:r>
              <a:rPr lang="uk-UA" dirty="0" smtClean="0"/>
              <a:t>а) 100;           б) 190;        в) 160;         г) 180.</a:t>
            </a:r>
            <a:endParaRPr lang="ru-RU" dirty="0"/>
          </a:p>
        </p:txBody>
      </p:sp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00392" y="5949280"/>
            <a:ext cx="648072" cy="576064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380312" y="5949280"/>
            <a:ext cx="576064" cy="576064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Тестові завдання.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11. 10% від 1 м – це …</a:t>
            </a:r>
          </a:p>
          <a:p>
            <a:pPr>
              <a:buNone/>
            </a:pPr>
            <a:r>
              <a:rPr lang="uk-UA" dirty="0" smtClean="0"/>
              <a:t>а) 10 см;        б) 1 см;          в) 1 км;     г) 1 дм.</a:t>
            </a:r>
            <a:endParaRPr lang="ru-RU" dirty="0"/>
          </a:p>
        </p:txBody>
      </p:sp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00392" y="5949280"/>
            <a:ext cx="648072" cy="576064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380312" y="5949280"/>
            <a:ext cx="576064" cy="576064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Тестові завдання.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12. У класі 30 учнів, із них 6 % відсутні. Скільки відсутніх учнів?</a:t>
            </a:r>
          </a:p>
          <a:p>
            <a:pPr>
              <a:buNone/>
            </a:pPr>
            <a:r>
              <a:rPr lang="uk-UA" dirty="0" smtClean="0"/>
              <a:t>а)  5 учнів;   б)  24 учні;     в) 18 учнів;  </a:t>
            </a:r>
          </a:p>
          <a:p>
            <a:pPr>
              <a:buNone/>
            </a:pPr>
            <a:r>
              <a:rPr lang="uk-UA" dirty="0" smtClean="0"/>
              <a:t>г)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язати</a:t>
            </a:r>
            <a:r>
              <a:rPr lang="uk-UA" dirty="0" smtClean="0"/>
              <a:t> </a:t>
            </a:r>
            <a:r>
              <a:rPr lang="ru-RU" dirty="0" smtClean="0"/>
              <a:t>задачу не </a:t>
            </a:r>
            <a:r>
              <a:rPr lang="ru-RU" dirty="0" err="1" smtClean="0"/>
              <a:t>можливо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00392" y="5877272"/>
            <a:ext cx="648072" cy="576064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380312" y="5877272"/>
            <a:ext cx="576064" cy="576064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Відповіді: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43608" y="1340768"/>
          <a:ext cx="3096345" cy="5169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9269"/>
                <a:gridCol w="619269"/>
                <a:gridCol w="619269"/>
                <a:gridCol w="619269"/>
                <a:gridCol w="619269"/>
              </a:tblGrid>
              <a:tr h="414248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№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а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б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в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г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2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3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4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5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6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7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8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9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10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11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12</a:t>
                      </a:r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2267744" y="1772816"/>
            <a:ext cx="648072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691680" y="2564904"/>
            <a:ext cx="57606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267744" y="2924944"/>
            <a:ext cx="648072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267744" y="5301208"/>
            <a:ext cx="648072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915816" y="2132856"/>
            <a:ext cx="648072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15816" y="4941168"/>
            <a:ext cx="57606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915816" y="4509120"/>
            <a:ext cx="648072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91680" y="4149080"/>
            <a:ext cx="57606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267744" y="3717032"/>
            <a:ext cx="648072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915816" y="3356992"/>
            <a:ext cx="57606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491880" y="6093296"/>
            <a:ext cx="648072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491880" y="5733256"/>
            <a:ext cx="648072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691680" y="5733256"/>
            <a:ext cx="57606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267744" y="1772816"/>
            <a:ext cx="648072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2915816" y="2132856"/>
            <a:ext cx="648072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691680" y="4149080"/>
            <a:ext cx="57606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2267744" y="3717032"/>
            <a:ext cx="648072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2915816" y="3356992"/>
            <a:ext cx="57606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2267744" y="2924944"/>
            <a:ext cx="648072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1691680" y="2564904"/>
            <a:ext cx="57606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2915816" y="4509120"/>
            <a:ext cx="648072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2915816" y="4941168"/>
            <a:ext cx="57606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V="1">
            <a:off x="2267744" y="5301208"/>
            <a:ext cx="648072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flipV="1">
            <a:off x="3491880" y="5733256"/>
            <a:ext cx="648072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V="1">
            <a:off x="1691680" y="5733256"/>
            <a:ext cx="57606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V="1">
            <a:off x="3491880" y="6093296"/>
            <a:ext cx="648072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Управляющая кнопка: домой 84">
            <a:hlinkClick r:id="rId3" action="ppaction://hlinksldjump" highlightClick="1"/>
          </p:cNvPr>
          <p:cNvSpPr/>
          <p:nvPr/>
        </p:nvSpPr>
        <p:spPr>
          <a:xfrm>
            <a:off x="8244408" y="6093296"/>
            <a:ext cx="648072" cy="576064"/>
          </a:xfrm>
          <a:prstGeom prst="actionButtonHom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Управляющая кнопка: далее 85">
            <a:hlinkClick r:id="" action="ppaction://hlinkshowjump?jump=nextslide" highlightClick="1"/>
          </p:cNvPr>
          <p:cNvSpPr/>
          <p:nvPr/>
        </p:nvSpPr>
        <p:spPr>
          <a:xfrm>
            <a:off x="8244408" y="5373216"/>
            <a:ext cx="576064" cy="576064"/>
          </a:xfrm>
          <a:prstGeom prst="actionButtonForwardNex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Домашнє завдання 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Повторити параграф 42</a:t>
            </a:r>
          </a:p>
          <a:p>
            <a:r>
              <a:rPr lang="uk-UA" dirty="0" smtClean="0"/>
              <a:t>Виконати номери на вибір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463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Завдання на урок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980728"/>
            <a:ext cx="828092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1.Повторіть ,що таке відсоток</a:t>
            </a:r>
          </a:p>
          <a:p>
            <a:pPr>
              <a:buNone/>
            </a:pPr>
            <a:r>
              <a:rPr lang="uk-UA" dirty="0" smtClean="0"/>
              <a:t>2.Згадайте правило знаходження відсотків від числа</a:t>
            </a:r>
          </a:p>
          <a:p>
            <a:pPr>
              <a:buNone/>
            </a:pPr>
            <a:r>
              <a:rPr lang="uk-UA" dirty="0" smtClean="0"/>
              <a:t>3.Виконайте тестові завдання , пишіть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r>
              <a:rPr lang="uk-UA" dirty="0" smtClean="0"/>
              <a:t> </a:t>
            </a:r>
            <a:r>
              <a:rPr lang="uk-UA" dirty="0" err="1" smtClean="0"/>
              <a:t>повністю!Наприклад</a:t>
            </a:r>
            <a:r>
              <a:rPr lang="uk-UA" dirty="0" smtClean="0"/>
              <a:t>: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  1) 65 %=…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Перевірте  домашнє </a:t>
            </a:r>
            <a:r>
              <a:rPr lang="uk-UA" dirty="0" smtClean="0">
                <a:solidFill>
                  <a:srgbClr val="FF0000"/>
                </a:solidFill>
              </a:rPr>
              <a:t>завдання.</a:t>
            </a:r>
            <a:br>
              <a:rPr lang="uk-UA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№ </a:t>
            </a:r>
            <a:r>
              <a:rPr lang="uk-UA" dirty="0" smtClean="0">
                <a:solidFill>
                  <a:srgbClr val="002060"/>
                </a:solidFill>
              </a:rPr>
              <a:t>1525</a:t>
            </a:r>
            <a:r>
              <a:rPr lang="uk-UA" dirty="0" smtClean="0">
                <a:solidFill>
                  <a:srgbClr val="002060"/>
                </a:solidFill>
              </a:rPr>
              <a:t>.</a:t>
            </a:r>
            <a:endParaRPr lang="uk-UA" dirty="0"/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Відповідь :64,5км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№ 1527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Відповідь: після зупинки на 6,4 км більше.</a:t>
            </a:r>
          </a:p>
          <a:p>
            <a:pPr>
              <a:buNone/>
            </a:pP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                            №1530</a:t>
            </a:r>
          </a:p>
          <a:p>
            <a:pPr>
              <a:buNone/>
            </a:pP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                            Відповідь:18 кг сухих яблук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Тестові завдання.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uk-UA" dirty="0" smtClean="0"/>
              <a:t>У якому випадку 65% записано у вигляді десяткового дробу?</a:t>
            </a:r>
          </a:p>
          <a:p>
            <a:pPr marL="514350" indent="-514350">
              <a:buNone/>
            </a:pPr>
            <a:r>
              <a:rPr lang="uk-UA" dirty="0" smtClean="0"/>
              <a:t>а)  0,065;           б) 0,65;         в) 6,5;           г) 65. </a:t>
            </a:r>
            <a:endParaRPr lang="ru-RU" dirty="0"/>
          </a:p>
        </p:txBody>
      </p:sp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00392" y="5949280"/>
            <a:ext cx="648072" cy="576064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452320" y="5949280"/>
            <a:ext cx="576064" cy="576064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Тестові завдання.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2. Запишіть у відсотках число 0,03.</a:t>
            </a:r>
          </a:p>
          <a:p>
            <a:pPr>
              <a:buNone/>
            </a:pPr>
            <a:r>
              <a:rPr lang="uk-UA" dirty="0" smtClean="0"/>
              <a:t>а) 30%;          б) 0,3 %;         в) 3%;         г) 300%</a:t>
            </a:r>
            <a:endParaRPr lang="ru-RU" dirty="0"/>
          </a:p>
        </p:txBody>
      </p:sp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00392" y="5949280"/>
            <a:ext cx="648072" cy="576064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452320" y="5949280"/>
            <a:ext cx="576064" cy="576064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Тестові завдання.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3. У саду ростуть яблуні і груші. Яблуні становлять 65% усіх дерев. Скільки відсотків дерев саду становлять груші?</a:t>
            </a:r>
          </a:p>
          <a:p>
            <a:pPr>
              <a:buNone/>
            </a:pPr>
            <a:r>
              <a:rPr lang="uk-UA" dirty="0" smtClean="0"/>
              <a:t>а)  35%;             б)  45%;              в) 55%;    </a:t>
            </a:r>
          </a:p>
          <a:p>
            <a:pPr>
              <a:buNone/>
            </a:pPr>
            <a:r>
              <a:rPr lang="uk-UA" dirty="0" smtClean="0"/>
              <a:t>                                                   г) визначити </a:t>
            </a:r>
          </a:p>
          <a:p>
            <a:pPr>
              <a:buNone/>
            </a:pPr>
            <a:r>
              <a:rPr lang="uk-UA" dirty="0" smtClean="0"/>
              <a:t>                                                    неможливо.</a:t>
            </a:r>
            <a:endParaRPr lang="ru-RU" dirty="0"/>
          </a:p>
        </p:txBody>
      </p:sp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00392" y="5949280"/>
            <a:ext cx="648072" cy="576064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380312" y="5949280"/>
            <a:ext cx="576064" cy="576064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Тестові завдання.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4. У школі 2500 учнів. У святі прийняли участь 100% учнів. Скільки учнів брали участь у святі?</a:t>
            </a:r>
          </a:p>
          <a:p>
            <a:pPr>
              <a:buNone/>
            </a:pPr>
            <a:r>
              <a:rPr lang="uk-UA" dirty="0" smtClean="0"/>
              <a:t>   а) 250 учнів;       б) 2500 учнів;    в) 25 учнів;</a:t>
            </a:r>
          </a:p>
          <a:p>
            <a:pPr>
              <a:buNone/>
            </a:pPr>
            <a:r>
              <a:rPr lang="uk-UA" dirty="0" smtClean="0"/>
              <a:t>                                                       г) 500 учнів. </a:t>
            </a:r>
            <a:endParaRPr lang="ru-RU" dirty="0"/>
          </a:p>
        </p:txBody>
      </p:sp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00392" y="5949280"/>
            <a:ext cx="648072" cy="576064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380312" y="5949280"/>
            <a:ext cx="576064" cy="576064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Тестові завдання.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5. Яке з наведених тверджень неправильне?</a:t>
            </a:r>
          </a:p>
          <a:p>
            <a:pPr>
              <a:buNone/>
            </a:pPr>
            <a:r>
              <a:rPr lang="uk-UA" dirty="0" smtClean="0"/>
              <a:t>а) 100 % числа – це все число;</a:t>
            </a:r>
          </a:p>
          <a:p>
            <a:pPr>
              <a:buNone/>
            </a:pPr>
            <a:r>
              <a:rPr lang="uk-UA" dirty="0" smtClean="0"/>
              <a:t>б) 25 % числа – це його чверть;</a:t>
            </a:r>
          </a:p>
          <a:p>
            <a:pPr>
              <a:buNone/>
            </a:pPr>
            <a:r>
              <a:rPr lang="uk-UA" dirty="0" smtClean="0"/>
              <a:t>в) 30 % числа – це його третина;</a:t>
            </a:r>
          </a:p>
          <a:p>
            <a:pPr>
              <a:buNone/>
            </a:pPr>
            <a:r>
              <a:rPr lang="uk-UA" dirty="0" smtClean="0"/>
              <a:t>г) 50 % числа – це його </a:t>
            </a:r>
          </a:p>
          <a:p>
            <a:pPr>
              <a:buNone/>
            </a:pPr>
            <a:r>
              <a:rPr lang="uk-UA" dirty="0" smtClean="0"/>
              <a:t>половина.</a:t>
            </a:r>
            <a:endParaRPr lang="ru-RU" dirty="0"/>
          </a:p>
        </p:txBody>
      </p:sp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00392" y="5949280"/>
            <a:ext cx="648072" cy="576064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00392" y="5301208"/>
            <a:ext cx="576064" cy="576064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Тестові завдання.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6. 1% від 390 становить:</a:t>
            </a:r>
          </a:p>
          <a:p>
            <a:pPr>
              <a:buNone/>
            </a:pPr>
            <a:r>
              <a:rPr lang="uk-UA" dirty="0" smtClean="0"/>
              <a:t>а) 39;         б) 3,9;        в) 3900;           г) 0,39.</a:t>
            </a:r>
            <a:endParaRPr lang="ru-RU" dirty="0"/>
          </a:p>
        </p:txBody>
      </p:sp>
      <p:sp>
        <p:nvSpPr>
          <p:cNvPr id="4" name="Управляющая кнопка: домой 3">
            <a:hlinkClick r:id="rId3" action="ppaction://hlinksldjump" highlightClick="1"/>
          </p:cNvPr>
          <p:cNvSpPr/>
          <p:nvPr/>
        </p:nvSpPr>
        <p:spPr>
          <a:xfrm>
            <a:off x="8100392" y="5949280"/>
            <a:ext cx="648072" cy="576064"/>
          </a:xfrm>
          <a:prstGeom prst="actionButtonHom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380312" y="5949280"/>
            <a:ext cx="576064" cy="576064"/>
          </a:xfrm>
          <a:prstGeom prst="actionButtonForwardNex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527</Words>
  <Application>Microsoft Office PowerPoint</Application>
  <PresentationFormat>Екран (4:3)</PresentationFormat>
  <Paragraphs>80</Paragraphs>
  <Slides>17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Математика 5 клас 20.04.2022р.</vt:lpstr>
      <vt:lpstr>Завдання на урок </vt:lpstr>
      <vt:lpstr>Перевірте  домашнє завдання. </vt:lpstr>
      <vt:lpstr>Тестові завдання. </vt:lpstr>
      <vt:lpstr>Тестові завдання. </vt:lpstr>
      <vt:lpstr>Тестові завдання. </vt:lpstr>
      <vt:lpstr>Тестові завдання. </vt:lpstr>
      <vt:lpstr>Тестові завдання. </vt:lpstr>
      <vt:lpstr>Тестові завдання. </vt:lpstr>
      <vt:lpstr>Тестові завдання. </vt:lpstr>
      <vt:lpstr>Тестові завдання. </vt:lpstr>
      <vt:lpstr>Тестові завдання. </vt:lpstr>
      <vt:lpstr>Тестові завдання. </vt:lpstr>
      <vt:lpstr>Тестові завдання. </vt:lpstr>
      <vt:lpstr>Тестові завдання. </vt:lpstr>
      <vt:lpstr>Відповіді:</vt:lpstr>
      <vt:lpstr>Домашнє завдання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на тему</dc:title>
  <dc:creator>1</dc:creator>
  <cp:lastModifiedBy>RePack by Diakov</cp:lastModifiedBy>
  <cp:revision>37</cp:revision>
  <dcterms:created xsi:type="dcterms:W3CDTF">2013-04-01T13:15:06Z</dcterms:created>
  <dcterms:modified xsi:type="dcterms:W3CDTF">2022-04-15T17:24:47Z</dcterms:modified>
</cp:coreProperties>
</file>