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60" r:id="rId4"/>
    <p:sldId id="259" r:id="rId5"/>
    <p:sldId id="261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і чотири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93FA3-5188-4B7B-B0D2-A89950C5292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і 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A11F7-B2DC-4BEF-8DF9-79918C406CA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C6CAA-29F1-4C7C-B05A-E922E2564AA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10.05.2022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10.05.2022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10.05.2022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10.05.2022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jpe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1.jpe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image" Target="../media/image9.jpe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34.bin"/><Relationship Id="rId3" Type="http://schemas.openxmlformats.org/officeDocument/2006/relationships/oleObject" Target="../embeddings/oleObject26.bin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6.wmf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30.bin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33.wmf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Математика 5 клас 18.05.2022р.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Повторення звичайних </a:t>
            </a:r>
            <a:r>
              <a:rPr lang="uk-UA" sz="5400" dirty="0" err="1" smtClean="0"/>
              <a:t>дробів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230528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>
            <a:stCxn id="460804" idx="0"/>
          </p:cNvCxnSpPr>
          <p:nvPr/>
        </p:nvCxnSpPr>
        <p:spPr bwMode="auto">
          <a:xfrm rot="5400000" flipH="1" flipV="1">
            <a:off x="4983162" y="2082801"/>
            <a:ext cx="3175" cy="70421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002060"/>
                </a:solidFill>
                <a:latin typeface="Georgia" pitchFamily="18" charset="0"/>
              </a:rPr>
              <a:t>ВИСНОВКИ</a:t>
            </a: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81100"/>
            <a:ext cx="8305800" cy="45259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uk-UA" sz="2800" dirty="0" smtClean="0">
                <a:latin typeface="Georgia" pitchFamily="18" charset="0"/>
              </a:rPr>
              <a:t>З двох дробів з однаковими знаменниками більший той, у якого….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uk-UA" sz="2800" dirty="0" smtClean="0">
                <a:latin typeface="Georgia" pitchFamily="18" charset="0"/>
              </a:rPr>
              <a:t>З двох дробів з однаковими чисельниками більший той, у якого …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uk-UA" sz="2800" dirty="0" smtClean="0">
                <a:latin typeface="Georgia" pitchFamily="18" charset="0"/>
              </a:rPr>
              <a:t>На координатному промені з двох дробів більший дріб розташований…                 , а менший –…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460804" name="Line 4"/>
          <p:cNvSpPr>
            <a:spLocks noChangeShapeType="1"/>
          </p:cNvSpPr>
          <p:nvPr/>
        </p:nvSpPr>
        <p:spPr bwMode="auto">
          <a:xfrm>
            <a:off x="1463675" y="5605463"/>
            <a:ext cx="669607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1174750" y="4884738"/>
            <a:ext cx="647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00FF"/>
                </a:solidFill>
                <a:latin typeface="Georgia" pitchFamily="18" charset="0"/>
              </a:rPr>
              <a:t>0</a:t>
            </a:r>
          </a:p>
        </p:txBody>
      </p:sp>
      <p:sp>
        <p:nvSpPr>
          <p:cNvPr id="460806" name="Line 6"/>
          <p:cNvSpPr>
            <a:spLocks noChangeShapeType="1"/>
          </p:cNvSpPr>
          <p:nvPr/>
        </p:nvSpPr>
        <p:spPr bwMode="auto">
          <a:xfrm>
            <a:off x="2182813" y="5389563"/>
            <a:ext cx="0" cy="2159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460807" name="Line 7"/>
          <p:cNvSpPr>
            <a:spLocks noChangeShapeType="1"/>
          </p:cNvSpPr>
          <p:nvPr/>
        </p:nvSpPr>
        <p:spPr bwMode="auto">
          <a:xfrm>
            <a:off x="2903538" y="5389563"/>
            <a:ext cx="0" cy="2159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460808" name="Line 8"/>
          <p:cNvSpPr>
            <a:spLocks noChangeShapeType="1"/>
          </p:cNvSpPr>
          <p:nvPr/>
        </p:nvSpPr>
        <p:spPr bwMode="auto">
          <a:xfrm>
            <a:off x="3619500" y="5364163"/>
            <a:ext cx="0" cy="2159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460809" name="Line 9"/>
          <p:cNvSpPr>
            <a:spLocks noChangeShapeType="1"/>
          </p:cNvSpPr>
          <p:nvPr/>
        </p:nvSpPr>
        <p:spPr bwMode="auto">
          <a:xfrm>
            <a:off x="5153025" y="5389563"/>
            <a:ext cx="0" cy="2159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460810" name="Line 10"/>
          <p:cNvSpPr>
            <a:spLocks noChangeShapeType="1"/>
          </p:cNvSpPr>
          <p:nvPr/>
        </p:nvSpPr>
        <p:spPr bwMode="auto">
          <a:xfrm flipH="1">
            <a:off x="5783263" y="5389563"/>
            <a:ext cx="0" cy="2159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460811" name="Text Box 11"/>
          <p:cNvSpPr txBox="1">
            <a:spLocks noChangeArrowheads="1"/>
          </p:cNvSpPr>
          <p:nvPr/>
        </p:nvSpPr>
        <p:spPr bwMode="auto">
          <a:xfrm>
            <a:off x="3406775" y="4381500"/>
            <a:ext cx="863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>
                <a:solidFill>
                  <a:srgbClr val="008000"/>
                </a:solidFill>
                <a:latin typeface="Georgia" pitchFamily="18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ru-RU" sz="4400" b="1" baseline="50000">
                <a:solidFill>
                  <a:srgbClr val="008000"/>
                </a:solidFill>
                <a:latin typeface="Georgia" pitchFamily="18" charset="0"/>
              </a:rPr>
              <a:t>6</a:t>
            </a:r>
          </a:p>
        </p:txBody>
      </p:sp>
      <p:sp>
        <p:nvSpPr>
          <p:cNvPr id="460812" name="Oval 12"/>
          <p:cNvSpPr>
            <a:spLocks noChangeArrowheads="1"/>
          </p:cNvSpPr>
          <p:nvPr/>
        </p:nvSpPr>
        <p:spPr bwMode="auto">
          <a:xfrm>
            <a:off x="3551238" y="5534025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60813" name="Line 13"/>
          <p:cNvSpPr>
            <a:spLocks noChangeShapeType="1"/>
          </p:cNvSpPr>
          <p:nvPr/>
        </p:nvSpPr>
        <p:spPr bwMode="auto">
          <a:xfrm>
            <a:off x="6503988" y="5389563"/>
            <a:ext cx="0" cy="2159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460814" name="Text Box 14"/>
          <p:cNvSpPr txBox="1">
            <a:spLocks noChangeArrowheads="1"/>
          </p:cNvSpPr>
          <p:nvPr/>
        </p:nvSpPr>
        <p:spPr bwMode="auto">
          <a:xfrm>
            <a:off x="5567363" y="5676900"/>
            <a:ext cx="863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>
                <a:solidFill>
                  <a:srgbClr val="008000"/>
                </a:solidFill>
                <a:latin typeface="Georgia" pitchFamily="18" charset="0"/>
              </a:rPr>
              <a:t>6</a:t>
            </a:r>
          </a:p>
          <a:p>
            <a:pPr>
              <a:spcBef>
                <a:spcPct val="50000"/>
              </a:spcBef>
            </a:pPr>
            <a:r>
              <a:rPr lang="ru-RU" sz="4400" b="1" baseline="50000">
                <a:solidFill>
                  <a:srgbClr val="008000"/>
                </a:solidFill>
                <a:latin typeface="Georgia" pitchFamily="18" charset="0"/>
              </a:rPr>
              <a:t>6</a:t>
            </a:r>
          </a:p>
        </p:txBody>
      </p:sp>
      <p:sp>
        <p:nvSpPr>
          <p:cNvPr id="460815" name="Text Box 15"/>
          <p:cNvSpPr txBox="1">
            <a:spLocks noChangeArrowheads="1"/>
          </p:cNvSpPr>
          <p:nvPr/>
        </p:nvSpPr>
        <p:spPr bwMode="auto">
          <a:xfrm>
            <a:off x="7007225" y="4452938"/>
            <a:ext cx="863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>
                <a:solidFill>
                  <a:srgbClr val="008000"/>
                </a:solidFill>
                <a:latin typeface="Georgia" pitchFamily="18" charset="0"/>
              </a:rPr>
              <a:t>8</a:t>
            </a:r>
          </a:p>
          <a:p>
            <a:pPr>
              <a:spcBef>
                <a:spcPct val="50000"/>
              </a:spcBef>
            </a:pPr>
            <a:r>
              <a:rPr lang="ru-RU" sz="4400" b="1" baseline="50000">
                <a:solidFill>
                  <a:srgbClr val="008000"/>
                </a:solidFill>
                <a:latin typeface="Georgia" pitchFamily="18" charset="0"/>
              </a:rPr>
              <a:t>6</a:t>
            </a:r>
          </a:p>
        </p:txBody>
      </p:sp>
      <p:sp>
        <p:nvSpPr>
          <p:cNvPr id="460816" name="Line 16"/>
          <p:cNvSpPr>
            <a:spLocks noChangeShapeType="1"/>
          </p:cNvSpPr>
          <p:nvPr/>
        </p:nvSpPr>
        <p:spPr bwMode="auto">
          <a:xfrm>
            <a:off x="4392613" y="5391150"/>
            <a:ext cx="0" cy="2159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460817" name="Line 17"/>
          <p:cNvSpPr>
            <a:spLocks noChangeShapeType="1"/>
          </p:cNvSpPr>
          <p:nvPr/>
        </p:nvSpPr>
        <p:spPr bwMode="auto">
          <a:xfrm>
            <a:off x="7210425" y="5376863"/>
            <a:ext cx="0" cy="2159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460818" name="Oval 18"/>
          <p:cNvSpPr>
            <a:spLocks noChangeArrowheads="1"/>
          </p:cNvSpPr>
          <p:nvPr/>
        </p:nvSpPr>
        <p:spPr bwMode="auto">
          <a:xfrm>
            <a:off x="5724525" y="5510213"/>
            <a:ext cx="144463" cy="1428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60819" name="Oval 19"/>
          <p:cNvSpPr>
            <a:spLocks noChangeArrowheads="1"/>
          </p:cNvSpPr>
          <p:nvPr/>
        </p:nvSpPr>
        <p:spPr bwMode="auto">
          <a:xfrm>
            <a:off x="7121525" y="5510213"/>
            <a:ext cx="144463" cy="1428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60820" name="Text Box 20"/>
          <p:cNvSpPr txBox="1">
            <a:spLocks noChangeArrowheads="1"/>
          </p:cNvSpPr>
          <p:nvPr/>
        </p:nvSpPr>
        <p:spPr bwMode="auto">
          <a:xfrm>
            <a:off x="5545138" y="4835525"/>
            <a:ext cx="647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  <a:latin typeface="Georgia" pitchFamily="18" charset="0"/>
              </a:rPr>
              <a:t>1</a:t>
            </a:r>
          </a:p>
        </p:txBody>
      </p:sp>
      <p:sp>
        <p:nvSpPr>
          <p:cNvPr id="46102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0100" y="6192838"/>
            <a:ext cx="723900" cy="665162"/>
          </a:xfrm>
          <a:prstGeom prst="actionButtonHome">
            <a:avLst/>
          </a:prstGeom>
          <a:solidFill>
            <a:schemeClr val="accent1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3" name="Прямоугольник 22"/>
          <p:cNvSpPr/>
          <p:nvPr/>
        </p:nvSpPr>
        <p:spPr>
          <a:xfrm>
            <a:off x="4749503" y="1634609"/>
            <a:ext cx="4031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Georgia" pitchFamily="18" charset="0"/>
              </a:rPr>
              <a:t>чисельник більший</a:t>
            </a:r>
            <a:endParaRPr lang="uk-UA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62943" y="2558534"/>
            <a:ext cx="4049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Georgia" pitchFamily="18" charset="0"/>
              </a:rPr>
              <a:t>знаменник менший</a:t>
            </a:r>
            <a:endParaRPr lang="uk-UA" sz="2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971672" y="3511034"/>
            <a:ext cx="1887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Georgia" pitchFamily="18" charset="0"/>
              </a:rPr>
              <a:t>правіше </a:t>
            </a:r>
            <a:endParaRPr lang="uk-UA" sz="2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946951" y="3901559"/>
            <a:ext cx="1457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Georgia" pitchFamily="18" charset="0"/>
              </a:rPr>
              <a:t>лівіше</a:t>
            </a:r>
            <a:endParaRPr lang="uk-UA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0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6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60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6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6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2" grpId="0"/>
      <p:bldP spid="460804" grpId="0" animBg="1"/>
      <p:bldP spid="460805" grpId="0"/>
      <p:bldP spid="460806" grpId="0" animBg="1"/>
      <p:bldP spid="460807" grpId="0" animBg="1"/>
      <p:bldP spid="460808" grpId="0" animBg="1"/>
      <p:bldP spid="460809" grpId="0" animBg="1"/>
      <p:bldP spid="460810" grpId="0" animBg="1"/>
      <p:bldP spid="460811" grpId="0"/>
      <p:bldP spid="460812" grpId="0" animBg="1"/>
      <p:bldP spid="460813" grpId="0" animBg="1"/>
      <p:bldP spid="460814" grpId="0"/>
      <p:bldP spid="460815" grpId="0"/>
      <p:bldP spid="460816" grpId="0" animBg="1"/>
      <p:bldP spid="460817" grpId="0" animBg="1"/>
      <p:bldP spid="460818" grpId="0" animBg="1"/>
      <p:bldP spid="460819" grpId="0" animBg="1"/>
      <p:bldP spid="460820" grpId="0"/>
      <p:bldP spid="24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C:\Users\home\Desktop\prir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245327" y="809625"/>
            <a:ext cx="2898673" cy="4352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395" name="Заголовок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25487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002060"/>
                </a:solidFill>
                <a:latin typeface="Georgia" pitchFamily="18" charset="0"/>
              </a:rPr>
              <a:t>Людина і дроби</a:t>
            </a:r>
            <a:r>
              <a:rPr lang="uk-UA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uk-UA" smtClean="0">
                <a:solidFill>
                  <a:srgbClr val="002060"/>
                </a:solidFill>
                <a:latin typeface="Georgia" pitchFamily="18" charset="0"/>
              </a:rPr>
            </a:br>
            <a:endParaRPr lang="uk-UA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9396" name="Содержимое 2"/>
          <p:cNvSpPr>
            <a:spLocks noGrp="1"/>
          </p:cNvSpPr>
          <p:nvPr>
            <p:ph idx="1"/>
          </p:nvPr>
        </p:nvSpPr>
        <p:spPr>
          <a:xfrm>
            <a:off x="123825" y="93345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sz="1400" b="1" dirty="0" smtClean="0"/>
              <a:t> </a:t>
            </a:r>
            <a:endParaRPr lang="uk-UA" sz="1400" dirty="0" smtClean="0"/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1/12</a:t>
            </a:r>
            <a:r>
              <a:rPr lang="ru-RU" sz="2000" b="1" dirty="0" smtClean="0">
                <a:latin typeface="Georgia" pitchFamily="18" charset="0"/>
              </a:rPr>
              <a:t>  </a:t>
            </a:r>
            <a:r>
              <a:rPr lang="ru-RU" sz="2000" b="1" dirty="0" err="1" smtClean="0">
                <a:latin typeface="Georgia" pitchFamily="18" charset="0"/>
              </a:rPr>
              <a:t>маси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тіла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людини</a:t>
            </a:r>
            <a:r>
              <a:rPr lang="ru-RU" sz="2000" b="1" dirty="0" smtClean="0">
                <a:latin typeface="Georgia" pitchFamily="18" charset="0"/>
              </a:rPr>
              <a:t> становить кров</a:t>
            </a:r>
            <a:endParaRPr lang="uk-UA" sz="2000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000" b="1" dirty="0" smtClean="0">
                <a:latin typeface="Georgia" pitchFamily="18" charset="0"/>
              </a:rPr>
              <a:t> </a:t>
            </a:r>
            <a:endParaRPr lang="uk-UA" sz="2000" b="1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½  </a:t>
            </a:r>
            <a:r>
              <a:rPr lang="ru-RU" sz="2000" b="1" dirty="0" err="1" smtClean="0">
                <a:latin typeface="Georgia" pitchFamily="18" charset="0"/>
              </a:rPr>
              <a:t>всієї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крові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міститься</a:t>
            </a:r>
            <a:r>
              <a:rPr lang="ru-RU" sz="2000" b="1" dirty="0" smtClean="0">
                <a:latin typeface="Georgia" pitchFamily="18" charset="0"/>
              </a:rPr>
              <a:t> в </a:t>
            </a:r>
            <a:r>
              <a:rPr lang="ru-RU" sz="2000" b="1" dirty="0" err="1" smtClean="0">
                <a:latin typeface="Georgia" pitchFamily="18" charset="0"/>
              </a:rPr>
              <a:t>кровоносних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судинах</a:t>
            </a:r>
            <a:endParaRPr lang="uk-UA" sz="2000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000" b="1" dirty="0" smtClean="0">
                <a:latin typeface="Georgia" pitchFamily="18" charset="0"/>
              </a:rPr>
              <a:t> </a:t>
            </a:r>
            <a:endParaRPr lang="uk-UA" sz="2000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1/5</a:t>
            </a:r>
            <a:r>
              <a:rPr lang="ru-RU" sz="2000" b="1" dirty="0" smtClean="0">
                <a:latin typeface="Georgia" pitchFamily="18" charset="0"/>
              </a:rPr>
              <a:t>  у </a:t>
            </a:r>
            <a:r>
              <a:rPr lang="ru-RU" sz="2000" b="1" dirty="0" err="1" smtClean="0">
                <a:latin typeface="Georgia" pitchFamily="18" charset="0"/>
              </a:rPr>
              <a:t>печінці</a:t>
            </a:r>
            <a:endParaRPr lang="uk-UA" sz="2000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000" b="1" dirty="0" smtClean="0">
                <a:latin typeface="Georgia" pitchFamily="18" charset="0"/>
              </a:rPr>
              <a:t> </a:t>
            </a:r>
            <a:endParaRPr lang="uk-UA" sz="2000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4/25  </a:t>
            </a:r>
            <a:r>
              <a:rPr lang="ru-RU" sz="2000" b="1" dirty="0" smtClean="0">
                <a:latin typeface="Georgia" pitchFamily="18" charset="0"/>
              </a:rPr>
              <a:t>у </a:t>
            </a:r>
            <a:r>
              <a:rPr lang="ru-RU" sz="2000" b="1" dirty="0" err="1" smtClean="0">
                <a:latin typeface="Georgia" pitchFamily="18" charset="0"/>
              </a:rPr>
              <a:t>селезінці</a:t>
            </a:r>
            <a:endParaRPr lang="uk-UA" sz="2000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000" b="1" dirty="0" smtClean="0">
                <a:latin typeface="Georgia" pitchFamily="18" charset="0"/>
              </a:rPr>
              <a:t> </a:t>
            </a:r>
            <a:endParaRPr lang="uk-UA" sz="2000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1/10</a:t>
            </a:r>
            <a:r>
              <a:rPr lang="ru-RU" sz="2000" b="1" dirty="0" smtClean="0">
                <a:latin typeface="Georgia" pitchFamily="18" charset="0"/>
              </a:rPr>
              <a:t>  у </a:t>
            </a:r>
            <a:r>
              <a:rPr lang="ru-RU" sz="2000" b="1" dirty="0" err="1" smtClean="0">
                <a:latin typeface="Georgia" pitchFamily="18" charset="0"/>
              </a:rPr>
              <a:t>підшкірних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судинах</a:t>
            </a:r>
            <a:endParaRPr lang="uk-UA" sz="2000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000" b="1" dirty="0" smtClean="0">
                <a:latin typeface="Georgia" pitchFamily="18" charset="0"/>
              </a:rPr>
              <a:t> </a:t>
            </a:r>
            <a:endParaRPr lang="uk-UA" sz="2000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3/50</a:t>
            </a:r>
            <a:r>
              <a:rPr lang="ru-RU" sz="2000" b="1" dirty="0" smtClean="0">
                <a:latin typeface="Georgia" pitchFamily="18" charset="0"/>
              </a:rPr>
              <a:t> л </a:t>
            </a:r>
            <a:r>
              <a:rPr lang="ru-RU" sz="2000" b="1" dirty="0" err="1" smtClean="0">
                <a:latin typeface="Georgia" pitchFamily="18" charset="0"/>
              </a:rPr>
              <a:t>крові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виштовхується</a:t>
            </a:r>
            <a:r>
              <a:rPr lang="ru-RU" sz="2000" b="1" dirty="0" smtClean="0">
                <a:latin typeface="Georgia" pitchFamily="18" charset="0"/>
              </a:rPr>
              <a:t> за </a:t>
            </a:r>
            <a:r>
              <a:rPr lang="ru-RU" sz="2000" b="1" dirty="0" err="1" smtClean="0">
                <a:latin typeface="Georgia" pitchFamily="18" charset="0"/>
              </a:rPr>
              <a:t>одне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скорочення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серця</a:t>
            </a:r>
            <a:r>
              <a:rPr lang="ru-RU" sz="2000" b="1" dirty="0" smtClean="0">
                <a:latin typeface="Georgia" pitchFamily="18" charset="0"/>
              </a:rPr>
              <a:t>  </a:t>
            </a:r>
            <a:endParaRPr lang="uk-UA" sz="2000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000" b="1" dirty="0" smtClean="0">
                <a:latin typeface="Georgia" pitchFamily="18" charset="0"/>
              </a:rPr>
              <a:t> </a:t>
            </a:r>
            <a:endParaRPr lang="uk-UA" sz="2000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000" b="1" dirty="0" err="1" smtClean="0">
                <a:latin typeface="Georgia" pitchFamily="18" charset="0"/>
              </a:rPr>
              <a:t>виштовхується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серцем</a:t>
            </a:r>
            <a:r>
              <a:rPr lang="ru-RU" sz="2000" b="1" dirty="0" smtClean="0">
                <a:latin typeface="Georgia" pitchFamily="18" charset="0"/>
              </a:rPr>
              <a:t> за одну </a:t>
            </a:r>
            <a:r>
              <a:rPr lang="ru-RU" sz="2000" b="1" dirty="0" err="1" smtClean="0">
                <a:latin typeface="Georgia" pitchFamily="18" charset="0"/>
              </a:rPr>
              <a:t>хвилину</a:t>
            </a:r>
            <a:endParaRPr lang="uk-UA" sz="20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-800100" y="274638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Georgia" pitchFamily="18" charset="0"/>
              </a:rPr>
              <a:t>Земля і дроби…</a:t>
            </a:r>
            <a:endParaRPr lang="uk-UA" smtClean="0">
              <a:solidFill>
                <a:srgbClr val="002060"/>
              </a:solidFill>
            </a:endParaRPr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sz="1800" b="1" dirty="0" smtClean="0">
                <a:latin typeface="Georgia" pitchFamily="18" charset="0"/>
              </a:rPr>
              <a:t> </a:t>
            </a:r>
            <a:endParaRPr lang="uk-UA" sz="1800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3/4 </a:t>
            </a:r>
            <a:r>
              <a:rPr lang="ru-RU" sz="2400" b="1" dirty="0" smtClean="0">
                <a:latin typeface="Georgia" pitchFamily="18" charset="0"/>
              </a:rPr>
              <a:t>– </a:t>
            </a:r>
            <a:r>
              <a:rPr lang="ru-RU" sz="2400" b="1" dirty="0" err="1" smtClean="0">
                <a:latin typeface="Georgia" pitchFamily="18" charset="0"/>
              </a:rPr>
              <a:t>покрито</a:t>
            </a:r>
            <a:r>
              <a:rPr lang="ru-RU" sz="2400" b="1" dirty="0" smtClean="0">
                <a:latin typeface="Georgia" pitchFamily="18" charset="0"/>
              </a:rPr>
              <a:t> водою</a:t>
            </a:r>
            <a:endParaRPr lang="uk-UA" sz="2400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400" b="1" dirty="0" smtClean="0">
                <a:latin typeface="Georgia" pitchFamily="18" charset="0"/>
              </a:rPr>
              <a:t> </a:t>
            </a:r>
            <a:endParaRPr lang="uk-UA" sz="2400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1/4</a:t>
            </a:r>
            <a:r>
              <a:rPr lang="ru-RU" sz="2400" b="1" dirty="0" smtClean="0">
                <a:latin typeface="Georgia" pitchFamily="18" charset="0"/>
              </a:rPr>
              <a:t> – суша</a:t>
            </a:r>
            <a:endParaRPr lang="uk-UA" sz="2400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400" b="1" dirty="0" smtClean="0">
                <a:latin typeface="Georgia" pitchFamily="18" charset="0"/>
              </a:rPr>
              <a:t> </a:t>
            </a:r>
            <a:endParaRPr lang="uk-UA" sz="2400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1/8</a:t>
            </a:r>
            <a:r>
              <a:rPr lang="ru-RU" sz="2400" b="1" dirty="0" smtClean="0">
                <a:latin typeface="Georgia" pitchFamily="18" charset="0"/>
              </a:rPr>
              <a:t> – </a:t>
            </a:r>
            <a:r>
              <a:rPr lang="ru-RU" sz="2400" b="1" dirty="0" err="1" smtClean="0">
                <a:latin typeface="Georgia" pitchFamily="18" charset="0"/>
              </a:rPr>
              <a:t>поверхня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Землі</a:t>
            </a:r>
            <a:r>
              <a:rPr lang="ru-RU" sz="2400" b="1" dirty="0" smtClean="0">
                <a:latin typeface="Georgia" pitchFamily="18" charset="0"/>
              </a:rPr>
              <a:t> на </a:t>
            </a:r>
            <a:r>
              <a:rPr lang="ru-RU" sz="2400" b="1" dirty="0" err="1" smtClean="0">
                <a:latin typeface="Georgia" pitchFamily="18" charset="0"/>
              </a:rPr>
              <a:t>якій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можна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жити</a:t>
            </a:r>
            <a:endParaRPr lang="uk-UA" sz="2400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400" b="1" dirty="0" smtClean="0">
                <a:latin typeface="Georgia" pitchFamily="18" charset="0"/>
              </a:rPr>
              <a:t> </a:t>
            </a:r>
            <a:endParaRPr lang="uk-UA" sz="2400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1/8</a:t>
            </a:r>
            <a:r>
              <a:rPr lang="ru-RU" sz="2400" b="1" dirty="0" smtClean="0">
                <a:latin typeface="Georgia" pitchFamily="18" charset="0"/>
              </a:rPr>
              <a:t> -  </a:t>
            </a:r>
            <a:r>
              <a:rPr lang="ru-RU" sz="2400" b="1" dirty="0" err="1" smtClean="0">
                <a:latin typeface="Georgia" pitchFamily="18" charset="0"/>
              </a:rPr>
              <a:t>пустелі</a:t>
            </a:r>
            <a:r>
              <a:rPr lang="ru-RU" sz="2400" b="1" dirty="0" smtClean="0">
                <a:latin typeface="Georgia" pitchFamily="18" charset="0"/>
              </a:rPr>
              <a:t>, гори, </a:t>
            </a:r>
            <a:r>
              <a:rPr lang="ru-RU" sz="2400" b="1" dirty="0" err="1" smtClean="0">
                <a:latin typeface="Georgia" pitchFamily="18" charset="0"/>
              </a:rPr>
              <a:t>ліси</a:t>
            </a:r>
            <a:r>
              <a:rPr lang="ru-RU" sz="2400" b="1" dirty="0" smtClean="0">
                <a:latin typeface="Georgia" pitchFamily="18" charset="0"/>
              </a:rPr>
              <a:t>,</a:t>
            </a:r>
            <a:endParaRPr lang="uk-UA" sz="2400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400" b="1" dirty="0" smtClean="0">
                <a:latin typeface="Georgia" pitchFamily="18" charset="0"/>
              </a:rPr>
              <a:t> </a:t>
            </a:r>
            <a:endParaRPr lang="uk-UA" sz="2400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3/32</a:t>
            </a:r>
            <a:r>
              <a:rPr lang="ru-RU" sz="2400" b="1" dirty="0" smtClean="0">
                <a:latin typeface="Georgia" pitchFamily="18" charset="0"/>
              </a:rPr>
              <a:t> – </a:t>
            </a:r>
            <a:r>
              <a:rPr lang="ru-RU" sz="2400" b="1" dirty="0" err="1" smtClean="0">
                <a:latin typeface="Georgia" pitchFamily="18" charset="0"/>
              </a:rPr>
              <a:t>місця</a:t>
            </a:r>
            <a:r>
              <a:rPr lang="ru-RU" sz="2400" b="1" dirty="0" smtClean="0">
                <a:latin typeface="Georgia" pitchFamily="18" charset="0"/>
              </a:rPr>
              <a:t> , де </a:t>
            </a:r>
            <a:r>
              <a:rPr lang="ru-RU" sz="2400" b="1" dirty="0" err="1" smtClean="0">
                <a:latin typeface="Georgia" pitchFamily="18" charset="0"/>
              </a:rPr>
              <a:t>можуть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жити</a:t>
            </a:r>
            <a:r>
              <a:rPr lang="ru-RU" sz="2400" b="1" dirty="0" smtClean="0">
                <a:latin typeface="Georgia" pitchFamily="18" charset="0"/>
              </a:rPr>
              <a:t> люди</a:t>
            </a:r>
            <a:endParaRPr lang="uk-UA" sz="2400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1800" b="1" dirty="0" smtClean="0">
                <a:latin typeface="Georgia" pitchFamily="18" charset="0"/>
              </a:rPr>
              <a:t> </a:t>
            </a:r>
            <a:endParaRPr lang="uk-UA" sz="1800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1/32 </a:t>
            </a:r>
            <a:r>
              <a:rPr lang="ru-RU" sz="2400" b="1" dirty="0" smtClean="0">
                <a:latin typeface="Georgia" pitchFamily="18" charset="0"/>
              </a:rPr>
              <a:t>– поля, де </a:t>
            </a:r>
            <a:r>
              <a:rPr lang="ru-RU" sz="2400" b="1" dirty="0" err="1" smtClean="0">
                <a:latin typeface="Georgia" pitchFamily="18" charset="0"/>
              </a:rPr>
              <a:t>вирощують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врожай</a:t>
            </a:r>
            <a:endParaRPr lang="uk-UA" sz="2400" dirty="0" smtClean="0">
              <a:latin typeface="Georgia" pitchFamily="18" charset="0"/>
            </a:endParaRP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9275" y="0"/>
            <a:ext cx="3514725" cy="3383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 підручнику ще раз повторити</a:t>
            </a:r>
          </a:p>
          <a:p>
            <a:r>
              <a:rPr lang="uk-UA" dirty="0" smtClean="0"/>
              <a:t> параграф 27-31</a:t>
            </a:r>
          </a:p>
          <a:p>
            <a:r>
              <a:rPr lang="uk-UA" dirty="0" smtClean="0"/>
              <a:t>Виконати декілька номерів на вибір із кожного параграфа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794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 l="58855" t="19743" r="14571" b="57697"/>
          <a:stretch>
            <a:fillRect/>
          </a:stretch>
        </p:blipFill>
        <p:spPr bwMode="auto">
          <a:xfrm>
            <a:off x="4283075" y="3816350"/>
            <a:ext cx="47529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22337"/>
          </a:xfrm>
          <a:solidFill>
            <a:srgbClr val="CCFF66"/>
          </a:solidFill>
        </p:spPr>
        <p:txBody>
          <a:bodyPr/>
          <a:lstStyle/>
          <a:p>
            <a:pPr eaLnBrk="1" hangingPunct="1"/>
            <a:r>
              <a:rPr lang="uk-UA" smtClean="0">
                <a:solidFill>
                  <a:srgbClr val="008000"/>
                </a:solidFill>
              </a:rPr>
              <a:t>Що таке звичайний дріб?</a:t>
            </a:r>
            <a:endParaRPr lang="ru-RU" smtClean="0">
              <a:solidFill>
                <a:srgbClr val="008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1268413"/>
            <a:ext cx="9180513" cy="5184775"/>
          </a:xfrm>
        </p:spPr>
        <p:txBody>
          <a:bodyPr/>
          <a:lstStyle/>
          <a:p>
            <a:pPr eaLnBrk="1" hangingPunct="1"/>
            <a:r>
              <a:rPr lang="uk-UA" dirty="0" smtClean="0"/>
              <a:t>Звичайні дроби записують за допомогою двох  натуральних чисел і риски дробу (дробової риски).</a:t>
            </a:r>
          </a:p>
          <a:p>
            <a:pPr eaLnBrk="1" hangingPunct="1"/>
            <a:r>
              <a:rPr lang="uk-UA" dirty="0" smtClean="0"/>
              <a:t>Число, записане над дробом називають </a:t>
            </a:r>
            <a:r>
              <a:rPr lang="uk-UA" i="1" dirty="0" smtClean="0">
                <a:solidFill>
                  <a:srgbClr val="FF0066"/>
                </a:solidFill>
              </a:rPr>
              <a:t>чисельником дробу</a:t>
            </a:r>
            <a:r>
              <a:rPr lang="uk-UA" i="1" dirty="0" smtClean="0"/>
              <a:t>.</a:t>
            </a:r>
          </a:p>
          <a:p>
            <a:pPr eaLnBrk="1" hangingPunct="1"/>
            <a:r>
              <a:rPr lang="uk-UA" dirty="0" smtClean="0"/>
              <a:t>Число, записане </a:t>
            </a:r>
          </a:p>
          <a:p>
            <a:pPr eaLnBrk="1" hangingPunct="1">
              <a:buFontTx/>
              <a:buNone/>
            </a:pPr>
            <a:r>
              <a:rPr lang="uk-UA" dirty="0" smtClean="0"/>
              <a:t>   під рискою </a:t>
            </a:r>
          </a:p>
          <a:p>
            <a:pPr eaLnBrk="1" hangingPunct="1">
              <a:buFontTx/>
              <a:buNone/>
            </a:pPr>
            <a:r>
              <a:rPr lang="uk-UA" dirty="0" smtClean="0"/>
              <a:t>   називають </a:t>
            </a:r>
          </a:p>
          <a:p>
            <a:pPr eaLnBrk="1" hangingPunct="1">
              <a:buFontTx/>
              <a:buNone/>
            </a:pPr>
            <a:r>
              <a:rPr lang="uk-UA" i="1" dirty="0" smtClean="0">
                <a:solidFill>
                  <a:srgbClr val="FF0066"/>
                </a:solidFill>
              </a:rPr>
              <a:t>   знаменником дробу.</a:t>
            </a:r>
            <a:endParaRPr lang="ru-RU" i="1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Document"/>
          <p:cNvSpPr>
            <a:spLocks noEditPoints="1" noChangeArrowheads="1"/>
          </p:cNvSpPr>
          <p:nvPr/>
        </p:nvSpPr>
        <p:spPr bwMode="auto">
          <a:xfrm>
            <a:off x="468313" y="3789363"/>
            <a:ext cx="8424862" cy="256063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5715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221163"/>
            <a:ext cx="8291513" cy="1905000"/>
          </a:xfrm>
        </p:spPr>
        <p:txBody>
          <a:bodyPr/>
          <a:lstStyle/>
          <a:p>
            <a:pPr eaLnBrk="1" hangingPunct="1"/>
            <a:r>
              <a:rPr lang="uk-UA" i="1" smtClean="0">
                <a:solidFill>
                  <a:srgbClr val="FF0066"/>
                </a:solidFill>
              </a:rPr>
              <a:t>Знаменник </a:t>
            </a:r>
            <a:r>
              <a:rPr lang="uk-UA" smtClean="0"/>
              <a:t>дробу показує на скільки рівних частин поділили щось ціле, а </a:t>
            </a:r>
            <a:r>
              <a:rPr lang="uk-UA" i="1" smtClean="0">
                <a:solidFill>
                  <a:srgbClr val="FF0066"/>
                </a:solidFill>
              </a:rPr>
              <a:t>чисельник</a:t>
            </a:r>
            <a:r>
              <a:rPr lang="uk-UA" smtClean="0"/>
              <a:t> – скільки таких частин взяли.</a:t>
            </a:r>
            <a:endParaRPr lang="ru-RU" smtClean="0"/>
          </a:p>
        </p:txBody>
      </p:sp>
      <p:graphicFrame>
        <p:nvGraphicFramePr>
          <p:cNvPr id="9223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451725" y="333375"/>
          <a:ext cx="871538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3" imgW="203040" imgH="393480" progId="Equation.3">
                  <p:embed/>
                </p:oleObj>
              </mc:Choice>
              <mc:Fallback>
                <p:oleObj name="Формула" r:id="rId3" imgW="2030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333375"/>
                        <a:ext cx="871538" cy="16906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2" name="Picture 6" descr="Рисунок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60350"/>
            <a:ext cx="381635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26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29250" y="333375"/>
          <a:ext cx="871538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6" imgW="203040" imgH="393480" progId="Equation.3">
                  <p:embed/>
                </p:oleObj>
              </mc:Choice>
              <mc:Fallback>
                <p:oleObj name="Формула" r:id="rId6" imgW="20304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333375"/>
                        <a:ext cx="871538" cy="16891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711950" y="679450"/>
            <a:ext cx="307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400"/>
              <a:t>і</a:t>
            </a:r>
            <a:endParaRPr lang="ru-RU" sz="4400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040063" y="2192338"/>
            <a:ext cx="3009900" cy="1431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400" u="sng">
                <a:solidFill>
                  <a:srgbClr val="FF0066"/>
                </a:solidFill>
              </a:rPr>
              <a:t>Чисельник</a:t>
            </a:r>
          </a:p>
          <a:p>
            <a:r>
              <a:rPr lang="uk-UA" sz="4400">
                <a:solidFill>
                  <a:srgbClr val="FF0066"/>
                </a:solidFill>
              </a:rPr>
              <a:t>Знаменник</a:t>
            </a:r>
            <a:endParaRPr lang="ru-RU" sz="440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 animBg="1"/>
      <p:bldP spid="9219" grpId="0" build="p"/>
      <p:bldP spid="9229" grpId="0"/>
      <p:bldP spid="92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D17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/>
              <a:t>Святковий пиріг розрізали на 10 рівних частин.</a:t>
            </a:r>
            <a:endParaRPr lang="ru-RU" sz="320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132138" y="1812925"/>
            <a:ext cx="22383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800"/>
              <a:t>1 =      ,</a:t>
            </a:r>
            <a:endParaRPr lang="ru-RU" sz="4800"/>
          </a:p>
        </p:txBody>
      </p:sp>
      <p:graphicFrame>
        <p:nvGraphicFramePr>
          <p:cNvPr id="4105" name="Object 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138488" y="3792538"/>
          <a:ext cx="928687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Формула" r:id="rId3" imgW="203040" imgH="393480" progId="Equation.3">
                  <p:embed/>
                </p:oleObj>
              </mc:Choice>
              <mc:Fallback>
                <p:oleObj name="Формула" r:id="rId3" imgW="20304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8" y="3792538"/>
                        <a:ext cx="928687" cy="179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284663" y="1271588"/>
          <a:ext cx="1001712" cy="194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Формула" r:id="rId5" imgW="203040" imgH="393480" progId="Equation.3">
                  <p:embed/>
                </p:oleObj>
              </mc:Choice>
              <mc:Fallback>
                <p:oleObj name="Формула" r:id="rId5" imgW="20304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271588"/>
                        <a:ext cx="1001712" cy="194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1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8215313" y="3860800"/>
          <a:ext cx="928687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Формула" r:id="rId7" imgW="203040" imgH="393480" progId="Equation.3">
                  <p:embed/>
                </p:oleObj>
              </mc:Choice>
              <mc:Fallback>
                <p:oleObj name="Формула" r:id="rId7" imgW="20304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5313" y="3860800"/>
                        <a:ext cx="928687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" name="Object 20"/>
          <p:cNvGraphicFramePr>
            <a:graphicFrameLocks noChangeAspect="1"/>
          </p:cNvGraphicFramePr>
          <p:nvPr/>
        </p:nvGraphicFramePr>
        <p:xfrm>
          <a:off x="7235825" y="333375"/>
          <a:ext cx="59531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Формула" r:id="rId9" imgW="203040" imgH="393480" progId="Equation.3">
                  <p:embed/>
                </p:oleObj>
              </mc:Choice>
              <mc:Fallback>
                <p:oleObj name="Формула" r:id="rId9" imgW="20304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33375"/>
                        <a:ext cx="595313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7740650" y="4333875"/>
            <a:ext cx="539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800"/>
              <a:t>=</a:t>
            </a:r>
            <a:endParaRPr lang="ru-RU" sz="4800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2744788" y="4260850"/>
            <a:ext cx="539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800"/>
              <a:t>=</a:t>
            </a:r>
            <a:endParaRPr lang="ru-RU" sz="4800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2124075" y="611188"/>
            <a:ext cx="7123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/>
              <a:t>Кожна частинка становить     пирога.</a:t>
            </a:r>
            <a:endParaRPr lang="ru-RU" sz="3200"/>
          </a:p>
        </p:txBody>
      </p:sp>
      <p:pic>
        <p:nvPicPr>
          <p:cNvPr id="4120" name="Picture 24" descr="Рисунок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825" y="1052513"/>
            <a:ext cx="2809875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25" descr="Рисунок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" y="3500438"/>
            <a:ext cx="276701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27" descr="Рисунок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95963" y="3573463"/>
            <a:ext cx="17367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Rectangle 28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FFD175"/>
          </a:solidFill>
          <a:ln w="9525">
            <a:solidFill>
              <a:srgbClr val="FFD17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/>
      <p:bldP spid="4117" grpId="0"/>
      <p:bldP spid="4118" grpId="0"/>
      <p:bldP spid="41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250825" y="1412875"/>
            <a:ext cx="8497888" cy="48244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692275" y="274638"/>
            <a:ext cx="6994525" cy="777875"/>
          </a:xfrm>
        </p:spPr>
        <p:txBody>
          <a:bodyPr/>
          <a:lstStyle/>
          <a:p>
            <a:pPr eaLnBrk="1" hangingPunct="1"/>
            <a:r>
              <a:rPr lang="uk-UA" sz="4000" smtClean="0">
                <a:solidFill>
                  <a:srgbClr val="0000FF"/>
                </a:solidFill>
              </a:rPr>
              <a:t>Приклади звичайних дробів</a:t>
            </a:r>
            <a:endParaRPr lang="ru-RU" sz="4000" smtClean="0">
              <a:solidFill>
                <a:srgbClr val="0000FF"/>
              </a:solidFill>
            </a:endParaRPr>
          </a:p>
        </p:txBody>
      </p:sp>
      <p:graphicFrame>
        <p:nvGraphicFramePr>
          <p:cNvPr id="13316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39750" y="836613"/>
          <a:ext cx="1196975" cy="309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Формула" r:id="rId3" imgW="152280" imgH="393480" progId="Equation.3">
                  <p:embed/>
                </p:oleObj>
              </mc:Choice>
              <mc:Fallback>
                <p:oleObj name="Формула" r:id="rId3" imgW="1522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36613"/>
                        <a:ext cx="1196975" cy="30940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24525" y="1125538"/>
          <a:ext cx="908050" cy="255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Формула" r:id="rId5" imgW="139680" imgH="393480" progId="Equation.3">
                  <p:embed/>
                </p:oleObj>
              </mc:Choice>
              <mc:Fallback>
                <p:oleObj name="Формула" r:id="rId5" imgW="1396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125538"/>
                        <a:ext cx="908050" cy="2557462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59113" y="3933825"/>
          <a:ext cx="992187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Формула" r:id="rId7" imgW="152280" imgH="393480" progId="Equation.3">
                  <p:embed/>
                </p:oleObj>
              </mc:Choice>
              <mc:Fallback>
                <p:oleObj name="Формула" r:id="rId7" imgW="15228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933825"/>
                        <a:ext cx="992187" cy="256540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516688" y="4652963"/>
          <a:ext cx="931862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Формула" r:id="rId9" imgW="203040" imgH="393480" progId="Equation.3">
                  <p:embed/>
                </p:oleObj>
              </mc:Choice>
              <mc:Fallback>
                <p:oleObj name="Формула" r:id="rId9" imgW="20304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4652963"/>
                        <a:ext cx="931862" cy="1809750"/>
                      </a:xfrm>
                      <a:prstGeom prst="rect">
                        <a:avLst/>
                      </a:prstGeom>
                      <a:solidFill>
                        <a:srgbClr val="9900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4500563" y="3573463"/>
          <a:ext cx="1135062" cy="293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Формула" r:id="rId11" imgW="152280" imgH="393480" progId="Equation.3">
                  <p:embed/>
                </p:oleObj>
              </mc:Choice>
              <mc:Fallback>
                <p:oleObj name="Формула" r:id="rId11" imgW="15228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573463"/>
                        <a:ext cx="1135062" cy="2932112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7667625" y="1916113"/>
          <a:ext cx="1219200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Формула" r:id="rId13" imgW="152280" imgH="393480" progId="Equation.3">
                  <p:embed/>
                </p:oleObj>
              </mc:Choice>
              <mc:Fallback>
                <p:oleObj name="Формула" r:id="rId13" imgW="15228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1916113"/>
                        <a:ext cx="1219200" cy="3151187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14"/>
          <p:cNvGraphicFramePr>
            <a:graphicFrameLocks noChangeAspect="1"/>
          </p:cNvGraphicFramePr>
          <p:nvPr/>
        </p:nvGraphicFramePr>
        <p:xfrm>
          <a:off x="684213" y="4365625"/>
          <a:ext cx="1068387" cy="206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Формула" r:id="rId15" imgW="203040" imgH="393480" progId="Equation.3">
                  <p:embed/>
                </p:oleObj>
              </mc:Choice>
              <mc:Fallback>
                <p:oleObj name="Формула" r:id="rId15" imgW="20304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365625"/>
                        <a:ext cx="1068387" cy="2068513"/>
                      </a:xfrm>
                      <a:prstGeom prst="rect">
                        <a:avLst/>
                      </a:prstGeom>
                      <a:solidFill>
                        <a:srgbClr val="FF66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7" name="Object 15"/>
          <p:cNvGraphicFramePr>
            <a:graphicFrameLocks noChangeAspect="1"/>
          </p:cNvGraphicFramePr>
          <p:nvPr/>
        </p:nvGraphicFramePr>
        <p:xfrm>
          <a:off x="3059113" y="1341438"/>
          <a:ext cx="1143000" cy="22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Формула" r:id="rId17" imgW="203040" imgH="393480" progId="Equation.3">
                  <p:embed/>
                </p:oleObj>
              </mc:Choice>
              <mc:Fallback>
                <p:oleObj name="Формула" r:id="rId17" imgW="20304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341438"/>
                        <a:ext cx="1143000" cy="2214562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3"/>
          <p:cNvGrpSpPr>
            <a:grpSpLocks noChangeAspect="1"/>
          </p:cNvGrpSpPr>
          <p:nvPr/>
        </p:nvGrpSpPr>
        <p:grpSpPr bwMode="auto">
          <a:xfrm>
            <a:off x="35719" y="155944"/>
            <a:ext cx="8640762" cy="3529013"/>
            <a:chOff x="-165" y="228"/>
            <a:chExt cx="2877" cy="1545"/>
          </a:xfrm>
        </p:grpSpPr>
        <p:cxnSp>
          <p:nvCxnSpPr>
            <p:cNvPr id="4100" name="_s4100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1749" y="273"/>
              <a:ext cx="58" cy="100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" name="_s4101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246" y="776"/>
              <a:ext cx="58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742" y="273"/>
              <a:ext cx="58" cy="100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103"/>
            <p:cNvSpPr>
              <a:spLocks noChangeArrowheads="1"/>
            </p:cNvSpPr>
            <p:nvPr/>
          </p:nvSpPr>
          <p:spPr bwMode="auto">
            <a:xfrm>
              <a:off x="749" y="228"/>
              <a:ext cx="1049" cy="52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3128" tIns="1564" rIns="3128" bIns="15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1" i="0" u="none" strike="noStrike" cap="none" normalizeH="0" baseline="0" smtClean="0">
                  <a:ln>
                    <a:noFill/>
                  </a:ln>
                  <a:solidFill>
                    <a:srgbClr val="006699"/>
                  </a:solidFill>
                  <a:effectLst/>
                </a:rPr>
                <a:t>ЗВИЧАЙНІ</a:t>
              </a:r>
              <a:endParaRPr kumimoji="0" lang="ru-RU" altLang="uk-UA" sz="3600" b="1" i="0" u="none" strike="noStrike" cap="none" normalizeH="0" baseline="0" smtClean="0">
                <a:ln>
                  <a:noFill/>
                </a:ln>
                <a:solidFill>
                  <a:srgbClr val="006699"/>
                </a:solidFill>
                <a:effectLst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uk-UA" sz="3600" b="1" i="0" u="none" strike="noStrike" cap="none" normalizeH="0" baseline="0" smtClean="0">
                  <a:ln>
                    <a:noFill/>
                  </a:ln>
                  <a:solidFill>
                    <a:srgbClr val="006699"/>
                  </a:solidFill>
                  <a:effectLst/>
                </a:rPr>
                <a:t>ДРОБИ</a:t>
              </a:r>
            </a:p>
          </p:txBody>
        </p:sp>
        <p:sp>
          <p:nvSpPr>
            <p:cNvPr id="4" name="_s4104"/>
            <p:cNvSpPr>
              <a:spLocks noChangeArrowheads="1"/>
            </p:cNvSpPr>
            <p:nvPr/>
          </p:nvSpPr>
          <p:spPr bwMode="auto">
            <a:xfrm>
              <a:off x="-165" y="806"/>
              <a:ext cx="863" cy="96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3128" tIns="1564" rIns="3128" bIns="15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uk-UA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Чисельник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uk-UA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менший від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uk-UA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знаменника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uk-UA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" name="_s4105"/>
            <p:cNvSpPr>
              <a:spLocks noChangeArrowheads="1"/>
            </p:cNvSpPr>
            <p:nvPr/>
          </p:nvSpPr>
          <p:spPr bwMode="auto">
            <a:xfrm>
              <a:off x="842" y="806"/>
              <a:ext cx="863" cy="96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3128" tIns="1564" rIns="3128" bIns="15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uk-UA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Чисельник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uk-UA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більший за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uk-UA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знаменник</a:t>
              </a:r>
            </a:p>
          </p:txBody>
        </p:sp>
        <p:sp>
          <p:nvSpPr>
            <p:cNvPr id="6" name="_s4106"/>
            <p:cNvSpPr>
              <a:spLocks noChangeArrowheads="1"/>
            </p:cNvSpPr>
            <p:nvPr/>
          </p:nvSpPr>
          <p:spPr bwMode="auto">
            <a:xfrm>
              <a:off x="1849" y="806"/>
              <a:ext cx="863" cy="96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3128" tIns="1564" rIns="3128" bIns="15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uk-UA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Чисельник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uk-UA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дорівнює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uk-UA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знаменнику</a:t>
              </a:r>
            </a:p>
          </p:txBody>
        </p:sp>
      </p:grpSp>
      <p:graphicFrame>
        <p:nvGraphicFramePr>
          <p:cNvPr id="442379" name="Object 1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27088" y="4114800"/>
          <a:ext cx="576262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Формула" r:id="rId3" imgW="203040" imgH="393480" progId="Equation.3">
                  <p:embed/>
                </p:oleObj>
              </mc:Choice>
              <mc:Fallback>
                <p:oleObj name="Формула" r:id="rId3" imgW="20304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114800"/>
                        <a:ext cx="576262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0" name="Object 1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425575" y="4125913"/>
          <a:ext cx="544513" cy="150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Формула" r:id="rId5" imgW="203040" imgH="393480" progId="Equation.3">
                  <p:embed/>
                </p:oleObj>
              </mc:Choice>
              <mc:Fallback>
                <p:oleObj name="Формула" r:id="rId5" imgW="20304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4125913"/>
                        <a:ext cx="544513" cy="1503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1" name="Object 1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84375" y="4125913"/>
          <a:ext cx="790575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Формула" r:id="rId7" imgW="253800" imgH="393480" progId="Equation.3">
                  <p:embed/>
                </p:oleObj>
              </mc:Choice>
              <mc:Fallback>
                <p:oleObj name="Формула" r:id="rId7" imgW="25380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4125913"/>
                        <a:ext cx="790575" cy="1477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2" name="Object 16"/>
          <p:cNvGraphicFramePr>
            <a:graphicFrameLocks noChangeAspect="1"/>
          </p:cNvGraphicFramePr>
          <p:nvPr/>
        </p:nvGraphicFramePr>
        <p:xfrm>
          <a:off x="3132138" y="4005263"/>
          <a:ext cx="935037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Формула" r:id="rId9" imgW="266400" imgH="393480" progId="Equation.3">
                  <p:embed/>
                </p:oleObj>
              </mc:Choice>
              <mc:Fallback>
                <p:oleObj name="Формула" r:id="rId9" imgW="26640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005263"/>
                        <a:ext cx="935037" cy="165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3" name="Object 17"/>
          <p:cNvGraphicFramePr>
            <a:graphicFrameLocks noChangeAspect="1"/>
          </p:cNvGraphicFramePr>
          <p:nvPr/>
        </p:nvGraphicFramePr>
        <p:xfrm>
          <a:off x="3995738" y="4005263"/>
          <a:ext cx="936625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Формула" r:id="rId11" imgW="203040" imgH="393480" progId="Equation.3">
                  <p:embed/>
                </p:oleObj>
              </mc:Choice>
              <mc:Fallback>
                <p:oleObj name="Формула" r:id="rId11" imgW="20304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005263"/>
                        <a:ext cx="936625" cy="165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4" name="Object 18"/>
          <p:cNvGraphicFramePr>
            <a:graphicFrameLocks noChangeAspect="1"/>
          </p:cNvGraphicFramePr>
          <p:nvPr/>
        </p:nvGraphicFramePr>
        <p:xfrm>
          <a:off x="4767263" y="4005263"/>
          <a:ext cx="690562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Формула" r:id="rId13" imgW="203040" imgH="393480" progId="Equation.3">
                  <p:embed/>
                </p:oleObj>
              </mc:Choice>
              <mc:Fallback>
                <p:oleObj name="Формула" r:id="rId13" imgW="20304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263" y="4005263"/>
                        <a:ext cx="690562" cy="165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5" name="Object 19"/>
          <p:cNvGraphicFramePr>
            <a:graphicFrameLocks noChangeAspect="1"/>
          </p:cNvGraphicFramePr>
          <p:nvPr/>
        </p:nvGraphicFramePr>
        <p:xfrm>
          <a:off x="6300788" y="4005263"/>
          <a:ext cx="647700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Формула" r:id="rId15" imgW="203040" imgH="393480" progId="Equation.3">
                  <p:embed/>
                </p:oleObj>
              </mc:Choice>
              <mc:Fallback>
                <p:oleObj name="Формула" r:id="rId15" imgW="20304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005263"/>
                        <a:ext cx="647700" cy="165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6" name="Object 20"/>
          <p:cNvGraphicFramePr>
            <a:graphicFrameLocks noChangeAspect="1"/>
          </p:cNvGraphicFramePr>
          <p:nvPr/>
        </p:nvGraphicFramePr>
        <p:xfrm>
          <a:off x="7759700" y="4005263"/>
          <a:ext cx="825500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Формула" r:id="rId17" imgW="266400" imgH="393480" progId="Equation.3">
                  <p:embed/>
                </p:oleObj>
              </mc:Choice>
              <mc:Fallback>
                <p:oleObj name="Формула" r:id="rId17" imgW="26640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700" y="4005263"/>
                        <a:ext cx="825500" cy="165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7" name="Object 21"/>
          <p:cNvGraphicFramePr>
            <a:graphicFrameLocks noChangeAspect="1"/>
          </p:cNvGraphicFramePr>
          <p:nvPr/>
        </p:nvGraphicFramePr>
        <p:xfrm>
          <a:off x="7019925" y="4005263"/>
          <a:ext cx="790575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Формула" r:id="rId19" imgW="203040" imgH="393480" progId="Equation.3">
                  <p:embed/>
                </p:oleObj>
              </mc:Choice>
              <mc:Fallback>
                <p:oleObj name="Формула" r:id="rId19" imgW="203040" imgH="393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005263"/>
                        <a:ext cx="790575" cy="165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88" name="AutoShape 22"/>
          <p:cNvSpPr>
            <a:spLocks/>
          </p:cNvSpPr>
          <p:nvPr/>
        </p:nvSpPr>
        <p:spPr bwMode="auto">
          <a:xfrm rot="-5400000">
            <a:off x="1295400" y="4471988"/>
            <a:ext cx="285750" cy="2374900"/>
          </a:xfrm>
          <a:prstGeom prst="leftBrace">
            <a:avLst>
              <a:gd name="adj1" fmla="val 6925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sz="3600">
              <a:latin typeface="Verdana" pitchFamily="34" charset="0"/>
              <a:cs typeface="Arial" charset="0"/>
            </a:endParaRPr>
          </a:p>
        </p:txBody>
      </p:sp>
      <p:sp>
        <p:nvSpPr>
          <p:cNvPr id="442389" name="AutoShape 23"/>
          <p:cNvSpPr>
            <a:spLocks/>
          </p:cNvSpPr>
          <p:nvPr/>
        </p:nvSpPr>
        <p:spPr bwMode="auto">
          <a:xfrm rot="-5400000">
            <a:off x="5652294" y="2924969"/>
            <a:ext cx="431800" cy="5472112"/>
          </a:xfrm>
          <a:prstGeom prst="leftBrace">
            <a:avLst>
              <a:gd name="adj1" fmla="val 1056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sz="3600">
              <a:latin typeface="Verdana" pitchFamily="34" charset="0"/>
              <a:cs typeface="Arial" charset="0"/>
            </a:endParaRPr>
          </a:p>
        </p:txBody>
      </p:sp>
      <p:sp>
        <p:nvSpPr>
          <p:cNvPr id="442390" name="Text Box 22"/>
          <p:cNvSpPr txBox="1">
            <a:spLocks noChangeArrowheads="1"/>
          </p:cNvSpPr>
          <p:nvPr/>
        </p:nvSpPr>
        <p:spPr bwMode="auto">
          <a:xfrm>
            <a:off x="323850" y="5667375"/>
            <a:ext cx="22685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800" b="1">
                <a:solidFill>
                  <a:srgbClr val="C00000"/>
                </a:solidFill>
                <a:latin typeface="Georgia" pitchFamily="18" charset="0"/>
                <a:cs typeface="Arial" charset="0"/>
              </a:rPr>
              <a:t>Правильні</a:t>
            </a:r>
          </a:p>
          <a:p>
            <a:pPr algn="ctr"/>
            <a:r>
              <a:rPr lang="uk-UA" sz="2800" b="1">
                <a:solidFill>
                  <a:srgbClr val="C00000"/>
                </a:solidFill>
                <a:latin typeface="Georgia" pitchFamily="18" charset="0"/>
                <a:cs typeface="Arial" charset="0"/>
              </a:rPr>
              <a:t>дроби</a:t>
            </a:r>
            <a:endParaRPr lang="ru-RU" sz="2800" b="1">
              <a:solidFill>
                <a:srgbClr val="C00000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442391" name="Text Box 23"/>
          <p:cNvSpPr txBox="1">
            <a:spLocks noChangeArrowheads="1"/>
          </p:cNvSpPr>
          <p:nvPr/>
        </p:nvSpPr>
        <p:spPr bwMode="auto">
          <a:xfrm>
            <a:off x="4356100" y="5667375"/>
            <a:ext cx="2730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800" b="1">
                <a:solidFill>
                  <a:srgbClr val="C00000"/>
                </a:solidFill>
                <a:latin typeface="Georgia" pitchFamily="18" charset="0"/>
                <a:cs typeface="Arial" charset="0"/>
              </a:rPr>
              <a:t>Неправильні</a:t>
            </a:r>
          </a:p>
          <a:p>
            <a:pPr algn="ctr"/>
            <a:r>
              <a:rPr lang="uk-UA" sz="2800" b="1">
                <a:solidFill>
                  <a:srgbClr val="C00000"/>
                </a:solidFill>
                <a:latin typeface="Georgia" pitchFamily="18" charset="0"/>
                <a:cs typeface="Arial" charset="0"/>
              </a:rPr>
              <a:t>дроби</a:t>
            </a:r>
            <a:endParaRPr lang="ru-RU" sz="2800" b="1">
              <a:solidFill>
                <a:srgbClr val="C00000"/>
              </a:solidFill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442392" name="Object 24"/>
          <p:cNvGraphicFramePr>
            <a:graphicFrameLocks noChangeAspect="1"/>
          </p:cNvGraphicFramePr>
          <p:nvPr/>
        </p:nvGraphicFramePr>
        <p:xfrm>
          <a:off x="323850" y="4076700"/>
          <a:ext cx="541338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Формула" r:id="rId21" imgW="190440" imgH="393480" progId="Equation.3">
                  <p:embed/>
                </p:oleObj>
              </mc:Choice>
              <mc:Fallback>
                <p:oleObj name="Формула" r:id="rId21" imgW="190440" imgH="393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76700"/>
                        <a:ext cx="541338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4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4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4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2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2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2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2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88" grpId="0" animBg="1"/>
      <p:bldP spid="442389" grpId="0" animBg="1"/>
      <p:bldP spid="442390" grpId="0"/>
      <p:bldP spid="4423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598488"/>
            <a:ext cx="8243887" cy="649287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ВИСНОВОК</a:t>
            </a:r>
            <a:endParaRPr lang="ru-RU" sz="54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9400" y="1855788"/>
            <a:ext cx="8640763" cy="39354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5400" i="1" dirty="0" smtClean="0">
                <a:solidFill>
                  <a:srgbClr val="333300"/>
                </a:solidFill>
              </a:rPr>
              <a:t>	</a:t>
            </a:r>
            <a:r>
              <a:rPr lang="ru-RU" sz="5400" dirty="0" err="1" smtClean="0">
                <a:solidFill>
                  <a:srgbClr val="333300"/>
                </a:solidFill>
                <a:latin typeface="Georgia" pitchFamily="18" charset="0"/>
              </a:rPr>
              <a:t>Всі</a:t>
            </a:r>
            <a:r>
              <a:rPr lang="ru-RU" sz="5400" dirty="0" smtClean="0">
                <a:solidFill>
                  <a:srgbClr val="333300"/>
                </a:solidFill>
                <a:latin typeface="Georgia" pitchFamily="18" charset="0"/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  <a:latin typeface="Georgia" pitchFamily="18" charset="0"/>
              </a:rPr>
              <a:t>правильні</a:t>
            </a:r>
            <a:r>
              <a:rPr lang="ru-RU" sz="5400" dirty="0" smtClean="0">
                <a:solidFill>
                  <a:srgbClr val="333300"/>
                </a:solidFill>
                <a:latin typeface="Georgia" pitchFamily="18" charset="0"/>
              </a:rPr>
              <a:t> дроби </a:t>
            </a:r>
            <a:r>
              <a:rPr lang="ru-RU" sz="5400" dirty="0" err="1" smtClean="0">
                <a:solidFill>
                  <a:srgbClr val="333300"/>
                </a:solidFill>
                <a:latin typeface="Georgia" pitchFamily="18" charset="0"/>
              </a:rPr>
              <a:t>менші</a:t>
            </a:r>
            <a:r>
              <a:rPr lang="ru-RU" sz="5400" dirty="0" smtClean="0">
                <a:solidFill>
                  <a:srgbClr val="333300"/>
                </a:solidFill>
                <a:latin typeface="Georgia" pitchFamily="18" charset="0"/>
              </a:rPr>
              <a:t> </a:t>
            </a:r>
            <a:r>
              <a:rPr lang="ru-RU" sz="5400" dirty="0" err="1" smtClean="0">
                <a:solidFill>
                  <a:srgbClr val="333300"/>
                </a:solidFill>
                <a:latin typeface="Georgia" pitchFamily="18" charset="0"/>
              </a:rPr>
              <a:t>від</a:t>
            </a:r>
            <a:r>
              <a:rPr lang="ru-RU" sz="5400" dirty="0" smtClean="0">
                <a:solidFill>
                  <a:srgbClr val="333300"/>
                </a:solidFill>
                <a:latin typeface="Georgia" pitchFamily="18" charset="0"/>
              </a:rPr>
              <a:t> </a:t>
            </a:r>
            <a:r>
              <a:rPr lang="ru-RU" sz="5400" dirty="0" err="1" smtClean="0">
                <a:solidFill>
                  <a:srgbClr val="333300"/>
                </a:solidFill>
                <a:latin typeface="Georgia" pitchFamily="18" charset="0"/>
              </a:rPr>
              <a:t>одиниці</a:t>
            </a:r>
            <a:r>
              <a:rPr lang="ru-RU" sz="5400" dirty="0" smtClean="0">
                <a:solidFill>
                  <a:srgbClr val="333300"/>
                </a:solidFill>
                <a:latin typeface="Georgia" pitchFamily="18" charset="0"/>
              </a:rPr>
              <a:t>, а </a:t>
            </a:r>
            <a:r>
              <a:rPr lang="ru-RU" sz="5400" dirty="0" err="1" smtClean="0">
                <a:solidFill>
                  <a:srgbClr val="333300"/>
                </a:solidFill>
                <a:latin typeface="Georgia" pitchFamily="18" charset="0"/>
              </a:rPr>
              <a:t>всі</a:t>
            </a:r>
            <a:r>
              <a:rPr lang="ru-RU" sz="5400" dirty="0" smtClean="0">
                <a:solidFill>
                  <a:srgbClr val="333300"/>
                </a:solidFill>
                <a:latin typeface="Georgia" pitchFamily="18" charset="0"/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  <a:latin typeface="Georgia" pitchFamily="18" charset="0"/>
              </a:rPr>
              <a:t>неправильні</a:t>
            </a:r>
            <a:r>
              <a:rPr lang="ru-RU" sz="5400" dirty="0" smtClean="0">
                <a:solidFill>
                  <a:srgbClr val="333300"/>
                </a:solidFill>
                <a:latin typeface="Georgia" pitchFamily="18" charset="0"/>
              </a:rPr>
              <a:t> – </a:t>
            </a:r>
            <a:r>
              <a:rPr lang="ru-RU" sz="5400" dirty="0" err="1" smtClean="0">
                <a:solidFill>
                  <a:srgbClr val="333300"/>
                </a:solidFill>
                <a:latin typeface="Georgia" pitchFamily="18" charset="0"/>
              </a:rPr>
              <a:t>більші</a:t>
            </a:r>
            <a:r>
              <a:rPr lang="ru-RU" sz="5400" dirty="0" smtClean="0">
                <a:solidFill>
                  <a:srgbClr val="333300"/>
                </a:solidFill>
                <a:latin typeface="Georgia" pitchFamily="18" charset="0"/>
              </a:rPr>
              <a:t> </a:t>
            </a:r>
            <a:r>
              <a:rPr lang="ru-RU" sz="5400" dirty="0" err="1" smtClean="0">
                <a:solidFill>
                  <a:srgbClr val="333300"/>
                </a:solidFill>
                <a:latin typeface="Georgia" pitchFamily="18" charset="0"/>
              </a:rPr>
              <a:t>або</a:t>
            </a:r>
            <a:r>
              <a:rPr lang="ru-RU" sz="5400" dirty="0" smtClean="0">
                <a:solidFill>
                  <a:srgbClr val="333300"/>
                </a:solidFill>
                <a:latin typeface="Georgia" pitchFamily="18" charset="0"/>
              </a:rPr>
              <a:t> </a:t>
            </a:r>
            <a:r>
              <a:rPr lang="ru-RU" sz="5400" dirty="0" err="1" smtClean="0">
                <a:solidFill>
                  <a:srgbClr val="333300"/>
                </a:solidFill>
                <a:latin typeface="Georgia" pitchFamily="18" charset="0"/>
              </a:rPr>
              <a:t>дорівнюють</a:t>
            </a:r>
            <a:r>
              <a:rPr lang="ru-RU" sz="5400" dirty="0" smtClean="0">
                <a:solidFill>
                  <a:srgbClr val="333300"/>
                </a:solidFill>
                <a:latin typeface="Georgia" pitchFamily="18" charset="0"/>
              </a:rPr>
              <a:t> </a:t>
            </a:r>
            <a:r>
              <a:rPr lang="ru-RU" sz="5400" dirty="0" err="1" smtClean="0">
                <a:solidFill>
                  <a:srgbClr val="333300"/>
                </a:solidFill>
                <a:latin typeface="Georgia" pitchFamily="18" charset="0"/>
              </a:rPr>
              <a:t>одиниці</a:t>
            </a:r>
            <a:endParaRPr lang="uk-UA" sz="5400" dirty="0" smtClean="0">
              <a:solidFill>
                <a:srgbClr val="333300"/>
              </a:solidFill>
              <a:latin typeface="Georgia" pitchFamily="18" charset="0"/>
            </a:endParaRPr>
          </a:p>
        </p:txBody>
      </p:sp>
      <p:cxnSp>
        <p:nvCxnSpPr>
          <p:cNvPr id="41988" name="AutoShape 21"/>
          <p:cNvCxnSpPr>
            <a:cxnSpLocks noChangeShapeType="1"/>
          </p:cNvCxnSpPr>
          <p:nvPr/>
        </p:nvCxnSpPr>
        <p:spPr bwMode="auto">
          <a:xfrm>
            <a:off x="250825" y="4221163"/>
            <a:ext cx="158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989" name="Line 24"/>
          <p:cNvSpPr>
            <a:spLocks noChangeShapeType="1"/>
          </p:cNvSpPr>
          <p:nvPr/>
        </p:nvSpPr>
        <p:spPr bwMode="auto">
          <a:xfrm>
            <a:off x="323850" y="41497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41990" name="Text Box 57"/>
          <p:cNvSpPr txBox="1">
            <a:spLocks noChangeArrowheads="1"/>
          </p:cNvSpPr>
          <p:nvPr/>
        </p:nvSpPr>
        <p:spPr bwMode="auto">
          <a:xfrm>
            <a:off x="7648575" y="2122488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uk-UA" sz="6000" b="1">
              <a:latin typeface="Verdana" pitchFamily="34" charset="0"/>
              <a:cs typeface="Arial" charset="0"/>
            </a:endParaRPr>
          </a:p>
        </p:txBody>
      </p:sp>
      <p:sp>
        <p:nvSpPr>
          <p:cNvPr id="41991" name="Text Box 58"/>
          <p:cNvSpPr txBox="1">
            <a:spLocks noChangeArrowheads="1"/>
          </p:cNvSpPr>
          <p:nvPr/>
        </p:nvSpPr>
        <p:spPr bwMode="auto">
          <a:xfrm>
            <a:off x="7864475" y="2338388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uk-UA" sz="6000" b="1"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0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0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6" grpId="0"/>
      <p:bldP spid="6000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20688"/>
            <a:ext cx="9008268" cy="349252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uk-UA" b="1" i="1" dirty="0" smtClean="0">
                <a:solidFill>
                  <a:srgbClr val="FF0066"/>
                </a:solidFill>
              </a:rPr>
              <a:t>   </a:t>
            </a:r>
            <a:r>
              <a:rPr lang="uk-UA" sz="3800" b="1" dirty="0" smtClean="0">
                <a:solidFill>
                  <a:srgbClr val="C00000"/>
                </a:solidFill>
                <a:latin typeface="Georgia" pitchFamily="18" charset="0"/>
              </a:rPr>
              <a:t>Неправильний дріб</a:t>
            </a:r>
            <a:r>
              <a:rPr lang="uk-UA" sz="3800" dirty="0" smtClean="0">
                <a:latin typeface="Georgia" pitchFamily="18" charset="0"/>
              </a:rPr>
              <a:t>, у якого чисельник націло не ділиться на знаменник, можна подати у вигляді:</a:t>
            </a:r>
          </a:p>
          <a:p>
            <a:pPr algn="ctr" eaLnBrk="1" hangingPunct="1">
              <a:buFontTx/>
              <a:buNone/>
            </a:pPr>
            <a:r>
              <a:rPr lang="uk-UA" sz="3800" b="1" dirty="0" smtClean="0">
                <a:solidFill>
                  <a:srgbClr val="C00000"/>
                </a:solidFill>
                <a:latin typeface="Georgia" pitchFamily="18" charset="0"/>
              </a:rPr>
              <a:t> натуральне число + правильний дріб</a:t>
            </a:r>
            <a:endParaRPr lang="ru-RU" sz="3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3800" b="1" i="1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ru-RU" sz="4000" b="1" i="1" dirty="0" smtClean="0"/>
              <a:t> </a:t>
            </a: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Franklin Gothic Book" pitchFamily="34" charset="0"/>
            </a:endParaRP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Arial" charset="0"/>
            </a:endParaRP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Franklin Gothic Book" pitchFamily="34" charset="0"/>
            </a:endParaRP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Arial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Franklin Gothic Book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Arial" charset="0"/>
            </a:endParaRPr>
          </a:p>
        </p:txBody>
      </p:sp>
      <p:graphicFrame>
        <p:nvGraphicFramePr>
          <p:cNvPr id="496651" name="Object 11"/>
          <p:cNvGraphicFramePr>
            <a:graphicFrameLocks noChangeAspect="1"/>
          </p:cNvGraphicFramePr>
          <p:nvPr/>
        </p:nvGraphicFramePr>
        <p:xfrm>
          <a:off x="552450" y="3644900"/>
          <a:ext cx="752157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Формула" r:id="rId3" imgW="2349360" imgH="393480" progId="Equation.3">
                  <p:embed/>
                </p:oleObj>
              </mc:Choice>
              <mc:Fallback>
                <p:oleObj name="Формула" r:id="rId3" imgW="234936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3644900"/>
                        <a:ext cx="7521575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Прямая со стрелкой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4581525"/>
            <a:ext cx="1433512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ая со стрелкой 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4652963"/>
            <a:ext cx="143192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2"/>
          <p:cNvSpPr>
            <a:spLocks/>
          </p:cNvSpPr>
          <p:nvPr/>
        </p:nvSpPr>
        <p:spPr bwMode="auto">
          <a:xfrm>
            <a:off x="755650" y="5661025"/>
            <a:ext cx="36417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uk-UA" sz="2400" b="1">
                <a:solidFill>
                  <a:srgbClr val="002060"/>
                </a:solidFill>
                <a:latin typeface="Georgia" pitchFamily="18" charset="0"/>
              </a:rPr>
              <a:t>НЕПРАВИЛЬНИЙ</a:t>
            </a:r>
          </a:p>
          <a:p>
            <a:pPr marL="342900" indent="-342900" algn="ctr">
              <a:spcBef>
                <a:spcPct val="20000"/>
              </a:spcBef>
            </a:pPr>
            <a:r>
              <a:rPr lang="uk-UA" sz="2400" b="1">
                <a:solidFill>
                  <a:srgbClr val="002060"/>
                </a:solidFill>
                <a:latin typeface="Georgia" pitchFamily="18" charset="0"/>
              </a:rPr>
              <a:t>ДРІБ</a:t>
            </a:r>
            <a:endParaRPr lang="ru-RU" sz="2400" b="1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Содержимое 2"/>
          <p:cNvSpPr>
            <a:spLocks/>
          </p:cNvSpPr>
          <p:nvPr/>
        </p:nvSpPr>
        <p:spPr bwMode="auto">
          <a:xfrm>
            <a:off x="4643438" y="5661025"/>
            <a:ext cx="31686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uk-UA" sz="2400" b="1">
                <a:solidFill>
                  <a:srgbClr val="002060"/>
                </a:solidFill>
                <a:latin typeface="Georgia" pitchFamily="18" charset="0"/>
              </a:rPr>
              <a:t>МІШАНЕ</a:t>
            </a:r>
          </a:p>
          <a:p>
            <a:pPr marL="342900" indent="-342900" algn="ctr">
              <a:spcBef>
                <a:spcPct val="20000"/>
              </a:spcBef>
            </a:pPr>
            <a:r>
              <a:rPr lang="uk-UA" sz="2400" b="1">
                <a:solidFill>
                  <a:srgbClr val="002060"/>
                </a:solidFill>
                <a:latin typeface="Georgia" pitchFamily="18" charset="0"/>
              </a:rPr>
              <a:t>ЧИСЛО</a:t>
            </a:r>
            <a:endParaRPr lang="ru-RU" sz="2400" b="1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214438"/>
            <a:ext cx="8339138" cy="4865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Мішане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число   </a:t>
            </a:r>
            <a:r>
              <a:rPr lang="ru-RU" b="1" dirty="0" smtClean="0">
                <a:latin typeface="Georgia" pitchFamily="18" charset="0"/>
              </a:rPr>
              <a:t>-   </a:t>
            </a:r>
            <a:r>
              <a:rPr lang="ru-RU" b="1" dirty="0" err="1" smtClean="0">
                <a:latin typeface="Georgia" pitchFamily="18" charset="0"/>
              </a:rPr>
              <a:t>натуральне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число</a:t>
            </a:r>
            <a:r>
              <a:rPr lang="ru-RU" b="1" dirty="0" smtClean="0">
                <a:latin typeface="Georgia" pitchFamily="18" charset="0"/>
              </a:rPr>
              <a:t> + </a:t>
            </a:r>
            <a:r>
              <a:rPr lang="ru-RU" b="1" dirty="0" err="1" smtClean="0">
                <a:latin typeface="Georgia" pitchFamily="18" charset="0"/>
              </a:rPr>
              <a:t>правильний</a:t>
            </a:r>
            <a:r>
              <a:rPr lang="ru-RU" b="1" dirty="0" smtClean="0">
                <a:latin typeface="Georgia" pitchFamily="18" charset="0"/>
              </a:rPr>
              <a:t>  </a:t>
            </a:r>
            <a:r>
              <a:rPr lang="ru-RU" b="1" dirty="0" err="1" smtClean="0">
                <a:latin typeface="Georgia" pitchFamily="18" charset="0"/>
              </a:rPr>
              <a:t>дріб</a:t>
            </a:r>
            <a:endParaRPr lang="ru-RU" b="1" dirty="0" smtClean="0">
              <a:latin typeface="Georgia" pitchFamily="18" charset="0"/>
            </a:endParaRPr>
          </a:p>
          <a:p>
            <a:pPr eaLnBrk="1" hangingPunct="1">
              <a:buFontTx/>
              <a:buNone/>
            </a:pPr>
            <a:r>
              <a:rPr lang="ru-RU" sz="4000" dirty="0" smtClean="0"/>
              <a:t>   </a:t>
            </a:r>
          </a:p>
          <a:p>
            <a:pPr eaLnBrk="1" hangingPunct="1">
              <a:buFontTx/>
              <a:buNone/>
            </a:pPr>
            <a:r>
              <a:rPr lang="ru-RU" sz="4000" dirty="0" smtClean="0"/>
              <a:t>              4   = 4 +    =         </a:t>
            </a:r>
          </a:p>
          <a:p>
            <a:pPr eaLnBrk="1" hangingPunct="1">
              <a:buFontTx/>
              <a:buNone/>
            </a:pPr>
            <a:endParaRPr lang="ru-RU" sz="4000" b="1" dirty="0" smtClean="0"/>
          </a:p>
          <a:p>
            <a:pPr eaLnBrk="1" hangingPunct="1">
              <a:buFontTx/>
              <a:buNone/>
            </a:pPr>
            <a:r>
              <a:rPr lang="ru-RU" sz="4000" dirty="0" smtClean="0"/>
              <a:t>              5    = 5 +     =</a:t>
            </a:r>
          </a:p>
        </p:txBody>
      </p:sp>
      <p:sp>
        <p:nvSpPr>
          <p:cNvPr id="49869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Franklin Gothic Book" pitchFamily="34" charset="0"/>
            </a:endParaRPr>
          </a:p>
        </p:txBody>
      </p:sp>
      <p:sp>
        <p:nvSpPr>
          <p:cNvPr id="498692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Arial" charset="0"/>
            </a:endParaRPr>
          </a:p>
        </p:txBody>
      </p:sp>
      <p:sp>
        <p:nvSpPr>
          <p:cNvPr id="4986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Franklin Gothic Book" pitchFamily="34" charset="0"/>
            </a:endParaRPr>
          </a:p>
        </p:txBody>
      </p:sp>
      <p:sp>
        <p:nvSpPr>
          <p:cNvPr id="498694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Arial" charset="0"/>
            </a:endParaRPr>
          </a:p>
        </p:txBody>
      </p:sp>
      <p:sp>
        <p:nvSpPr>
          <p:cNvPr id="49869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Franklin Gothic Book" pitchFamily="34" charset="0"/>
            </a:endParaRPr>
          </a:p>
        </p:txBody>
      </p:sp>
      <p:sp>
        <p:nvSpPr>
          <p:cNvPr id="498698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Arial" charset="0"/>
            </a:endParaRPr>
          </a:p>
        </p:txBody>
      </p:sp>
      <p:graphicFrame>
        <p:nvGraphicFramePr>
          <p:cNvPr id="498703" name="Object 15"/>
          <p:cNvGraphicFramePr>
            <a:graphicFrameLocks noChangeAspect="1"/>
          </p:cNvGraphicFramePr>
          <p:nvPr/>
        </p:nvGraphicFramePr>
        <p:xfrm>
          <a:off x="2627313" y="4292600"/>
          <a:ext cx="649287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Формула" r:id="rId3" imgW="203040" imgH="393480" progId="Equation.3">
                  <p:embed/>
                </p:oleObj>
              </mc:Choice>
              <mc:Fallback>
                <p:oleObj name="Формула" r:id="rId3" imgW="20304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292600"/>
                        <a:ext cx="649287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8704" name="Object 16"/>
          <p:cNvGraphicFramePr>
            <a:graphicFrameLocks noChangeAspect="1"/>
          </p:cNvGraphicFramePr>
          <p:nvPr/>
        </p:nvGraphicFramePr>
        <p:xfrm>
          <a:off x="4356100" y="4292600"/>
          <a:ext cx="649288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Формула" r:id="rId5" imgW="203040" imgH="393480" progId="Equation.3">
                  <p:embed/>
                </p:oleObj>
              </mc:Choice>
              <mc:Fallback>
                <p:oleObj name="Формула" r:id="rId5" imgW="20304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292600"/>
                        <a:ext cx="649288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8705" name="Object 17"/>
          <p:cNvGraphicFramePr>
            <a:graphicFrameLocks noChangeAspect="1"/>
          </p:cNvGraphicFramePr>
          <p:nvPr/>
        </p:nvGraphicFramePr>
        <p:xfrm>
          <a:off x="5303838" y="4292600"/>
          <a:ext cx="769937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Формула" r:id="rId6" imgW="241200" imgH="393480" progId="Equation.3">
                  <p:embed/>
                </p:oleObj>
              </mc:Choice>
              <mc:Fallback>
                <p:oleObj name="Формула" r:id="rId6" imgW="24120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4292600"/>
                        <a:ext cx="769937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8706" name="Object 18"/>
          <p:cNvGraphicFramePr>
            <a:graphicFrameLocks noChangeAspect="1"/>
          </p:cNvGraphicFramePr>
          <p:nvPr/>
        </p:nvGraphicFramePr>
        <p:xfrm>
          <a:off x="2627313" y="2852738"/>
          <a:ext cx="487362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Формула" r:id="rId8" imgW="152280" imgH="393480" progId="Equation.3">
                  <p:embed/>
                </p:oleObj>
              </mc:Choice>
              <mc:Fallback>
                <p:oleObj name="Формула" r:id="rId8" imgW="15228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852738"/>
                        <a:ext cx="487362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8707" name="Object 19"/>
          <p:cNvGraphicFramePr>
            <a:graphicFrameLocks noChangeAspect="1"/>
          </p:cNvGraphicFramePr>
          <p:nvPr/>
        </p:nvGraphicFramePr>
        <p:xfrm>
          <a:off x="4284663" y="2852738"/>
          <a:ext cx="487362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Формула" r:id="rId10" imgW="152280" imgH="393480" progId="Equation.3">
                  <p:embed/>
                </p:oleObj>
              </mc:Choice>
              <mc:Fallback>
                <p:oleObj name="Формула" r:id="rId10" imgW="15228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852738"/>
                        <a:ext cx="487362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8708" name="Object 20"/>
          <p:cNvGraphicFramePr>
            <a:graphicFrameLocks noChangeAspect="1"/>
          </p:cNvGraphicFramePr>
          <p:nvPr/>
        </p:nvGraphicFramePr>
        <p:xfrm>
          <a:off x="5148263" y="2852738"/>
          <a:ext cx="7715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Формула" r:id="rId12" imgW="241200" imgH="393480" progId="Equation.3">
                  <p:embed/>
                </p:oleObj>
              </mc:Choice>
              <mc:Fallback>
                <p:oleObj name="Формула" r:id="rId12" imgW="24120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852738"/>
                        <a:ext cx="771525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34"/>
          <p:cNvGrpSpPr/>
          <p:nvPr/>
        </p:nvGrpSpPr>
        <p:grpSpPr>
          <a:xfrm>
            <a:off x="3800476" y="3600450"/>
            <a:ext cx="536575" cy="400050"/>
            <a:chOff x="3800476" y="3600450"/>
            <a:chExt cx="536575" cy="400050"/>
          </a:xfrm>
        </p:grpSpPr>
        <p:cxnSp>
          <p:nvCxnSpPr>
            <p:cNvPr id="13" name="Прямая со стрелкой 12"/>
            <p:cNvCxnSpPr/>
            <p:nvPr/>
          </p:nvCxnSpPr>
          <p:spPr>
            <a:xfrm rot="10800000">
              <a:off x="3800476" y="3600450"/>
              <a:ext cx="536575" cy="14287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24584" name="Object 8"/>
            <p:cNvGraphicFramePr>
              <a:graphicFrameLocks noChangeAspect="1"/>
            </p:cNvGraphicFramePr>
            <p:nvPr/>
          </p:nvGraphicFramePr>
          <p:xfrm>
            <a:off x="3905250" y="3651250"/>
            <a:ext cx="342900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2" name="Формула" r:id="rId14" imgW="114120" imgH="126720" progId="Equation.3">
                    <p:embed/>
                  </p:oleObj>
                </mc:Choice>
                <mc:Fallback>
                  <p:oleObj name="Формула" r:id="rId14" imgW="114120" imgH="12672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5250" y="3651250"/>
                          <a:ext cx="342900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37"/>
          <p:cNvGrpSpPr/>
          <p:nvPr/>
        </p:nvGrpSpPr>
        <p:grpSpPr>
          <a:xfrm>
            <a:off x="3751263" y="2810007"/>
            <a:ext cx="558800" cy="480883"/>
            <a:chOff x="3751263" y="2810007"/>
            <a:chExt cx="558800" cy="480883"/>
          </a:xfrm>
        </p:grpSpPr>
        <p:cxnSp>
          <p:nvCxnSpPr>
            <p:cNvPr id="15" name="Прямая со стрелкой 14"/>
            <p:cNvCxnSpPr/>
            <p:nvPr/>
          </p:nvCxnSpPr>
          <p:spPr>
            <a:xfrm flipV="1">
              <a:off x="3829050" y="3135315"/>
              <a:ext cx="481013" cy="15557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24585" name="Object 9"/>
            <p:cNvGraphicFramePr>
              <a:graphicFrameLocks noChangeAspect="1"/>
            </p:cNvGraphicFramePr>
            <p:nvPr/>
          </p:nvGraphicFramePr>
          <p:xfrm>
            <a:off x="3751263" y="2810007"/>
            <a:ext cx="401637" cy="368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3" name="Формула" r:id="rId16" imgW="139680" imgH="139680" progId="Equation.3">
                    <p:embed/>
                  </p:oleObj>
                </mc:Choice>
                <mc:Fallback>
                  <p:oleObj name="Формула" r:id="rId16" imgW="139680" imgH="1396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1263" y="2810007"/>
                          <a:ext cx="401637" cy="368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32"/>
          <p:cNvGrpSpPr/>
          <p:nvPr/>
        </p:nvGrpSpPr>
        <p:grpSpPr>
          <a:xfrm>
            <a:off x="3873500" y="4259263"/>
            <a:ext cx="611188" cy="487362"/>
            <a:chOff x="3873500" y="4259263"/>
            <a:chExt cx="611188" cy="487362"/>
          </a:xfrm>
        </p:grpSpPr>
        <p:cxnSp>
          <p:nvCxnSpPr>
            <p:cNvPr id="20" name="Прямая со стрелкой 19"/>
            <p:cNvCxnSpPr/>
            <p:nvPr/>
          </p:nvCxnSpPr>
          <p:spPr>
            <a:xfrm flipV="1">
              <a:off x="3913188" y="4543425"/>
              <a:ext cx="571500" cy="2032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24586" name="Object 10"/>
            <p:cNvGraphicFramePr>
              <a:graphicFrameLocks noChangeAspect="1"/>
            </p:cNvGraphicFramePr>
            <p:nvPr/>
          </p:nvGraphicFramePr>
          <p:xfrm>
            <a:off x="3873500" y="4259263"/>
            <a:ext cx="419100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4" name="Формула" r:id="rId18" imgW="139680" imgH="139680" progId="Equation.3">
                    <p:embed/>
                  </p:oleObj>
                </mc:Choice>
                <mc:Fallback>
                  <p:oleObj name="Формула" r:id="rId18" imgW="139680" imgH="1396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3500" y="4259263"/>
                          <a:ext cx="419100" cy="384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Группа 31"/>
          <p:cNvGrpSpPr/>
          <p:nvPr/>
        </p:nvGrpSpPr>
        <p:grpSpPr>
          <a:xfrm>
            <a:off x="3825875" y="5108575"/>
            <a:ext cx="571500" cy="404813"/>
            <a:chOff x="3825875" y="5108575"/>
            <a:chExt cx="571500" cy="404813"/>
          </a:xfrm>
        </p:grpSpPr>
        <p:cxnSp>
          <p:nvCxnSpPr>
            <p:cNvPr id="19" name="Прямая со стрелкой 18"/>
            <p:cNvCxnSpPr/>
            <p:nvPr/>
          </p:nvCxnSpPr>
          <p:spPr>
            <a:xfrm rot="10800000">
              <a:off x="3825875" y="5108575"/>
              <a:ext cx="571500" cy="14287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24589" name="Object 13"/>
            <p:cNvGraphicFramePr>
              <a:graphicFrameLocks noChangeAspect="1"/>
            </p:cNvGraphicFramePr>
            <p:nvPr/>
          </p:nvGraphicFramePr>
          <p:xfrm>
            <a:off x="3951288" y="5164138"/>
            <a:ext cx="342900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5" name="Формула" r:id="rId19" imgW="114120" imgH="126720" progId="Equation.3">
                    <p:embed/>
                  </p:oleObj>
                </mc:Choice>
                <mc:Fallback>
                  <p:oleObj name="Формула" r:id="rId19" imgW="114120" imgH="12672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1288" y="5164138"/>
                          <a:ext cx="342900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48</TotalTime>
  <Words>244</Words>
  <Application>Microsoft Office PowerPoint</Application>
  <PresentationFormat>Екран (4:3)</PresentationFormat>
  <Paragraphs>97</Paragraphs>
  <Slides>13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1" baseType="lpstr">
      <vt:lpstr>Arial</vt:lpstr>
      <vt:lpstr>Calibri</vt:lpstr>
      <vt:lpstr>Franklin Gothic Book</vt:lpstr>
      <vt:lpstr>Georgia</vt:lpstr>
      <vt:lpstr>Verdana</vt:lpstr>
      <vt:lpstr>Wingdings</vt:lpstr>
      <vt:lpstr>Тема Office</vt:lpstr>
      <vt:lpstr>Формула</vt:lpstr>
      <vt:lpstr>Математика 5 клас 18.05.2022р.</vt:lpstr>
      <vt:lpstr>Що таке звичайний дріб?</vt:lpstr>
      <vt:lpstr>Презентація PowerPoint</vt:lpstr>
      <vt:lpstr>Презентація PowerPoint</vt:lpstr>
      <vt:lpstr>Приклади звичайних дробів</vt:lpstr>
      <vt:lpstr>Презентація PowerPoint</vt:lpstr>
      <vt:lpstr>ВИСНОВОК</vt:lpstr>
      <vt:lpstr>Презентація PowerPoint</vt:lpstr>
      <vt:lpstr>Презентація PowerPoint</vt:lpstr>
      <vt:lpstr>ВИСНОВКИ</vt:lpstr>
      <vt:lpstr>Людина і дроби </vt:lpstr>
      <vt:lpstr>Земля і дроби…</vt:lpstr>
      <vt:lpstr>Домашнє завдання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Звичайні дроби</dc:title>
  <dc:creator>Валентина</dc:creator>
  <cp:lastModifiedBy>RePack by Diakov</cp:lastModifiedBy>
  <cp:revision>13</cp:revision>
  <dcterms:created xsi:type="dcterms:W3CDTF">2020-05-01T17:03:29Z</dcterms:created>
  <dcterms:modified xsi:type="dcterms:W3CDTF">2022-05-10T14:19:49Z</dcterms:modified>
</cp:coreProperties>
</file>