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84" r:id="rId2"/>
    <p:sldId id="262" r:id="rId3"/>
    <p:sldId id="263" r:id="rId4"/>
    <p:sldId id="267" r:id="rId5"/>
    <p:sldId id="271" r:id="rId6"/>
    <p:sldId id="280" r:id="rId7"/>
    <p:sldId id="268" r:id="rId8"/>
    <p:sldId id="279" r:id="rId9"/>
    <p:sldId id="28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07" autoAdjust="0"/>
  </p:normalViewPr>
  <p:slideViewPr>
    <p:cSldViewPr>
      <p:cViewPr varScale="1">
        <p:scale>
          <a:sx n="77" d="100"/>
          <a:sy n="77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EC13-E205-4CEE-AD78-D42F7F73460E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0136-4B8B-40AD-983C-1AE8C7A2713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500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0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Повторення площ і об</a:t>
            </a:r>
            <a:r>
              <a:rPr lang="en-US" sz="5400" dirty="0" smtClean="0"/>
              <a:t>’</a:t>
            </a:r>
            <a:r>
              <a:rPr lang="uk-UA" sz="5400" dirty="0" err="1" smtClean="0"/>
              <a:t>ємів</a:t>
            </a:r>
            <a:r>
              <a:rPr lang="uk-UA" sz="5400" dirty="0" smtClean="0"/>
              <a:t> фігур</a:t>
            </a:r>
            <a:endParaRPr lang="uk-UA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Математика 5 клас 16.05.2022р.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694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03648" y="49709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alt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геометричні фігури ми вивчали ?</a:t>
            </a:r>
            <a:r>
              <a:rPr lang="uk-UA" altLang="ru-RU" sz="3200" b="1" dirty="0"/>
              <a:t/>
            </a:r>
            <a:br>
              <a:rPr lang="uk-UA" altLang="ru-RU" sz="3200" b="1" dirty="0"/>
            </a:br>
            <a:endParaRPr lang="ru-RU" sz="3200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403648" y="1556792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95536" y="285293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Кут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65460"/>
            <a:ext cx="360040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>
            <a:off x="4628269" y="1556792"/>
            <a:ext cx="7200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35896" y="285293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Прямокутник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09582" y="3749686"/>
            <a:ext cx="2088232" cy="100811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013769" y="1527192"/>
            <a:ext cx="28803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31229" y="285293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804248" y="3665460"/>
            <a:ext cx="1152128" cy="1008112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7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 animBg="1"/>
      <p:bldP spid="15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геометричні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фігури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вивчали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03648" y="1124744"/>
            <a:ext cx="576064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1560" y="278092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Трикутник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11560" y="3501008"/>
            <a:ext cx="1368152" cy="2232248"/>
          </a:xfrm>
          <a:prstGeom prst="triangle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>
            <a:stCxn id="3" idx="2"/>
          </p:cNvCxnSpPr>
          <p:nvPr/>
        </p:nvCxnSpPr>
        <p:spPr>
          <a:xfrm>
            <a:off x="4572000" y="1591056"/>
            <a:ext cx="0" cy="11898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35896" y="2780928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Прямокутний паралелепіпед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465" y="3611924"/>
            <a:ext cx="2804543" cy="307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>
            <a:off x="7176864" y="1484784"/>
            <a:ext cx="34746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660232" y="292494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Куб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Куб 16"/>
          <p:cNvSpPr/>
          <p:nvPr/>
        </p:nvSpPr>
        <p:spPr>
          <a:xfrm>
            <a:off x="6262490" y="3992095"/>
            <a:ext cx="2448272" cy="2121332"/>
          </a:xfrm>
          <a:prstGeom prst="cub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67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10" grpId="0"/>
      <p:bldP spid="16" grpId="0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Знайди помилку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5423" y="2866606"/>
            <a:ext cx="2804403" cy="307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5436096" y="1677907"/>
            <a:ext cx="3246128" cy="444857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Куб має: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вершини, 4 ребра, 5 граней.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683568" y="1484784"/>
            <a:ext cx="7596832" cy="5063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Прямокутний паралепіпед має: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вершин, 7ребер, 4 грані.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123" y="3284984"/>
            <a:ext cx="2425700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7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altLang="ru-RU" sz="3200" b="1" i="0" u="none" strike="noStrike" kern="0" cap="none" spc="0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 площі</a:t>
            </a:r>
            <a:r>
              <a:rPr kumimoji="0" lang="uk-UA" altLang="ru-RU" sz="3200" b="1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uk-UA" altLang="ru-RU" sz="3200" b="1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прямокутника 	 і     квадрата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50942" y="1607042"/>
            <a:ext cx="3544994" cy="1991452"/>
            <a:chOff x="450942" y="1607042"/>
            <a:chExt cx="3544994" cy="199145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5875" y="3065094"/>
              <a:ext cx="47625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Группа 5"/>
            <p:cNvGrpSpPr/>
            <p:nvPr/>
          </p:nvGrpSpPr>
          <p:grpSpPr>
            <a:xfrm>
              <a:off x="450942" y="1607042"/>
              <a:ext cx="3544994" cy="1989935"/>
              <a:chOff x="356461" y="1464961"/>
              <a:chExt cx="3544994" cy="1989935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25875" y="1464961"/>
                <a:ext cx="476250" cy="5334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29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1880" y="2246808"/>
                <a:ext cx="409575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461" y="2238774"/>
                <a:ext cx="409575" cy="5810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5" name="Группа 4"/>
              <p:cNvGrpSpPr/>
              <p:nvPr/>
            </p:nvGrpSpPr>
            <p:grpSpPr>
              <a:xfrm>
                <a:off x="717129" y="1889572"/>
                <a:ext cx="2774751" cy="1284337"/>
                <a:chOff x="717129" y="1889572"/>
                <a:chExt cx="2774751" cy="1284337"/>
              </a:xfrm>
            </p:grpSpPr>
            <p:pic>
              <p:nvPicPr>
                <p:cNvPr id="1034" name="Picture 10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00116" y="1889572"/>
                  <a:ext cx="109537" cy="176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4" name="Группа 3"/>
                <p:cNvGrpSpPr/>
                <p:nvPr/>
              </p:nvGrpSpPr>
              <p:grpSpPr>
                <a:xfrm>
                  <a:off x="717129" y="1968131"/>
                  <a:ext cx="2774751" cy="1096963"/>
                  <a:chOff x="717129" y="1968131"/>
                  <a:chExt cx="2774751" cy="1096963"/>
                </a:xfrm>
              </p:grpSpPr>
              <p:grpSp>
                <p:nvGrpSpPr>
                  <p:cNvPr id="3" name="Группа 2"/>
                  <p:cNvGrpSpPr/>
                  <p:nvPr/>
                </p:nvGrpSpPr>
                <p:grpSpPr>
                  <a:xfrm>
                    <a:off x="717129" y="1968131"/>
                    <a:ext cx="2774751" cy="1096963"/>
                    <a:chOff x="717129" y="1968131"/>
                    <a:chExt cx="2774751" cy="1096963"/>
                  </a:xfrm>
                </p:grpSpPr>
                <p:pic>
                  <p:nvPicPr>
                    <p:cNvPr id="1026" name="Picture 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67844" y="1968131"/>
                      <a:ext cx="2468563" cy="109696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1031" name="Picture 7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174380" y="2419750"/>
                      <a:ext cx="317500" cy="10953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1032" name="Picture 8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17129" y="2439191"/>
                      <a:ext cx="317500" cy="10953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1035" name="Picture 1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6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3133437" y="2288710"/>
                      <a:ext cx="317500" cy="10953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</p:grpSp>
              <p:pic>
                <p:nvPicPr>
                  <p:cNvPr id="1036" name="Picture 12"/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58072" y="2548728"/>
                    <a:ext cx="317500" cy="10953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pic>
              <p:nvPicPr>
                <p:cNvPr id="1037" name="Picture 1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9322" y="2997696"/>
                  <a:ext cx="109537" cy="1762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pic>
            <p:nvPicPr>
              <p:cNvPr id="1038" name="Picture 14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86" y="2997696"/>
                <a:ext cx="4191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39" name="Picture 15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7415" y="1541161"/>
                <a:ext cx="4191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0" name="Picture 16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4380" y="1544930"/>
                <a:ext cx="419100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1" name="Picture 1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8028" y="2974975"/>
                <a:ext cx="44767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9" name="Группа 8"/>
          <p:cNvGrpSpPr/>
          <p:nvPr/>
        </p:nvGrpSpPr>
        <p:grpSpPr>
          <a:xfrm>
            <a:off x="5463902" y="1392667"/>
            <a:ext cx="2330693" cy="2235669"/>
            <a:chOff x="5463902" y="1392667"/>
            <a:chExt cx="2330693" cy="2235669"/>
          </a:xfrm>
        </p:grpSpPr>
        <p:pic>
          <p:nvPicPr>
            <p:cNvPr id="1043" name="Picture 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9420" y="3094936"/>
              <a:ext cx="47625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4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3902" y="2072286"/>
              <a:ext cx="47625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" name="Группа 6"/>
            <p:cNvGrpSpPr/>
            <p:nvPr/>
          </p:nvGrpSpPr>
          <p:grpSpPr>
            <a:xfrm>
              <a:off x="5531963" y="1392667"/>
              <a:ext cx="2262632" cy="1968969"/>
              <a:chOff x="5531963" y="1392667"/>
              <a:chExt cx="2262632" cy="1968969"/>
            </a:xfrm>
          </p:grpSpPr>
          <p:pic>
            <p:nvPicPr>
              <p:cNvPr id="1042" name="Picture 18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40152" y="1684039"/>
                <a:ext cx="1474787" cy="14017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5" name="Picture 21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31963" y="2904436"/>
                <a:ext cx="4191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6" name="Picture 2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58618" y="1430767"/>
                <a:ext cx="41910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7" name="Picture 2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58097" y="1392667"/>
                <a:ext cx="419100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8" name="Picture 24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46920" y="2874594"/>
                <a:ext cx="447675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49" name="Picture 25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320482" y="2349899"/>
                <a:ext cx="188913" cy="249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50" name="Picture 26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83088" y="2924672"/>
                <a:ext cx="188913" cy="249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51" name="Picture 27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45695" y="2338986"/>
                <a:ext cx="188913" cy="249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052" name="Picture 28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83087" y="1607042"/>
                <a:ext cx="188913" cy="2492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2" name="Заголовок 4"/>
          <p:cNvSpPr txBox="1">
            <a:spLocks/>
          </p:cNvSpPr>
          <p:nvPr/>
        </p:nvSpPr>
        <p:spPr>
          <a:xfrm>
            <a:off x="609600" y="3598494"/>
            <a:ext cx="3386336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бъект 6"/>
          <p:cNvSpPr txBox="1">
            <a:spLocks/>
          </p:cNvSpPr>
          <p:nvPr/>
        </p:nvSpPr>
        <p:spPr>
          <a:xfrm>
            <a:off x="556486" y="3789040"/>
            <a:ext cx="3246128" cy="1126232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Объект 6"/>
          <p:cNvSpPr txBox="1">
            <a:spLocks/>
          </p:cNvSpPr>
          <p:nvPr/>
        </p:nvSpPr>
        <p:spPr>
          <a:xfrm>
            <a:off x="617014" y="3789040"/>
            <a:ext cx="3246128" cy="748613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S=ab</a:t>
            </a:r>
            <a:endParaRPr lang="ru-RU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Объект 6"/>
              <p:cNvSpPr txBox="1">
                <a:spLocks/>
              </p:cNvSpPr>
              <p:nvPr/>
            </p:nvSpPr>
            <p:spPr>
              <a:xfrm>
                <a:off x="5292606" y="3789040"/>
                <a:ext cx="3246128" cy="1062182"/>
              </a:xfrm>
              <a:prstGeom prst="rect">
                <a:avLst/>
              </a:prstGeom>
            </p:spPr>
            <p:txBody>
              <a:bodyPr/>
              <a:lstStyle>
                <a:lvl1pPr marL="274320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576263" indent="-27432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55663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14300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28600" algn="l" defTabSz="914400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100000"/>
                  <a:buFont typeface="Symbol" pitchFamily="18" charset="2"/>
                  <a:buChar char="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78308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10312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42316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-228600" algn="l" defTabSz="914400" rtl="0" eaLnBrk="1" latinLnBrk="0" hangingPunct="1">
                  <a:spcBef>
                    <a:spcPts val="384"/>
                  </a:spcBef>
                  <a:buClr>
                    <a:schemeClr val="accent1"/>
                  </a:buClr>
                  <a:buFont typeface="Symbol" pitchFamily="18" charset="2"/>
                  <a:buChar char="*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Symbol" pitchFamily="18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𝑺</m:t>
                      </m:r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k-UA" sz="36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Symbol" pitchFamily="18" charset="2"/>
                  <a:buNone/>
                </a:pPr>
                <a:endParaRPr lang="ru-RU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Объект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606" y="3789040"/>
                <a:ext cx="3246128" cy="10621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22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68353" y="1340768"/>
            <a:ext cx="7408333" cy="3331472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 стадіону 21 м, а ширина  - в 3 рази менша. Знайдіть площу стадіону.</a:t>
            </a:r>
          </a:p>
          <a:p>
            <a:pPr marL="0" indent="0">
              <a:buNone/>
            </a:pPr>
            <a:endParaRPr lang="uk-UA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3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260648"/>
            <a:ext cx="4065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i="1" dirty="0" smtClean="0">
                <a:ln w="10541" cmpd="sng">
                  <a:solidFill>
                    <a:srgbClr val="31B6F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FF00"/>
                </a:solidFill>
              </a:rPr>
              <a:t>Виконай сам</a:t>
            </a:r>
            <a:endParaRPr lang="ru-RU" sz="5400" b="1" i="1" dirty="0">
              <a:ln w="10541" cmpd="sng">
                <a:solidFill>
                  <a:srgbClr val="31B6F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78320" y="4365104"/>
                <a:ext cx="3594200" cy="110871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uk-UA" sz="36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Відповідь:</a:t>
                </a:r>
                <a:r>
                  <a:rPr lang="uk-UA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126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uk-UA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uk-UA" sz="2800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uk-UA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78320" y="4365104"/>
                <a:ext cx="3594200" cy="1108712"/>
              </a:xfrm>
              <a:blipFill rotWithShape="1">
                <a:blip r:embed="rId3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078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прямокутного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паралелеп</a:t>
            </a:r>
            <a:r>
              <a:rPr lang="uk-UA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куба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611560" y="3644974"/>
            <a:ext cx="2232248" cy="2160240"/>
          </a:xfrm>
          <a:prstGeom prst="cub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uk-UA" dirty="0" smtClean="0"/>
              <a:t>                                 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107504" y="3486200"/>
            <a:ext cx="1908720" cy="2852737"/>
            <a:chOff x="107504" y="3486200"/>
            <a:chExt cx="1908720" cy="2852737"/>
          </a:xfrm>
        </p:grpSpPr>
        <p:sp>
          <p:nvSpPr>
            <p:cNvPr id="7" name="TextBox 6"/>
            <p:cNvSpPr txBox="1"/>
            <p:nvPr/>
          </p:nvSpPr>
          <p:spPr>
            <a:xfrm>
              <a:off x="107504" y="4365104"/>
              <a:ext cx="553998" cy="83099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</a:t>
              </a:r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 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5576" y="5877272"/>
              <a:ext cx="12606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см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9069945">
              <a:off x="307392" y="3486200"/>
              <a:ext cx="10978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см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915816" y="3359639"/>
            <a:ext cx="3912396" cy="2830270"/>
            <a:chOff x="2915816" y="3359639"/>
            <a:chExt cx="3912396" cy="2830270"/>
          </a:xfrm>
        </p:grpSpPr>
        <p:sp>
          <p:nvSpPr>
            <p:cNvPr id="5" name="AutoShape 13"/>
            <p:cNvSpPr>
              <a:spLocks noChangeArrowheads="1"/>
            </p:cNvSpPr>
            <p:nvPr/>
          </p:nvSpPr>
          <p:spPr bwMode="auto">
            <a:xfrm>
              <a:off x="3372224" y="3703830"/>
              <a:ext cx="3455988" cy="2016125"/>
            </a:xfrm>
            <a:prstGeom prst="cube">
              <a:avLst>
                <a:gd name="adj" fmla="val 25000"/>
              </a:avLst>
            </a:prstGeom>
            <a:solidFill>
              <a:srgbClr val="00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alt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200118" y="5728244"/>
              <a:ext cx="18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 см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15816" y="4040882"/>
              <a:ext cx="553998" cy="156966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 см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2448467">
              <a:off x="3321918" y="3359639"/>
              <a:ext cx="553998" cy="830997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см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959297" y="1873802"/>
            <a:ext cx="1860431" cy="4343402"/>
            <a:chOff x="6959297" y="1873802"/>
            <a:chExt cx="1860431" cy="4343402"/>
          </a:xfrm>
        </p:grpSpPr>
        <p:sp>
          <p:nvSpPr>
            <p:cNvPr id="6" name="AutoShape 12"/>
            <p:cNvSpPr>
              <a:spLocks noChangeArrowheads="1"/>
            </p:cNvSpPr>
            <p:nvPr/>
          </p:nvSpPr>
          <p:spPr bwMode="auto">
            <a:xfrm>
              <a:off x="7524328" y="2348607"/>
              <a:ext cx="1295400" cy="338455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altLang="ru-RU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667972" y="5755539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 дм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297" y="3177442"/>
              <a:ext cx="553998" cy="156966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 дм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8693667">
              <a:off x="7133529" y="2117775"/>
              <a:ext cx="9496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дм</a:t>
              </a:r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4188721" y="3013502"/>
            <a:ext cx="3561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uk-UA" altLang="ru-RU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8917" y="1785629"/>
            <a:ext cx="24360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ru-RU" sz="4800" b="1" kern="0" dirty="0">
                <a:solidFill>
                  <a:srgbClr val="CC0000"/>
                </a:solidFill>
                <a:latin typeface="Arial"/>
              </a:rPr>
              <a:t>V=</a:t>
            </a:r>
            <a:r>
              <a:rPr kumimoji="1" lang="uk-UA" altLang="ru-RU" sz="4800" b="1" kern="0" dirty="0">
                <a:solidFill>
                  <a:srgbClr val="CC0000"/>
                </a:solidFill>
                <a:latin typeface="Arial"/>
              </a:rPr>
              <a:t> </a:t>
            </a:r>
            <a:r>
              <a:rPr kumimoji="1" lang="en-US" altLang="ru-RU" sz="4800" b="1" kern="0" dirty="0" err="1">
                <a:solidFill>
                  <a:srgbClr val="CC0000"/>
                </a:solidFill>
                <a:latin typeface="Arial"/>
              </a:rPr>
              <a:t>abc</a:t>
            </a:r>
            <a:endParaRPr lang="uk-UA" altLang="ru-RU" sz="48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5577" y="1859340"/>
            <a:ext cx="21669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kumimoji="1" lang="en-US" altLang="ru-RU" sz="4800" b="1" kern="0" dirty="0" smtClean="0">
                <a:solidFill>
                  <a:srgbClr val="CC0000"/>
                </a:solidFill>
                <a:latin typeface="Arial"/>
              </a:rPr>
              <a:t>V </a:t>
            </a:r>
            <a:r>
              <a:rPr kumimoji="1" lang="uk-UA" altLang="ru-RU" sz="4800" b="1" kern="0" dirty="0">
                <a:solidFill>
                  <a:srgbClr val="CC0000"/>
                </a:solidFill>
                <a:latin typeface="Arial"/>
              </a:rPr>
              <a:t>=</a:t>
            </a:r>
            <a:r>
              <a:rPr kumimoji="1" lang="en-US" altLang="ru-RU" sz="4800" b="1" kern="0" dirty="0">
                <a:solidFill>
                  <a:srgbClr val="CC0000"/>
                </a:solidFill>
                <a:latin typeface="Arial"/>
              </a:rPr>
              <a:t> a</a:t>
            </a:r>
            <a:r>
              <a:rPr kumimoji="1" lang="en-US" altLang="ru-RU" sz="4800" b="1" kern="0" baseline="30000" dirty="0">
                <a:solidFill>
                  <a:srgbClr val="CC0000"/>
                </a:solidFill>
                <a:latin typeface="Arial"/>
              </a:rPr>
              <a:t>3</a:t>
            </a:r>
            <a:endParaRPr kumimoji="1" lang="ru-RU" altLang="ru-RU" sz="4800" b="1" kern="0" baseline="30000" dirty="0">
              <a:solidFill>
                <a:srgbClr val="CC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375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uiExpand="1" build="p" animBg="1"/>
      <p:bldP spid="4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419475" y="184150"/>
            <a:ext cx="4602163" cy="636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800" b="1" dirty="0" smtClean="0">
                <a:solidFill>
                  <a:srgbClr val="000000"/>
                </a:solidFill>
                <a:latin typeface="Times New Roman" pitchFamily="18" charset="0"/>
              </a:rPr>
              <a:t>Фізкультхвилинка </a:t>
            </a:r>
            <a:endParaRPr lang="uk-UA" altLang="ru-RU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altLang="ru-RU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Щоб задачі розв’язати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На хвилинку треба встати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Руки в боки, підтягнулись,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Вліво, вправо повернулись,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Нахиляємось вперед,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Прогинаємось назад.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Руки в кулачки узяли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Свої пальці розім’яли.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Головою покрутили,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Скільки вистачить вам сили.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Пострибали, як зайчата,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Маршируємо, як солдати.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Наче птах увись злітаємо,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Потягнулись…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sz="2400" dirty="0" smtClean="0">
                <a:solidFill>
                  <a:srgbClr val="000000"/>
                </a:solidFill>
                <a:latin typeface="Times New Roman" pitchFamily="18" charset="0"/>
              </a:rPr>
              <a:t>                                    і – сідаємо.</a:t>
            </a:r>
          </a:p>
        </p:txBody>
      </p:sp>
    </p:spTree>
    <p:extLst>
      <p:ext uri="{BB962C8B-B14F-4D97-AF65-F5344CB8AC3E}">
        <p14:creationId xmlns:p14="http://schemas.microsoft.com/office/powerpoint/2010/main" val="33991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Повторити параграф 24-26</a:t>
            </a:r>
          </a:p>
          <a:p>
            <a:r>
              <a:rPr lang="uk-UA" sz="3200" dirty="0" smtClean="0"/>
              <a:t>Виконати декілька номерів на вибір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92750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201</Words>
  <Application>Microsoft Office PowerPoint</Application>
  <PresentationFormat>Екран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Candara</vt:lpstr>
      <vt:lpstr>Symbol</vt:lpstr>
      <vt:lpstr>Times New Roman</vt:lpstr>
      <vt:lpstr>Волна</vt:lpstr>
      <vt:lpstr>Математика 5 клас 16.05.2022р.</vt:lpstr>
      <vt:lpstr>Презентація PowerPoint</vt:lpstr>
      <vt:lpstr>Які геометричні фігури ми вивчали ?</vt:lpstr>
      <vt:lpstr>Знайди помилку</vt:lpstr>
      <vt:lpstr>Формули площі  прямокутника   і     квадрата </vt:lpstr>
      <vt:lpstr>Відповідь:126〖см〗^2</vt:lpstr>
      <vt:lpstr>Знайти об’єм  прямокутного паралелепіпеда і куба</vt:lpstr>
      <vt:lpstr>Презентація PowerPoint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RePack by Diakov</cp:lastModifiedBy>
  <cp:revision>41</cp:revision>
  <dcterms:modified xsi:type="dcterms:W3CDTF">2022-05-09T15:55:01Z</dcterms:modified>
</cp:coreProperties>
</file>