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95" r:id="rId2"/>
    <p:sldId id="272" r:id="rId3"/>
    <p:sldId id="276" r:id="rId4"/>
    <p:sldId id="280" r:id="rId5"/>
    <p:sldId id="279" r:id="rId6"/>
    <p:sldId id="270" r:id="rId7"/>
    <p:sldId id="289" r:id="rId8"/>
    <p:sldId id="290" r:id="rId9"/>
    <p:sldId id="291" r:id="rId10"/>
    <p:sldId id="285" r:id="rId11"/>
    <p:sldId id="281" r:id="rId12"/>
    <p:sldId id="292" r:id="rId13"/>
    <p:sldId id="293" r:id="rId14"/>
    <p:sldId id="29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611" autoAdjust="0"/>
    <p:restoredTop sz="86348" autoAdjust="0"/>
  </p:normalViewPr>
  <p:slideViewPr>
    <p:cSldViewPr>
      <p:cViewPr varScale="1">
        <p:scale>
          <a:sx n="74" d="100"/>
          <a:sy n="74" d="100"/>
        </p:scale>
        <p:origin x="62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F145EC-77AC-4ED4-B269-AEB0C33C7CE7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FB08A-1D0E-4490-9F9F-CF112ED41203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9170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FB08A-1D0E-4490-9F9F-CF112ED41203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0211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6468-131B-4ECC-BCC3-0E82F964211A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0FA6D-1A0F-40B9-BAE5-5862E0C19874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6468-131B-4ECC-BCC3-0E82F964211A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0FA6D-1A0F-40B9-BAE5-5862E0C19874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6468-131B-4ECC-BCC3-0E82F964211A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0FA6D-1A0F-40B9-BAE5-5862E0C19874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6468-131B-4ECC-BCC3-0E82F964211A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0FA6D-1A0F-40B9-BAE5-5862E0C19874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6468-131B-4ECC-BCC3-0E82F964211A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0FA6D-1A0F-40B9-BAE5-5862E0C19874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6468-131B-4ECC-BCC3-0E82F964211A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0FA6D-1A0F-40B9-BAE5-5862E0C19874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6468-131B-4ECC-BCC3-0E82F964211A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0FA6D-1A0F-40B9-BAE5-5862E0C19874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6468-131B-4ECC-BCC3-0E82F964211A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0FA6D-1A0F-40B9-BAE5-5862E0C19874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6468-131B-4ECC-BCC3-0E82F964211A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0FA6D-1A0F-40B9-BAE5-5862E0C19874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6468-131B-4ECC-BCC3-0E82F964211A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0FA6D-1A0F-40B9-BAE5-5862E0C19874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6468-131B-4ECC-BCC3-0E82F964211A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0FA6D-1A0F-40B9-BAE5-5862E0C19874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66468-131B-4ECC-BCC3-0E82F964211A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0FA6D-1A0F-40B9-BAE5-5862E0C19874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smiles.33b.ru/smile.104595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C00000"/>
                </a:solidFill>
              </a:rPr>
              <a:t>Математика 5клас 06.04.2022р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6600" dirty="0" smtClean="0">
                <a:solidFill>
                  <a:schemeClr val="tx2"/>
                </a:solidFill>
              </a:rPr>
              <a:t>Ділення  на десятковий дріб</a:t>
            </a:r>
            <a:endParaRPr lang="uk-UA" sz="6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594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0" y="1556792"/>
            <a:ext cx="2267744" cy="141845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</a:rPr>
              <a:t>32,526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Line 43"/>
          <p:cNvSpPr>
            <a:spLocks noChangeShapeType="1"/>
          </p:cNvSpPr>
          <p:nvPr/>
        </p:nvSpPr>
        <p:spPr bwMode="auto">
          <a:xfrm flipV="1">
            <a:off x="2195736" y="2492895"/>
            <a:ext cx="720080" cy="1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339752" y="1988841"/>
            <a:ext cx="1008112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: 3,9</a:t>
            </a:r>
            <a:endParaRPr lang="ru-RU" sz="2400" b="1" dirty="0"/>
          </a:p>
        </p:txBody>
      </p:sp>
      <p:sp>
        <p:nvSpPr>
          <p:cNvPr id="8" name="Пятно 2 7"/>
          <p:cNvSpPr/>
          <p:nvPr/>
        </p:nvSpPr>
        <p:spPr>
          <a:xfrm>
            <a:off x="2987824" y="1916832"/>
            <a:ext cx="1944216" cy="1008112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Line 43"/>
          <p:cNvSpPr>
            <a:spLocks noChangeShapeType="1"/>
          </p:cNvSpPr>
          <p:nvPr/>
        </p:nvSpPr>
        <p:spPr bwMode="auto">
          <a:xfrm>
            <a:off x="4644008" y="2492896"/>
            <a:ext cx="1223541" cy="521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4932040" y="1916832"/>
            <a:ext cx="936104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+2,26</a:t>
            </a:r>
            <a:endParaRPr lang="ru-RU" sz="2400" b="1" dirty="0"/>
          </a:p>
        </p:txBody>
      </p:sp>
      <p:sp>
        <p:nvSpPr>
          <p:cNvPr id="11" name="Блок-схема: перфолента 10"/>
          <p:cNvSpPr/>
          <p:nvPr/>
        </p:nvSpPr>
        <p:spPr>
          <a:xfrm>
            <a:off x="5940152" y="1916832"/>
            <a:ext cx="1512168" cy="936104"/>
          </a:xfrm>
          <a:prstGeom prst="flowChartPunchedTap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Line 43"/>
          <p:cNvSpPr>
            <a:spLocks noChangeShapeType="1"/>
          </p:cNvSpPr>
          <p:nvPr/>
        </p:nvSpPr>
        <p:spPr bwMode="auto">
          <a:xfrm flipH="1">
            <a:off x="6804247" y="2708921"/>
            <a:ext cx="1" cy="792087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6876256" y="2852936"/>
            <a:ext cx="108012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· 5,4</a:t>
            </a:r>
            <a:endParaRPr lang="ru-RU" sz="2400" b="1" dirty="0"/>
          </a:p>
        </p:txBody>
      </p:sp>
      <p:sp>
        <p:nvSpPr>
          <p:cNvPr id="14" name="Овал 13"/>
          <p:cNvSpPr/>
          <p:nvPr/>
        </p:nvSpPr>
        <p:spPr>
          <a:xfrm>
            <a:off x="5940152" y="3501008"/>
            <a:ext cx="1850504" cy="100811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195736" y="4653137"/>
            <a:ext cx="1584176" cy="1469469"/>
          </a:xfrm>
          <a:prstGeom prst="irregularSeal1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8,34</a:t>
            </a:r>
            <a:endParaRPr lang="ru-RU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355976" y="4869160"/>
            <a:ext cx="1008112" cy="867311"/>
          </a:xfrm>
          <a:prstGeom prst="flowChartPunchedTape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10,6</a:t>
            </a:r>
            <a:endParaRPr lang="ru-RU" sz="2800" b="1" dirty="0"/>
          </a:p>
        </p:txBody>
      </p:sp>
      <p:sp>
        <p:nvSpPr>
          <p:cNvPr id="20" name="WordArt 14"/>
          <p:cNvSpPr>
            <a:spLocks noChangeArrowheads="1" noChangeShapeType="1" noTextEdit="1"/>
          </p:cNvSpPr>
          <p:nvPr/>
        </p:nvSpPr>
        <p:spPr bwMode="auto">
          <a:xfrm>
            <a:off x="2627784" y="0"/>
            <a:ext cx="6516216" cy="13414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fromWordArt="1">
            <a:prstTxWarp prst="textPlain">
              <a:avLst>
                <a:gd name="adj" fmla="val 49572"/>
              </a:avLst>
            </a:prstTxWarp>
          </a:bodyPr>
          <a:lstStyle/>
          <a:p>
            <a:pPr algn="ctr"/>
            <a:r>
              <a:rPr lang="ru-RU" sz="3600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Цікаві</a:t>
            </a:r>
            <a:r>
              <a:rPr lang="ru-RU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вправи</a:t>
            </a:r>
            <a:endParaRPr lang="ru-RU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948264" y="4941168"/>
            <a:ext cx="1368152" cy="695265"/>
          </a:xfrm>
          <a:prstGeom prst="hexagon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57,24</a:t>
            </a:r>
            <a:endParaRPr lang="ru-RU" sz="2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85185E-6 L 0.09444 -0.42222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00" y="-21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3.33333E-6 L 0.21267 -0.41991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00" y="-21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7037E-6 L -0.09444 -0.19954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00" y="-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6" grpId="1" animBg="1"/>
      <p:bldP spid="17" grpId="0" animBg="1"/>
      <p:bldP spid="17" grpId="1" animBg="1"/>
      <p:bldP spid="20" grpId="0" animBg="1"/>
      <p:bldP spid="22" grpId="0" animBg="1"/>
      <p:bldP spid="22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 descr="Результат пошуку зображень за запитом казкові герої чіп і дей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580" name="AutoShape 4" descr="Результат пошуку зображень за запитом казкові герої чіп і дей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582" name="AutoShape 6" descr="Результат пошуку зображень за запитом казкові герої чіп і дей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07504" y="63655"/>
            <a:ext cx="9036496" cy="262159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81636" tIns="40818" rIns="81636" bIns="40818" rtlCol="0">
            <a:spAutoFit/>
          </a:bodyPr>
          <a:lstStyle/>
          <a:p>
            <a:r>
              <a:rPr lang="uk-UA" sz="2800" b="1" dirty="0" smtClean="0"/>
              <a:t>№ 1484. З двох пунктів відстань між якими 9 км, одночасно назустріч один одному виїхали Чіп і Дейл на самокатах. Швидкість </a:t>
            </a:r>
            <a:r>
              <a:rPr lang="uk-UA" sz="2800" b="1" dirty="0" err="1" smtClean="0"/>
              <a:t>Чіпа</a:t>
            </a:r>
            <a:r>
              <a:rPr lang="uk-UA" sz="2800" b="1" dirty="0" smtClean="0"/>
              <a:t> дорівнює 10,5км/</a:t>
            </a:r>
            <a:r>
              <a:rPr lang="uk-UA" sz="2800" b="1" dirty="0" err="1" smtClean="0"/>
              <a:t>год</a:t>
            </a:r>
            <a:r>
              <a:rPr lang="uk-UA" sz="2800" b="1" dirty="0" smtClean="0"/>
              <a:t>,</a:t>
            </a:r>
          </a:p>
          <a:p>
            <a:r>
              <a:rPr lang="uk-UA" sz="2800" b="1" dirty="0" smtClean="0"/>
              <a:t>а </a:t>
            </a:r>
            <a:r>
              <a:rPr lang="uk-UA" sz="2800" b="1" dirty="0" err="1" smtClean="0"/>
              <a:t>швидість</a:t>
            </a:r>
            <a:r>
              <a:rPr lang="uk-UA" sz="2800" b="1" dirty="0" smtClean="0"/>
              <a:t> Дейла – у 1,4 </a:t>
            </a:r>
            <a:r>
              <a:rPr lang="uk-UA" sz="2800" b="1" dirty="0" err="1" smtClean="0"/>
              <a:t>менша.Через</a:t>
            </a:r>
            <a:r>
              <a:rPr lang="uk-UA" sz="2800" b="1" dirty="0" smtClean="0"/>
              <a:t> який час вони зустрінуться</a:t>
            </a:r>
            <a:r>
              <a:rPr lang="en-US" sz="2800" b="1" dirty="0" smtClean="0"/>
              <a:t>?</a:t>
            </a:r>
            <a:r>
              <a:rPr lang="uk-UA" sz="2800" b="1" dirty="0" smtClean="0"/>
              <a:t> </a:t>
            </a:r>
            <a:endParaRPr lang="uk-UA" sz="2800" b="1" dirty="0"/>
          </a:p>
          <a:p>
            <a:endParaRPr lang="ru-RU" sz="2500" dirty="0"/>
          </a:p>
        </p:txBody>
      </p:sp>
      <p:pic>
        <p:nvPicPr>
          <p:cNvPr id="9" name="Picture 6" descr="Правый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18" b="28293"/>
          <a:stretch>
            <a:fillRect/>
          </a:stretch>
        </p:blipFill>
        <p:spPr bwMode="auto">
          <a:xfrm>
            <a:off x="323528" y="4365104"/>
            <a:ext cx="2304256" cy="1239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0" descr="Результат пошуку зображень за запитом казкові герої чіп і дейл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4365104"/>
            <a:ext cx="792088" cy="936104"/>
          </a:xfrm>
          <a:prstGeom prst="rect">
            <a:avLst/>
          </a:prstGeom>
          <a:noFill/>
        </p:spPr>
      </p:pic>
      <p:pic>
        <p:nvPicPr>
          <p:cNvPr id="11" name="Picture 4" descr="Левый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b="28381"/>
          <a:stretch>
            <a:fillRect/>
          </a:stretch>
        </p:blipFill>
        <p:spPr bwMode="auto">
          <a:xfrm flipH="1">
            <a:off x="6372199" y="4365104"/>
            <a:ext cx="2098461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Чип и Дейл спешат на помощь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20272" y="4221088"/>
            <a:ext cx="853018" cy="1080120"/>
          </a:xfrm>
          <a:prstGeom prst="rect">
            <a:avLst/>
          </a:prstGeom>
          <a:noFill/>
        </p:spPr>
      </p:pic>
      <p:cxnSp>
        <p:nvCxnSpPr>
          <p:cNvPr id="13" name="Прямая со стрелкой 12"/>
          <p:cNvCxnSpPr/>
          <p:nvPr/>
        </p:nvCxnSpPr>
        <p:spPr>
          <a:xfrm flipV="1">
            <a:off x="1115616" y="5517232"/>
            <a:ext cx="7488832" cy="72008"/>
          </a:xfrm>
          <a:prstGeom prst="straightConnector1">
            <a:avLst/>
          </a:prstGeom>
          <a:ln w="571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355976" y="5661248"/>
            <a:ext cx="1368151" cy="4671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81636" tIns="40818" rIns="81636" bIns="40818" rtlCol="0">
            <a:spAutoFit/>
          </a:bodyPr>
          <a:lstStyle/>
          <a:p>
            <a:r>
              <a:rPr lang="en-US" sz="2500" b="1" dirty="0" smtClean="0"/>
              <a:t> 9</a:t>
            </a:r>
            <a:r>
              <a:rPr lang="uk-UA" sz="2500" b="1" dirty="0" smtClean="0"/>
              <a:t>км</a:t>
            </a:r>
            <a:endParaRPr lang="ru-RU" sz="2500" b="1" dirty="0"/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87" name="Picture 1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3688" y="3645024"/>
            <a:ext cx="2371725" cy="697607"/>
          </a:xfrm>
          <a:prstGeom prst="rect">
            <a:avLst/>
          </a:prstGeom>
          <a:noFill/>
        </p:spPr>
      </p:pic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7" name="Прямая со стрелкой 36"/>
          <p:cNvCxnSpPr/>
          <p:nvPr/>
        </p:nvCxnSpPr>
        <p:spPr>
          <a:xfrm>
            <a:off x="1907704" y="4293096"/>
            <a:ext cx="2232248" cy="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90" name="Picture 1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4048" y="3429000"/>
            <a:ext cx="2314575" cy="648072"/>
          </a:xfrm>
          <a:prstGeom prst="rect">
            <a:avLst/>
          </a:prstGeom>
          <a:noFill/>
        </p:spPr>
      </p:pic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0" y="895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8" name="Прямая со стрелкой 47"/>
          <p:cNvCxnSpPr/>
          <p:nvPr/>
        </p:nvCxnSpPr>
        <p:spPr>
          <a:xfrm flipH="1">
            <a:off x="5076056" y="4077072"/>
            <a:ext cx="2304256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95536" y="6211669"/>
            <a:ext cx="4392488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Відповідь:  </a:t>
            </a:r>
            <a:r>
              <a:rPr lang="en-US" sz="3600" b="1" dirty="0" smtClean="0"/>
              <a:t>0</a:t>
            </a:r>
            <a:r>
              <a:rPr lang="uk-UA" sz="3600" b="1" dirty="0" smtClean="0"/>
              <a:t>,</a:t>
            </a:r>
            <a:r>
              <a:rPr lang="en-US" sz="3600" b="1" dirty="0" smtClean="0"/>
              <a:t>5 </a:t>
            </a:r>
            <a:r>
              <a:rPr lang="uk-UA" sz="3600" b="1" dirty="0" smtClean="0"/>
              <a:t>год.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3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3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9" grpId="0" animBg="1"/>
      <p:bldP spid="5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4463480" y="0"/>
            <a:ext cx="4680520" cy="707886"/>
          </a:xfrm>
          <a:prstGeom prst="rect">
            <a:avLst/>
          </a:prstGeom>
          <a:solidFill>
            <a:srgbClr val="FFFF00"/>
          </a:solidFill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ru-RU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Домашнє завдання</a:t>
            </a:r>
          </a:p>
        </p:txBody>
      </p:sp>
      <p:sp>
        <p:nvSpPr>
          <p:cNvPr id="3" name="Прямоугольник 5"/>
          <p:cNvSpPr>
            <a:spLocks noChangeArrowheads="1"/>
          </p:cNvSpPr>
          <p:nvPr/>
        </p:nvSpPr>
        <p:spPr bwMode="auto">
          <a:xfrm>
            <a:off x="1" y="692696"/>
            <a:ext cx="9143999" cy="2062103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/>
            <a:r>
              <a:rPr lang="uk-UA" sz="32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Повторити правила ділення на десятковий дріб.</a:t>
            </a:r>
          </a:p>
          <a:p>
            <a:pPr eaLnBrk="0" hangingPunct="0"/>
            <a:r>
              <a:rPr lang="uk-UA" sz="32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 § 41 </a:t>
            </a:r>
            <a:r>
              <a:rPr lang="uk-UA" sz="3200" b="1" dirty="0" err="1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</a:t>
            </a:r>
            <a:r>
              <a:rPr lang="uk-UA" sz="32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237- 242.)</a:t>
            </a:r>
          </a:p>
          <a:p>
            <a:pPr eaLnBrk="0" hangingPunct="0"/>
            <a:endParaRPr lang="uk-UA" sz="3200" b="1" dirty="0" smtClean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uk-UA" sz="32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Виконати №1455,1457,1485</a:t>
            </a:r>
            <a:endParaRPr lang="uk-UA" sz="3200" b="1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6" name="Picture 27" descr="78ce56ae5fa75ac85e3ab5e321d88a9d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725144"/>
            <a:ext cx="4572000" cy="2132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31619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0"/>
          <p:cNvSpPr txBox="1">
            <a:spLocks noChangeArrowheads="1"/>
          </p:cNvSpPr>
          <p:nvPr/>
        </p:nvSpPr>
        <p:spPr bwMode="auto">
          <a:xfrm>
            <a:off x="3178969" y="2357438"/>
            <a:ext cx="235743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defRPr/>
            </a:pPr>
            <a:endParaRPr lang="ru-RU" sz="4800" b="1" kern="0" dirty="0">
              <a:solidFill>
                <a:srgbClr val="FF0000"/>
              </a:solidFill>
            </a:endParaRPr>
          </a:p>
        </p:txBody>
      </p:sp>
      <p:sp>
        <p:nvSpPr>
          <p:cNvPr id="31747" name="TextBox 3"/>
          <p:cNvSpPr txBox="1">
            <a:spLocks noChangeArrowheads="1"/>
          </p:cNvSpPr>
          <p:nvPr/>
        </p:nvSpPr>
        <p:spPr bwMode="auto">
          <a:xfrm>
            <a:off x="467545" y="188642"/>
            <a:ext cx="5724638" cy="169277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uk-UA" sz="54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Підсумок уроку.</a:t>
            </a:r>
          </a:p>
          <a:p>
            <a:pPr algn="l">
              <a:lnSpc>
                <a:spcPct val="100000"/>
              </a:lnSpc>
              <a:spcBef>
                <a:spcPct val="0"/>
              </a:spcBef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00000"/>
              </a:lnSpc>
              <a:spcBef>
                <a:spcPct val="0"/>
              </a:spcBef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8" name="TextBox 4"/>
          <p:cNvSpPr txBox="1">
            <a:spLocks noChangeArrowheads="1"/>
          </p:cNvSpPr>
          <p:nvPr/>
        </p:nvSpPr>
        <p:spPr bwMode="auto">
          <a:xfrm>
            <a:off x="0" y="1916832"/>
            <a:ext cx="655439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1. Під час проведення уроку мені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444208" y="1916834"/>
            <a:ext cx="23042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сподобалось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0" name="TextBox 7"/>
          <p:cNvSpPr txBox="1">
            <a:spLocks noChangeArrowheads="1"/>
          </p:cNvSpPr>
          <p:nvPr/>
        </p:nvSpPr>
        <p:spPr bwMode="auto">
          <a:xfrm>
            <a:off x="323528" y="2571750"/>
            <a:ext cx="387342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2. Свої знання я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707904" y="2636912"/>
            <a:ext cx="30963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поповнив …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2" name="TextBox 9"/>
          <p:cNvSpPr txBox="1">
            <a:spLocks noChangeArrowheads="1"/>
          </p:cNvSpPr>
          <p:nvPr/>
        </p:nvSpPr>
        <p:spPr bwMode="auto">
          <a:xfrm>
            <a:off x="179512" y="3357563"/>
            <a:ext cx="289230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3. Я добре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911080" y="3284984"/>
            <a:ext cx="225028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виконав … 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0" y="4143375"/>
            <a:ext cx="751879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4. Я вважаю, що поставлену мету ми…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75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5373216"/>
            <a:ext cx="2533824" cy="1248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79" descr="сова.png"/>
          <p:cNvPicPr>
            <a:picLocks noChangeAspect="1"/>
          </p:cNvPicPr>
          <p:nvPr/>
        </p:nvPicPr>
        <p:blipFill>
          <a:blip r:embed="rId3" cstate="print">
            <a:lum bright="-10000" contrast="40000"/>
          </a:blip>
          <a:srcRect/>
          <a:stretch>
            <a:fillRect/>
          </a:stretch>
        </p:blipFill>
        <p:spPr bwMode="auto">
          <a:xfrm>
            <a:off x="7236296" y="0"/>
            <a:ext cx="1700808" cy="191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228184" y="4581128"/>
            <a:ext cx="29158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виконали … 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5692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animBg="1"/>
      <p:bldP spid="31748" grpId="0"/>
      <p:bldP spid="6" grpId="0"/>
      <p:bldP spid="31750" grpId="0"/>
      <p:bldP spid="9" grpId="0"/>
      <p:bldP spid="31752" grpId="0"/>
      <p:bldP spid="11" grpId="0"/>
      <p:bldP spid="12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316" y="692152"/>
            <a:ext cx="703659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WordArt 18"/>
          <p:cNvSpPr>
            <a:spLocks noChangeArrowheads="1" noChangeShapeType="1" noTextEdit="1"/>
          </p:cNvSpPr>
          <p:nvPr/>
        </p:nvSpPr>
        <p:spPr bwMode="auto">
          <a:xfrm>
            <a:off x="1871664" y="981077"/>
            <a:ext cx="378619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М</a:t>
            </a:r>
          </a:p>
        </p:txBody>
      </p:sp>
      <p:pic>
        <p:nvPicPr>
          <p:cNvPr id="1029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5786" y="1268415"/>
            <a:ext cx="758428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WordArt 19"/>
          <p:cNvSpPr>
            <a:spLocks noChangeArrowheads="1" noChangeShapeType="1" noTextEdit="1"/>
          </p:cNvSpPr>
          <p:nvPr/>
        </p:nvSpPr>
        <p:spPr bwMode="auto">
          <a:xfrm>
            <a:off x="2574132" y="1557340"/>
            <a:ext cx="378619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О</a:t>
            </a:r>
          </a:p>
        </p:txBody>
      </p:sp>
      <p:pic>
        <p:nvPicPr>
          <p:cNvPr id="1031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410" y="1844677"/>
            <a:ext cx="703659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WordArt 23"/>
          <p:cNvSpPr>
            <a:spLocks noChangeArrowheads="1" noChangeShapeType="1" noTextEdit="1"/>
          </p:cNvSpPr>
          <p:nvPr/>
        </p:nvSpPr>
        <p:spPr bwMode="auto">
          <a:xfrm>
            <a:off x="3330180" y="2133602"/>
            <a:ext cx="378619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Л</a:t>
            </a:r>
          </a:p>
        </p:txBody>
      </p:sp>
      <p:pic>
        <p:nvPicPr>
          <p:cNvPr id="1033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86226" y="2349502"/>
            <a:ext cx="703660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WordArt 20"/>
          <p:cNvSpPr>
            <a:spLocks noChangeArrowheads="1" noChangeShapeType="1" noTextEdit="1"/>
          </p:cNvSpPr>
          <p:nvPr/>
        </p:nvSpPr>
        <p:spPr bwMode="auto">
          <a:xfrm>
            <a:off x="4139805" y="2636840"/>
            <a:ext cx="378619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О</a:t>
            </a:r>
          </a:p>
        </p:txBody>
      </p:sp>
      <p:pic>
        <p:nvPicPr>
          <p:cNvPr id="1035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42272" y="2781302"/>
            <a:ext cx="703659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6" name="WordArt 21"/>
          <p:cNvSpPr>
            <a:spLocks noChangeArrowheads="1" noChangeShapeType="1" noTextEdit="1"/>
          </p:cNvSpPr>
          <p:nvPr/>
        </p:nvSpPr>
        <p:spPr bwMode="auto">
          <a:xfrm>
            <a:off x="4950620" y="3141663"/>
            <a:ext cx="378619" cy="387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Д</a:t>
            </a:r>
          </a:p>
        </p:txBody>
      </p:sp>
      <p:pic>
        <p:nvPicPr>
          <p:cNvPr id="1037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51897" y="3284538"/>
            <a:ext cx="703659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WordArt 22"/>
          <p:cNvSpPr>
            <a:spLocks noChangeArrowheads="1" noChangeShapeType="1" noTextEdit="1"/>
          </p:cNvSpPr>
          <p:nvPr/>
        </p:nvSpPr>
        <p:spPr bwMode="auto">
          <a:xfrm>
            <a:off x="5760245" y="3573465"/>
            <a:ext cx="378619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Ц</a:t>
            </a:r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407944" y="3789365"/>
            <a:ext cx="758429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0" name="WordArt 25"/>
          <p:cNvSpPr>
            <a:spLocks noChangeArrowheads="1" noChangeShapeType="1" noTextEdit="1"/>
          </p:cNvSpPr>
          <p:nvPr/>
        </p:nvSpPr>
        <p:spPr bwMode="auto">
          <a:xfrm>
            <a:off x="6624639" y="4076702"/>
            <a:ext cx="107156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і</a:t>
            </a:r>
          </a:p>
        </p:txBody>
      </p:sp>
      <p:pic>
        <p:nvPicPr>
          <p:cNvPr id="1041" name="Picture 26" descr="001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938793">
            <a:off x="5269706" y="1047752"/>
            <a:ext cx="1620441" cy="173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19" name="WordArt 5"/>
          <p:cNvSpPr>
            <a:spLocks noChangeArrowheads="1" noChangeShapeType="1" noTextEdit="1"/>
          </p:cNvSpPr>
          <p:nvPr/>
        </p:nvSpPr>
        <p:spPr bwMode="auto">
          <a:xfrm>
            <a:off x="2033589" y="4797154"/>
            <a:ext cx="5347097" cy="146077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Дякую</a:t>
            </a:r>
            <a:r>
              <a:rPr lang="ru-RU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за  урок!</a:t>
            </a:r>
          </a:p>
        </p:txBody>
      </p:sp>
    </p:spTree>
    <p:extLst>
      <p:ext uri="{BB962C8B-B14F-4D97-AF65-F5344CB8AC3E}">
        <p14:creationId xmlns:p14="http://schemas.microsoft.com/office/powerpoint/2010/main" val="426539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4" name="Text Box 4"/>
          <p:cNvSpPr txBox="1">
            <a:spLocks noChangeArrowheads="1"/>
          </p:cNvSpPr>
          <p:nvPr/>
        </p:nvSpPr>
        <p:spPr bwMode="auto">
          <a:xfrm>
            <a:off x="1127125" y="1336675"/>
            <a:ext cx="5959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ru-RU" sz="2400" b="0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39750" y="2708275"/>
            <a:ext cx="3048000" cy="990600"/>
            <a:chOff x="336" y="1680"/>
            <a:chExt cx="1920" cy="624"/>
          </a:xfrm>
        </p:grpSpPr>
        <p:sp>
          <p:nvSpPr>
            <p:cNvPr id="128006" name="Text Box 6"/>
            <p:cNvSpPr txBox="1">
              <a:spLocks noChangeArrowheads="1"/>
            </p:cNvSpPr>
            <p:nvPr/>
          </p:nvSpPr>
          <p:spPr bwMode="auto">
            <a:xfrm>
              <a:off x="336" y="1680"/>
              <a:ext cx="192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ru-RU" sz="3200" dirty="0" smtClean="0">
                  <a:latin typeface="Times New Roman" pitchFamily="18" charset="0"/>
                </a:rPr>
                <a:t>79 1    </a:t>
              </a:r>
              <a:r>
                <a:rPr lang="ru-RU" sz="3200" dirty="0">
                  <a:latin typeface="Times New Roman" pitchFamily="18" charset="0"/>
                </a:rPr>
                <a:t>7</a:t>
              </a:r>
            </a:p>
          </p:txBody>
        </p:sp>
        <p:sp>
          <p:nvSpPr>
            <p:cNvPr id="128007" name="Line 7"/>
            <p:cNvSpPr>
              <a:spLocks noChangeShapeType="1"/>
            </p:cNvSpPr>
            <p:nvPr/>
          </p:nvSpPr>
          <p:spPr bwMode="auto">
            <a:xfrm>
              <a:off x="864" y="1680"/>
              <a:ext cx="0" cy="624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8008" name="Line 8"/>
            <p:cNvSpPr>
              <a:spLocks noChangeShapeType="1"/>
            </p:cNvSpPr>
            <p:nvPr/>
          </p:nvSpPr>
          <p:spPr bwMode="auto">
            <a:xfrm>
              <a:off x="864" y="1968"/>
              <a:ext cx="768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8010" name="Text Box 10"/>
          <p:cNvSpPr txBox="1">
            <a:spLocks noChangeArrowheads="1"/>
          </p:cNvSpPr>
          <p:nvPr/>
        </p:nvSpPr>
        <p:spPr bwMode="auto">
          <a:xfrm>
            <a:off x="1476375" y="3141663"/>
            <a:ext cx="287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1</a:t>
            </a:r>
          </a:p>
        </p:txBody>
      </p:sp>
      <p:sp>
        <p:nvSpPr>
          <p:cNvPr id="128011" name="Text Box 11"/>
          <p:cNvSpPr txBox="1">
            <a:spLocks noChangeArrowheads="1"/>
          </p:cNvSpPr>
          <p:nvPr/>
        </p:nvSpPr>
        <p:spPr bwMode="auto">
          <a:xfrm>
            <a:off x="544513" y="3141663"/>
            <a:ext cx="609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3200" dirty="0" smtClean="0">
                <a:latin typeface="Times New Roman" pitchFamily="18" charset="0"/>
              </a:rPr>
              <a:t>7</a:t>
            </a:r>
            <a:endParaRPr lang="ru-RU" sz="3200" dirty="0">
              <a:latin typeface="Times New Roman" pitchFamily="18" charset="0"/>
            </a:endParaRPr>
          </a:p>
        </p:txBody>
      </p:sp>
      <p:sp>
        <p:nvSpPr>
          <p:cNvPr id="128012" name="Line 12"/>
          <p:cNvSpPr>
            <a:spLocks noChangeShapeType="1"/>
          </p:cNvSpPr>
          <p:nvPr/>
        </p:nvSpPr>
        <p:spPr bwMode="auto">
          <a:xfrm>
            <a:off x="468313" y="3141663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13" name="Line 13"/>
          <p:cNvSpPr>
            <a:spLocks noChangeShapeType="1"/>
          </p:cNvSpPr>
          <p:nvPr/>
        </p:nvSpPr>
        <p:spPr bwMode="auto">
          <a:xfrm>
            <a:off x="620713" y="3675063"/>
            <a:ext cx="381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14" name="Text Box 14"/>
          <p:cNvSpPr txBox="1">
            <a:spLocks noChangeArrowheads="1"/>
          </p:cNvSpPr>
          <p:nvPr/>
        </p:nvSpPr>
        <p:spPr bwMode="auto">
          <a:xfrm>
            <a:off x="684213" y="36449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9</a:t>
            </a:r>
          </a:p>
        </p:txBody>
      </p:sp>
      <p:sp>
        <p:nvSpPr>
          <p:cNvPr id="128016" name="Line 16"/>
          <p:cNvSpPr>
            <a:spLocks noChangeShapeType="1"/>
          </p:cNvSpPr>
          <p:nvPr/>
        </p:nvSpPr>
        <p:spPr bwMode="auto">
          <a:xfrm>
            <a:off x="544513" y="4056063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17" name="Text Box 17"/>
          <p:cNvSpPr txBox="1">
            <a:spLocks noChangeArrowheads="1"/>
          </p:cNvSpPr>
          <p:nvPr/>
        </p:nvSpPr>
        <p:spPr bwMode="auto">
          <a:xfrm>
            <a:off x="684213" y="40767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3200" dirty="0" smtClean="0">
                <a:latin typeface="Times New Roman" pitchFamily="18" charset="0"/>
              </a:rPr>
              <a:t>7</a:t>
            </a:r>
            <a:endParaRPr lang="ru-RU" sz="3200" dirty="0">
              <a:latin typeface="Times New Roman" pitchFamily="18" charset="0"/>
            </a:endParaRPr>
          </a:p>
        </p:txBody>
      </p:sp>
      <p:sp>
        <p:nvSpPr>
          <p:cNvPr id="128018" name="Line 18"/>
          <p:cNvSpPr>
            <a:spLocks noChangeShapeType="1"/>
          </p:cNvSpPr>
          <p:nvPr/>
        </p:nvSpPr>
        <p:spPr bwMode="auto">
          <a:xfrm>
            <a:off x="811213" y="4551363"/>
            <a:ext cx="4953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19" name="Text Box 19"/>
          <p:cNvSpPr txBox="1">
            <a:spLocks noChangeArrowheads="1"/>
          </p:cNvSpPr>
          <p:nvPr/>
        </p:nvSpPr>
        <p:spPr bwMode="auto">
          <a:xfrm>
            <a:off x="696913" y="4513263"/>
            <a:ext cx="609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3200" dirty="0" smtClean="0">
                <a:latin typeface="Times New Roman" pitchFamily="18" charset="0"/>
              </a:rPr>
              <a:t>2</a:t>
            </a:r>
            <a:endParaRPr lang="ru-RU" sz="3200" dirty="0">
              <a:latin typeface="Times New Roman" pitchFamily="18" charset="0"/>
            </a:endParaRPr>
          </a:p>
        </p:txBody>
      </p:sp>
      <p:sp>
        <p:nvSpPr>
          <p:cNvPr id="128020" name="Text Box 20"/>
          <p:cNvSpPr txBox="1">
            <a:spLocks noChangeArrowheads="1"/>
          </p:cNvSpPr>
          <p:nvPr/>
        </p:nvSpPr>
        <p:spPr bwMode="auto">
          <a:xfrm>
            <a:off x="971550" y="4508500"/>
            <a:ext cx="5048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3200" dirty="0" smtClean="0">
                <a:latin typeface="Times New Roman" pitchFamily="18" charset="0"/>
              </a:rPr>
              <a:t>1</a:t>
            </a:r>
            <a:endParaRPr lang="ru-RU" sz="3200" dirty="0">
              <a:latin typeface="Times New Roman" pitchFamily="18" charset="0"/>
            </a:endParaRPr>
          </a:p>
        </p:txBody>
      </p:sp>
      <p:sp>
        <p:nvSpPr>
          <p:cNvPr id="128022" name="Line 22"/>
          <p:cNvSpPr>
            <a:spLocks noChangeShapeType="1"/>
          </p:cNvSpPr>
          <p:nvPr/>
        </p:nvSpPr>
        <p:spPr bwMode="auto">
          <a:xfrm>
            <a:off x="620713" y="4970463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24" name="Line 24"/>
          <p:cNvSpPr>
            <a:spLocks noChangeShapeType="1"/>
          </p:cNvSpPr>
          <p:nvPr/>
        </p:nvSpPr>
        <p:spPr bwMode="auto">
          <a:xfrm>
            <a:off x="773113" y="5427663"/>
            <a:ext cx="4953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25" name="Text Box 25"/>
          <p:cNvSpPr txBox="1">
            <a:spLocks noChangeArrowheads="1"/>
          </p:cNvSpPr>
          <p:nvPr/>
        </p:nvSpPr>
        <p:spPr bwMode="auto">
          <a:xfrm>
            <a:off x="925513" y="5351463"/>
            <a:ext cx="609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0</a:t>
            </a:r>
          </a:p>
        </p:txBody>
      </p:sp>
      <p:sp>
        <p:nvSpPr>
          <p:cNvPr id="128026" name="Text Box 26"/>
          <p:cNvSpPr txBox="1">
            <a:spLocks noChangeArrowheads="1"/>
          </p:cNvSpPr>
          <p:nvPr/>
        </p:nvSpPr>
        <p:spPr bwMode="auto">
          <a:xfrm>
            <a:off x="3995738" y="3141663"/>
            <a:ext cx="3455987" cy="1403350"/>
          </a:xfrm>
          <a:prstGeom prst="rect">
            <a:avLst/>
          </a:prstGeom>
          <a:solidFill>
            <a:srgbClr val="F0FC04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</a:rPr>
              <a:t>791 </a:t>
            </a:r>
            <a:r>
              <a:rPr lang="ru-RU" sz="3200" b="1" dirty="0">
                <a:solidFill>
                  <a:schemeClr val="tx2"/>
                </a:solidFill>
                <a:latin typeface="Times New Roman" pitchFamily="18" charset="0"/>
              </a:rPr>
              <a:t>: </a:t>
            </a:r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</a:rPr>
              <a:t>7 </a:t>
            </a:r>
            <a:r>
              <a:rPr lang="ru-RU" sz="3200" b="1" dirty="0">
                <a:solidFill>
                  <a:schemeClr val="tx2"/>
                </a:solidFill>
                <a:latin typeface="Times New Roman" pitchFamily="18" charset="0"/>
              </a:rPr>
              <a:t>= </a:t>
            </a:r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</a:rPr>
              <a:t>113 </a:t>
            </a:r>
            <a:r>
              <a:rPr lang="uk-UA" sz="3200" b="1" dirty="0">
                <a:solidFill>
                  <a:schemeClr val="tx2"/>
                </a:solidFill>
                <a:latin typeface="Times New Roman" pitchFamily="18" charset="0"/>
              </a:rPr>
              <a:t>тому,</a:t>
            </a:r>
          </a:p>
          <a:p>
            <a:pPr algn="l">
              <a:spcBef>
                <a:spcPct val="50000"/>
              </a:spcBef>
            </a:pPr>
            <a:r>
              <a:rPr lang="uk-UA" sz="3200" b="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uk-UA" sz="3200" b="1" dirty="0">
                <a:latin typeface="Times New Roman" pitchFamily="18" charset="0"/>
              </a:rPr>
              <a:t>що</a:t>
            </a:r>
            <a:r>
              <a:rPr lang="ru-RU" sz="3200" b="1" dirty="0">
                <a:latin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</a:rPr>
              <a:t>113 </a:t>
            </a:r>
            <a:r>
              <a:rPr lang="en-US" sz="3600" b="1" dirty="0">
                <a:latin typeface="Times New Roman" pitchFamily="18" charset="0"/>
              </a:rPr>
              <a:t>·</a:t>
            </a:r>
            <a:r>
              <a:rPr lang="uk-UA" sz="3200" b="1" dirty="0">
                <a:latin typeface="Times New Roman" pitchFamily="18" charset="0"/>
              </a:rPr>
              <a:t> </a:t>
            </a:r>
            <a:r>
              <a:rPr lang="uk-UA" sz="3200" b="1" dirty="0" smtClean="0">
                <a:latin typeface="Times New Roman" pitchFamily="18" charset="0"/>
              </a:rPr>
              <a:t>7 </a:t>
            </a:r>
            <a:r>
              <a:rPr lang="uk-UA" sz="3200" b="1" dirty="0">
                <a:latin typeface="Times New Roman" pitchFamily="18" charset="0"/>
              </a:rPr>
              <a:t>= </a:t>
            </a:r>
            <a:r>
              <a:rPr lang="uk-UA" sz="3200" b="1" dirty="0" smtClean="0">
                <a:latin typeface="Times New Roman" pitchFamily="18" charset="0"/>
              </a:rPr>
              <a:t>791</a:t>
            </a:r>
            <a:endParaRPr lang="ru-RU" sz="3200" b="1" dirty="0">
              <a:latin typeface="Times New Roman" pitchFamily="18" charset="0"/>
            </a:endParaRPr>
          </a:p>
        </p:txBody>
      </p:sp>
      <p:sp>
        <p:nvSpPr>
          <p:cNvPr id="128027" name="AutoShape 27"/>
          <p:cNvSpPr>
            <a:spLocks noChangeArrowheads="1"/>
          </p:cNvSpPr>
          <p:nvPr/>
        </p:nvSpPr>
        <p:spPr bwMode="auto">
          <a:xfrm>
            <a:off x="0" y="6188075"/>
            <a:ext cx="3203575" cy="669925"/>
          </a:xfrm>
          <a:prstGeom prst="roundRect">
            <a:avLst>
              <a:gd name="adj" fmla="val 16667"/>
            </a:avLst>
          </a:prstGeom>
          <a:solidFill>
            <a:srgbClr val="ECEAAA"/>
          </a:solidFill>
          <a:ln w="38100" cmpd="dbl">
            <a:solidFill>
              <a:schemeClr val="hlink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3200" dirty="0" smtClean="0">
                <a:latin typeface="Times New Roman" pitchFamily="18" charset="0"/>
              </a:rPr>
              <a:t>7</a:t>
            </a:r>
            <a:r>
              <a:rPr lang="uk-UA" sz="3200" b="0" dirty="0" smtClean="0">
                <a:latin typeface="Times New Roman" pitchFamily="18" charset="0"/>
              </a:rPr>
              <a:t>91 </a:t>
            </a:r>
            <a:r>
              <a:rPr lang="uk-UA" sz="3200" b="0" dirty="0">
                <a:latin typeface="Times New Roman" pitchFamily="18" charset="0"/>
              </a:rPr>
              <a:t>– ділене</a:t>
            </a:r>
          </a:p>
        </p:txBody>
      </p:sp>
      <p:sp>
        <p:nvSpPr>
          <p:cNvPr id="128028" name="AutoShape 28"/>
          <p:cNvSpPr>
            <a:spLocks noChangeArrowheads="1"/>
          </p:cNvSpPr>
          <p:nvPr/>
        </p:nvSpPr>
        <p:spPr bwMode="auto">
          <a:xfrm>
            <a:off x="3348038" y="6188075"/>
            <a:ext cx="2663825" cy="669925"/>
          </a:xfrm>
          <a:prstGeom prst="roundRect">
            <a:avLst>
              <a:gd name="adj" fmla="val 16667"/>
            </a:avLst>
          </a:prstGeom>
          <a:solidFill>
            <a:srgbClr val="ECEAAA"/>
          </a:solidFill>
          <a:ln w="38100" cmpd="dbl">
            <a:solidFill>
              <a:schemeClr val="hlink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3200" dirty="0">
                <a:latin typeface="Times New Roman" pitchFamily="18" charset="0"/>
              </a:rPr>
              <a:t>7</a:t>
            </a:r>
            <a:r>
              <a:rPr lang="uk-UA" sz="3200" b="0" dirty="0" smtClean="0">
                <a:latin typeface="Times New Roman" pitchFamily="18" charset="0"/>
              </a:rPr>
              <a:t> </a:t>
            </a:r>
            <a:r>
              <a:rPr lang="uk-UA" sz="3200" b="0" dirty="0">
                <a:latin typeface="Times New Roman" pitchFamily="18" charset="0"/>
              </a:rPr>
              <a:t>– дільник</a:t>
            </a:r>
          </a:p>
        </p:txBody>
      </p:sp>
      <p:sp>
        <p:nvSpPr>
          <p:cNvPr id="128029" name="AutoShape 29"/>
          <p:cNvSpPr>
            <a:spLocks noChangeArrowheads="1"/>
          </p:cNvSpPr>
          <p:nvPr/>
        </p:nvSpPr>
        <p:spPr bwMode="auto">
          <a:xfrm>
            <a:off x="6227763" y="6188075"/>
            <a:ext cx="2916237" cy="669925"/>
          </a:xfrm>
          <a:prstGeom prst="roundRect">
            <a:avLst>
              <a:gd name="adj" fmla="val 16667"/>
            </a:avLst>
          </a:prstGeom>
          <a:solidFill>
            <a:srgbClr val="ECEAAA"/>
          </a:solidFill>
          <a:ln w="38100" cmpd="dbl">
            <a:solidFill>
              <a:schemeClr val="hlink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3200" b="0" dirty="0" smtClean="0">
                <a:latin typeface="Times New Roman" pitchFamily="18" charset="0"/>
              </a:rPr>
              <a:t>113 </a:t>
            </a:r>
            <a:r>
              <a:rPr lang="uk-UA" sz="3200" b="0" dirty="0">
                <a:latin typeface="Times New Roman" pitchFamily="18" charset="0"/>
              </a:rPr>
              <a:t>- частка</a:t>
            </a:r>
          </a:p>
        </p:txBody>
      </p:sp>
      <p:sp>
        <p:nvSpPr>
          <p:cNvPr id="128031" name="Text Box 31"/>
          <p:cNvSpPr txBox="1">
            <a:spLocks noChangeArrowheads="1"/>
          </p:cNvSpPr>
          <p:nvPr/>
        </p:nvSpPr>
        <p:spPr bwMode="auto">
          <a:xfrm>
            <a:off x="0" y="260350"/>
            <a:ext cx="24114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 sz="1800"/>
          </a:p>
        </p:txBody>
      </p:sp>
      <p:sp>
        <p:nvSpPr>
          <p:cNvPr id="128033" name="Oval 33"/>
          <p:cNvSpPr>
            <a:spLocks noChangeArrowheads="1"/>
          </p:cNvSpPr>
          <p:nvPr/>
        </p:nvSpPr>
        <p:spPr bwMode="auto">
          <a:xfrm>
            <a:off x="1979712" y="1"/>
            <a:ext cx="7164288" cy="141277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128034" name="Text Box 34"/>
          <p:cNvSpPr txBox="1">
            <a:spLocks noChangeArrowheads="1"/>
          </p:cNvSpPr>
          <p:nvPr/>
        </p:nvSpPr>
        <p:spPr bwMode="auto">
          <a:xfrm>
            <a:off x="2987824" y="260350"/>
            <a:ext cx="547260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4800" dirty="0"/>
              <a:t> </a:t>
            </a:r>
            <a:r>
              <a:rPr lang="uk-UA" sz="6000" b="1" i="1" dirty="0" smtClean="0">
                <a:solidFill>
                  <a:srgbClr val="FF0000"/>
                </a:solidFill>
              </a:rPr>
              <a:t>Пригадай!</a:t>
            </a:r>
            <a:endParaRPr lang="uk-UA" sz="6000" b="1" i="1" dirty="0">
              <a:solidFill>
                <a:srgbClr val="FF0000"/>
              </a:solidFill>
            </a:endParaRPr>
          </a:p>
        </p:txBody>
      </p:sp>
      <p:sp>
        <p:nvSpPr>
          <p:cNvPr id="128035" name="Text Box 35"/>
          <p:cNvSpPr txBox="1">
            <a:spLocks noChangeArrowheads="1"/>
          </p:cNvSpPr>
          <p:nvPr/>
        </p:nvSpPr>
        <p:spPr bwMode="auto">
          <a:xfrm>
            <a:off x="0" y="1484313"/>
            <a:ext cx="9144000" cy="954107"/>
          </a:xfrm>
          <a:prstGeom prst="rect">
            <a:avLst/>
          </a:prstGeom>
          <a:solidFill>
            <a:srgbClr val="F0FC04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800" b="1" dirty="0"/>
              <a:t>Поділити одне число на інше – означає знайти таке третє число, яке у добутку з другим дає перше.</a:t>
            </a:r>
            <a:endParaRPr lang="uk-UA" sz="1600" b="1" dirty="0"/>
          </a:p>
        </p:txBody>
      </p:sp>
      <p:sp>
        <p:nvSpPr>
          <p:cNvPr id="128036" name="Line 36"/>
          <p:cNvSpPr>
            <a:spLocks noChangeShapeType="1"/>
          </p:cNvSpPr>
          <p:nvPr/>
        </p:nvSpPr>
        <p:spPr bwMode="auto">
          <a:xfrm>
            <a:off x="1403350" y="2852738"/>
            <a:ext cx="0" cy="7207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37" name="Line 37"/>
          <p:cNvSpPr>
            <a:spLocks noChangeShapeType="1"/>
          </p:cNvSpPr>
          <p:nvPr/>
        </p:nvSpPr>
        <p:spPr bwMode="auto">
          <a:xfrm>
            <a:off x="1476375" y="3141663"/>
            <a:ext cx="71913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38" name="Line 38"/>
          <p:cNvSpPr>
            <a:spLocks noChangeShapeType="1"/>
          </p:cNvSpPr>
          <p:nvPr/>
        </p:nvSpPr>
        <p:spPr bwMode="auto">
          <a:xfrm>
            <a:off x="827088" y="4581525"/>
            <a:ext cx="3603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39" name="Line 39"/>
          <p:cNvSpPr>
            <a:spLocks noChangeShapeType="1"/>
          </p:cNvSpPr>
          <p:nvPr/>
        </p:nvSpPr>
        <p:spPr bwMode="auto">
          <a:xfrm>
            <a:off x="684213" y="3716338"/>
            <a:ext cx="2873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40" name="Line 40"/>
          <p:cNvSpPr>
            <a:spLocks noChangeShapeType="1"/>
          </p:cNvSpPr>
          <p:nvPr/>
        </p:nvSpPr>
        <p:spPr bwMode="auto">
          <a:xfrm>
            <a:off x="827088" y="5445125"/>
            <a:ext cx="43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41" name="Line 41"/>
          <p:cNvSpPr>
            <a:spLocks noChangeShapeType="1"/>
          </p:cNvSpPr>
          <p:nvPr/>
        </p:nvSpPr>
        <p:spPr bwMode="auto">
          <a:xfrm>
            <a:off x="395288" y="3141663"/>
            <a:ext cx="288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42" name="Line 42"/>
          <p:cNvSpPr>
            <a:spLocks noChangeShapeType="1"/>
          </p:cNvSpPr>
          <p:nvPr/>
        </p:nvSpPr>
        <p:spPr bwMode="auto">
          <a:xfrm>
            <a:off x="539750" y="4076700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44" name="Line 44"/>
          <p:cNvSpPr>
            <a:spLocks noChangeShapeType="1"/>
          </p:cNvSpPr>
          <p:nvPr/>
        </p:nvSpPr>
        <p:spPr bwMode="auto">
          <a:xfrm>
            <a:off x="395288" y="4941888"/>
            <a:ext cx="288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8045" name="Text Box 45"/>
          <p:cNvSpPr txBox="1">
            <a:spLocks noChangeArrowheads="1"/>
          </p:cNvSpPr>
          <p:nvPr/>
        </p:nvSpPr>
        <p:spPr bwMode="auto">
          <a:xfrm>
            <a:off x="1619250" y="3141663"/>
            <a:ext cx="5762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dirty="0"/>
              <a:t>1</a:t>
            </a:r>
          </a:p>
        </p:txBody>
      </p:sp>
      <p:sp>
        <p:nvSpPr>
          <p:cNvPr id="128046" name="Text Box 46"/>
          <p:cNvSpPr txBox="1">
            <a:spLocks noChangeArrowheads="1"/>
          </p:cNvSpPr>
          <p:nvPr/>
        </p:nvSpPr>
        <p:spPr bwMode="auto">
          <a:xfrm>
            <a:off x="1908175" y="3141663"/>
            <a:ext cx="5762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dirty="0"/>
              <a:t>3</a:t>
            </a:r>
          </a:p>
        </p:txBody>
      </p:sp>
      <p:sp>
        <p:nvSpPr>
          <p:cNvPr id="128047" name="Text Box 47"/>
          <p:cNvSpPr txBox="1">
            <a:spLocks noChangeArrowheads="1"/>
          </p:cNvSpPr>
          <p:nvPr/>
        </p:nvSpPr>
        <p:spPr bwMode="auto">
          <a:xfrm>
            <a:off x="683568" y="4941888"/>
            <a:ext cx="79280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dirty="0" smtClean="0"/>
              <a:t>2 1</a:t>
            </a:r>
            <a:endParaRPr lang="uk-UA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8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8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28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128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8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8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8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8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8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8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8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8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8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80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80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8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80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80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8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8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8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8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8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8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8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28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28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28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28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28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28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280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280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28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28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28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28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280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280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28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28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28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28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280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280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28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280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280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28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28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28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28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280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280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28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28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28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28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28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28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128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28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128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128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28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28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128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28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28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128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11" grpId="0"/>
      <p:bldP spid="128017" grpId="0"/>
      <p:bldP spid="128019" grpId="0"/>
      <p:bldP spid="128025" grpId="0"/>
      <p:bldP spid="128026" grpId="0" animBg="1"/>
      <p:bldP spid="128027" grpId="0" animBg="1"/>
      <p:bldP spid="128028" grpId="0" animBg="1"/>
      <p:bldP spid="128029" grpId="0" animBg="1"/>
      <p:bldP spid="128033" grpId="0" animBg="1"/>
      <p:bldP spid="128034" grpId="0"/>
      <p:bldP spid="128035" grpId="0" animBg="1"/>
      <p:bldP spid="128036" grpId="0" animBg="1"/>
      <p:bldP spid="128037" grpId="0" animBg="1"/>
      <p:bldP spid="128038" grpId="0" animBg="1"/>
      <p:bldP spid="128039" grpId="0" animBg="1"/>
      <p:bldP spid="128040" grpId="0" animBg="1"/>
      <p:bldP spid="128041" grpId="0" animBg="1"/>
      <p:bldP spid="128042" grpId="0" animBg="1"/>
      <p:bldP spid="128044" grpId="0" animBg="1"/>
      <p:bldP spid="128046" grpId="0"/>
      <p:bldP spid="1280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13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7779895" cy="1097980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Пригадай: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2" y="1169234"/>
            <a:ext cx="8955743" cy="255454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3200" b="1" dirty="0" smtClean="0"/>
              <a:t>Щоб помножити десятковий дріб на 0,1; 0,01;0,001; …,треба в цьому дробі перенести кому  вліво на скільки знаків,скільки нулів стоїть у другому множнику  перед </a:t>
            </a:r>
            <a:r>
              <a:rPr lang="uk-UA" sz="3200" b="1" dirty="0" err="1" smtClean="0"/>
              <a:t>одиницєю</a:t>
            </a:r>
            <a:r>
              <a:rPr lang="uk-UA" sz="3200" b="1" dirty="0" smtClean="0"/>
              <a:t> </a:t>
            </a:r>
          </a:p>
          <a:p>
            <a:r>
              <a:rPr lang="uk-UA" sz="3200" b="1" dirty="0" smtClean="0"/>
              <a:t>( враховуючи і нуль цілих).</a:t>
            </a:r>
            <a:endParaRPr lang="ru-RU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3812793"/>
            <a:ext cx="241176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200" b="1" dirty="0" smtClean="0"/>
              <a:t>Наприклад :</a:t>
            </a:r>
            <a:endParaRPr lang="ru-RU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987824" y="3861048"/>
            <a:ext cx="4392487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67,9· 0,01 = 0  679</a:t>
            </a:r>
            <a:endParaRPr lang="ru-RU" sz="4400" b="1" dirty="0"/>
          </a:p>
        </p:txBody>
      </p:sp>
      <p:cxnSp>
        <p:nvCxnSpPr>
          <p:cNvPr id="75" name="Прямая соединительная линия 74"/>
          <p:cNvCxnSpPr/>
          <p:nvPr/>
        </p:nvCxnSpPr>
        <p:spPr>
          <a:xfrm>
            <a:off x="4287484" y="4495868"/>
            <a:ext cx="72008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/>
          <p:nvPr/>
        </p:nvCxnSpPr>
        <p:spPr>
          <a:xfrm flipV="1">
            <a:off x="2771800" y="4437112"/>
            <a:ext cx="3089375" cy="1464261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/>
          <p:nvPr/>
        </p:nvCxnSpPr>
        <p:spPr>
          <a:xfrm flipH="1" flipV="1">
            <a:off x="5004048" y="4581128"/>
            <a:ext cx="806822" cy="12297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4499992" y="5805264"/>
            <a:ext cx="1724190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sz="2800" b="1" dirty="0" smtClean="0"/>
              <a:t>ДВА  НУЛІ</a:t>
            </a:r>
            <a:endParaRPr lang="ru-RU" sz="2800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251520" y="5301208"/>
            <a:ext cx="2599257" cy="1200329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/>
              <a:t>На два знаки вліво</a:t>
            </a:r>
            <a:endParaRPr lang="ru-RU" sz="3600" b="1" dirty="0"/>
          </a:p>
        </p:txBody>
      </p:sp>
      <p:sp>
        <p:nvSpPr>
          <p:cNvPr id="96" name="TextBox 95"/>
          <p:cNvSpPr txBox="1"/>
          <p:nvPr/>
        </p:nvSpPr>
        <p:spPr>
          <a:xfrm>
            <a:off x="6629400" y="5056095"/>
            <a:ext cx="228600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4800" b="1" dirty="0" smtClean="0"/>
              <a:t>,</a:t>
            </a:r>
            <a:endParaRPr 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00578E-6 L -0.05642 -0.18196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00" y="-9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 animBg="1"/>
      <p:bldP spid="8" grpId="0" animBg="1"/>
      <p:bldP spid="93" grpId="0" animBg="1"/>
      <p:bldP spid="94" grpId="0" animBg="1"/>
      <p:bldP spid="96" grpId="0" animBg="1"/>
      <p:bldP spid="9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13"/>
          <p:cNvSpPr>
            <a:spLocks noChangeArrowheads="1" noChangeShapeType="1" noTextEdit="1"/>
          </p:cNvSpPr>
          <p:nvPr/>
        </p:nvSpPr>
        <p:spPr bwMode="auto">
          <a:xfrm>
            <a:off x="2627784" y="0"/>
            <a:ext cx="6516216" cy="1097980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Зразок: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340768"/>
            <a:ext cx="4176464" cy="101566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6000" b="1" i="1" dirty="0" smtClean="0"/>
              <a:t>35,6 : 1,4 =</a:t>
            </a:r>
            <a:endParaRPr lang="ru-RU" sz="6000" b="1" i="1" dirty="0"/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 flipV="1">
            <a:off x="899592" y="2132856"/>
            <a:ext cx="1728193" cy="360040"/>
          </a:xfrm>
          <a:prstGeom prst="curvedDownArrow">
            <a:avLst>
              <a:gd name="adj1" fmla="val 28798"/>
              <a:gd name="adj2" fmla="val 84386"/>
              <a:gd name="adj3" fmla="val 36400"/>
            </a:avLst>
          </a:prstGeom>
          <a:gradFill rotWithShape="1">
            <a:gsLst>
              <a:gs pos="0">
                <a:srgbClr val="006699"/>
              </a:gs>
              <a:gs pos="19000">
                <a:srgbClr val="1170FF"/>
              </a:gs>
              <a:gs pos="28999">
                <a:srgbClr val="3333CC"/>
              </a:gs>
              <a:gs pos="39999">
                <a:srgbClr val="2E6792"/>
              </a:gs>
              <a:gs pos="53000">
                <a:srgbClr val="9999FF"/>
              </a:gs>
              <a:gs pos="84000">
                <a:srgbClr val="00CCCC"/>
              </a:gs>
              <a:gs pos="100000">
                <a:srgbClr val="3399FF"/>
              </a:gs>
            </a:gsLst>
            <a:lin ang="5400000" scaled="1"/>
          </a:gradFill>
          <a:ln w="9525">
            <a:solidFill>
              <a:srgbClr val="000099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uk-UA">
              <a:latin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35896" y="1340768"/>
            <a:ext cx="4788024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6000" b="1" i="1" dirty="0" smtClean="0"/>
              <a:t>356,0 : 14,0=</a:t>
            </a:r>
            <a:endParaRPr lang="ru-RU" sz="6000" b="1" i="1" dirty="0"/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 flipV="1">
            <a:off x="4860032" y="2204864"/>
            <a:ext cx="2016224" cy="360040"/>
          </a:xfrm>
          <a:prstGeom prst="curvedDownArrow">
            <a:avLst>
              <a:gd name="adj1" fmla="val 28798"/>
              <a:gd name="adj2" fmla="val 84386"/>
              <a:gd name="adj3" fmla="val 36400"/>
            </a:avLst>
          </a:prstGeom>
          <a:gradFill rotWithShape="1">
            <a:gsLst>
              <a:gs pos="0">
                <a:srgbClr val="006699"/>
              </a:gs>
              <a:gs pos="19000">
                <a:srgbClr val="1170FF"/>
              </a:gs>
              <a:gs pos="28999">
                <a:srgbClr val="3333CC"/>
              </a:gs>
              <a:gs pos="39999">
                <a:srgbClr val="2E6792"/>
              </a:gs>
              <a:gs pos="53000">
                <a:srgbClr val="9999FF"/>
              </a:gs>
              <a:gs pos="84000">
                <a:srgbClr val="00CCCC"/>
              </a:gs>
              <a:gs pos="100000">
                <a:srgbClr val="3399FF"/>
              </a:gs>
            </a:gsLst>
            <a:lin ang="5400000" scaled="1"/>
          </a:gradFill>
          <a:ln w="9525">
            <a:solidFill>
              <a:srgbClr val="000099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uk-UA">
              <a:latin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55576" y="3068960"/>
            <a:ext cx="15121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800" b="1" i="1" dirty="0" smtClean="0"/>
              <a:t>3 5 6      </a:t>
            </a:r>
            <a:endParaRPr lang="ru-RU" sz="4800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483768" y="2996952"/>
            <a:ext cx="0" cy="201622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555776" y="3789040"/>
            <a:ext cx="1944216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utoShape 6"/>
          <p:cNvSpPr>
            <a:spLocks noChangeArrowheads="1"/>
          </p:cNvSpPr>
          <p:nvPr/>
        </p:nvSpPr>
        <p:spPr bwMode="auto">
          <a:xfrm>
            <a:off x="827584" y="2564904"/>
            <a:ext cx="720080" cy="576064"/>
          </a:xfrm>
          <a:prstGeom prst="curvedDownArrow">
            <a:avLst>
              <a:gd name="adj1" fmla="val 28798"/>
              <a:gd name="adj2" fmla="val 61146"/>
              <a:gd name="adj3" fmla="val 33333"/>
            </a:avLst>
          </a:prstGeom>
          <a:gradFill rotWithShape="1">
            <a:gsLst>
              <a:gs pos="0">
                <a:srgbClr val="006699"/>
              </a:gs>
              <a:gs pos="19000">
                <a:srgbClr val="1170FF"/>
              </a:gs>
              <a:gs pos="28999">
                <a:srgbClr val="3333CC"/>
              </a:gs>
              <a:gs pos="39999">
                <a:srgbClr val="2E6792"/>
              </a:gs>
              <a:gs pos="53000">
                <a:srgbClr val="9999FF"/>
              </a:gs>
              <a:gs pos="84000">
                <a:srgbClr val="00CCCC"/>
              </a:gs>
              <a:gs pos="100000">
                <a:srgbClr val="3399FF"/>
              </a:gs>
            </a:gsLst>
            <a:lin ang="5400000" scaled="1"/>
          </a:gradFill>
          <a:ln w="9525">
            <a:solidFill>
              <a:srgbClr val="000099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uk-UA">
              <a:latin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699792" y="4149080"/>
            <a:ext cx="648072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5400" b="1" i="1" dirty="0" smtClean="0"/>
              <a:t>2</a:t>
            </a:r>
            <a:endParaRPr lang="ru-RU" sz="5400" b="1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467544" y="3501008"/>
            <a:ext cx="1368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i="1" dirty="0" smtClean="0"/>
              <a:t> 2 8</a:t>
            </a:r>
            <a:endParaRPr lang="ru-RU" sz="5400" b="1" i="1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467544" y="3645024"/>
            <a:ext cx="216024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539552" y="4221088"/>
            <a:ext cx="151216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043608" y="4077072"/>
            <a:ext cx="6797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i="1" dirty="0" smtClean="0"/>
              <a:t>7</a:t>
            </a:r>
            <a:endParaRPr lang="ru-RU" sz="5400" b="1" i="1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3203848" y="4149080"/>
            <a:ext cx="679740" cy="923330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uk-UA" sz="5400" b="1" i="1" dirty="0" smtClean="0"/>
              <a:t>5</a:t>
            </a:r>
            <a:endParaRPr lang="ru-RU" sz="5400" b="1" i="1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1547664" y="4077072"/>
            <a:ext cx="8321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5400" b="1" i="1" dirty="0" smtClean="0"/>
              <a:t>6</a:t>
            </a:r>
            <a:endParaRPr lang="ru-RU" sz="5400" b="1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1043608" y="4581128"/>
            <a:ext cx="1080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i="1" dirty="0" smtClean="0"/>
              <a:t>7 0</a:t>
            </a:r>
            <a:endParaRPr lang="ru-RU" sz="5400" b="1" i="1" dirty="0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827584" y="4797152"/>
            <a:ext cx="216024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1115616" y="5301208"/>
            <a:ext cx="1368152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635896" y="4149080"/>
            <a:ext cx="357790" cy="92333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uk-UA" sz="5400" dirty="0" smtClean="0"/>
              <a:t>,</a:t>
            </a:r>
            <a:endParaRPr lang="ru-RU" sz="54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1475656" y="5157192"/>
            <a:ext cx="10565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5400" b="1" i="1" dirty="0" smtClean="0"/>
              <a:t>6</a:t>
            </a:r>
            <a:endParaRPr lang="ru-RU" sz="5400" b="1" i="1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1979712" y="5157192"/>
            <a:ext cx="5692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5400" b="1" i="1" dirty="0" smtClean="0"/>
              <a:t>0</a:t>
            </a:r>
            <a:endParaRPr lang="ru-RU" sz="5400" b="1" i="1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3851920" y="4149080"/>
            <a:ext cx="679740" cy="923330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uk-UA" sz="5400" b="1" i="1" dirty="0" smtClean="0"/>
              <a:t>5</a:t>
            </a:r>
            <a:endParaRPr lang="ru-RU" sz="5400" b="1" i="1" dirty="0"/>
          </a:p>
        </p:txBody>
      </p:sp>
      <p:sp>
        <p:nvSpPr>
          <p:cNvPr id="38" name="TextBox 37"/>
          <p:cNvSpPr txBox="1"/>
          <p:nvPr/>
        </p:nvSpPr>
        <p:spPr>
          <a:xfrm>
            <a:off x="1475656" y="5661248"/>
            <a:ext cx="11158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dirty="0" smtClean="0"/>
              <a:t>6 0</a:t>
            </a:r>
            <a:endParaRPr lang="ru-RU" sz="5400" b="1" dirty="0"/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1187624" y="5877272"/>
            <a:ext cx="288032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1619672" y="6381328"/>
            <a:ext cx="936104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4"/>
          <p:cNvSpPr/>
          <p:nvPr/>
        </p:nvSpPr>
        <p:spPr>
          <a:xfrm>
            <a:off x="1979712" y="6165304"/>
            <a:ext cx="7132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5400" b="1" i="1" dirty="0" smtClean="0"/>
              <a:t>0</a:t>
            </a:r>
            <a:endParaRPr lang="ru-RU" sz="5400" b="1" i="1" dirty="0"/>
          </a:p>
        </p:txBody>
      </p:sp>
      <p:sp>
        <p:nvSpPr>
          <p:cNvPr id="46" name="TextBox 45"/>
          <p:cNvSpPr txBox="1"/>
          <p:nvPr/>
        </p:nvSpPr>
        <p:spPr>
          <a:xfrm>
            <a:off x="7740352" y="1340768"/>
            <a:ext cx="1403648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5400" b="1" dirty="0" smtClean="0"/>
              <a:t>25,5</a:t>
            </a:r>
            <a:endParaRPr lang="ru-RU" sz="54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2699792" y="2996952"/>
            <a:ext cx="8867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dirty="0" smtClean="0"/>
              <a:t>14</a:t>
            </a:r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/>
      <p:bldP spid="20" grpId="0" animBg="1"/>
      <p:bldP spid="21" grpId="0" animBg="1"/>
      <p:bldP spid="23" grpId="0"/>
      <p:bldP spid="33" grpId="0" animBg="1"/>
      <p:bldP spid="35" grpId="0"/>
      <p:bldP spid="36" grpId="0"/>
      <p:bldP spid="26" grpId="0" animBg="1"/>
      <p:bldP spid="28" grpId="0"/>
      <p:bldP spid="29" grpId="0"/>
      <p:bldP spid="37" grpId="0" animBg="1"/>
      <p:bldP spid="38" grpId="0"/>
      <p:bldP spid="45" grpId="0"/>
      <p:bldP spid="46" grpId="0" animBg="1"/>
      <p:bldP spid="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13"/>
          <p:cNvSpPr>
            <a:spLocks noChangeArrowheads="1" noChangeShapeType="1" noTextEdit="1"/>
          </p:cNvSpPr>
          <p:nvPr/>
        </p:nvSpPr>
        <p:spPr bwMode="auto">
          <a:xfrm>
            <a:off x="2627784" y="0"/>
            <a:ext cx="6516216" cy="1097980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Зразок: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340769"/>
            <a:ext cx="5148064" cy="101566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6000" b="1" i="1" dirty="0" smtClean="0"/>
              <a:t>1)185,6 :0,64 =</a:t>
            </a:r>
            <a:endParaRPr lang="ru-RU" sz="6000" b="1" i="1" dirty="0"/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 flipV="1">
            <a:off x="1907705" y="2204864"/>
            <a:ext cx="1512168" cy="360040"/>
          </a:xfrm>
          <a:prstGeom prst="curvedDownArrow">
            <a:avLst>
              <a:gd name="adj1" fmla="val 28798"/>
              <a:gd name="adj2" fmla="val 84386"/>
              <a:gd name="adj3" fmla="val 36400"/>
            </a:avLst>
          </a:prstGeom>
          <a:gradFill rotWithShape="1">
            <a:gsLst>
              <a:gs pos="0">
                <a:srgbClr val="006699"/>
              </a:gs>
              <a:gs pos="19000">
                <a:srgbClr val="1170FF"/>
              </a:gs>
              <a:gs pos="28999">
                <a:srgbClr val="3333CC"/>
              </a:gs>
              <a:gs pos="39999">
                <a:srgbClr val="2E6792"/>
              </a:gs>
              <a:gs pos="53000">
                <a:srgbClr val="9999FF"/>
              </a:gs>
              <a:gs pos="84000">
                <a:srgbClr val="00CCCC"/>
              </a:gs>
              <a:gs pos="100000">
                <a:srgbClr val="3399FF"/>
              </a:gs>
            </a:gsLst>
            <a:lin ang="5400000" scaled="1"/>
          </a:gradFill>
          <a:ln w="9525">
            <a:solidFill>
              <a:srgbClr val="000099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uk-UA">
              <a:latin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16016" y="1268760"/>
            <a:ext cx="4427984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6000" b="1" i="1" dirty="0" smtClean="0"/>
              <a:t>18560, :64,0=</a:t>
            </a:r>
            <a:endParaRPr lang="ru-RU" sz="6000" b="1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251520" y="2780928"/>
            <a:ext cx="2304256" cy="101566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6000" b="1" i="1" dirty="0" smtClean="0"/>
              <a:t>= 290.</a:t>
            </a:r>
            <a:endParaRPr lang="ru-RU" sz="6000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179512" y="4005064"/>
            <a:ext cx="3672408" cy="101566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6000" b="1" i="1" dirty="0" smtClean="0"/>
              <a:t>2)6 : 3,75 =</a:t>
            </a:r>
            <a:endParaRPr lang="ru-RU" sz="6000" b="1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3779912" y="4005064"/>
            <a:ext cx="3672408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6000" b="1" i="1" dirty="0" smtClean="0"/>
              <a:t>600 : 375 =</a:t>
            </a:r>
            <a:endParaRPr lang="ru-RU" sz="6000" b="1" i="1" dirty="0"/>
          </a:p>
        </p:txBody>
      </p:sp>
      <p:sp>
        <p:nvSpPr>
          <p:cNvPr id="13" name="AutoShape 6"/>
          <p:cNvSpPr>
            <a:spLocks noChangeArrowheads="1"/>
          </p:cNvSpPr>
          <p:nvPr/>
        </p:nvSpPr>
        <p:spPr bwMode="auto">
          <a:xfrm flipV="1">
            <a:off x="1187625" y="4797152"/>
            <a:ext cx="1224136" cy="360040"/>
          </a:xfrm>
          <a:prstGeom prst="curvedDownArrow">
            <a:avLst>
              <a:gd name="adj1" fmla="val 28798"/>
              <a:gd name="adj2" fmla="val 84386"/>
              <a:gd name="adj3" fmla="val 36400"/>
            </a:avLst>
          </a:prstGeom>
          <a:gradFill rotWithShape="1">
            <a:gsLst>
              <a:gs pos="0">
                <a:srgbClr val="006699"/>
              </a:gs>
              <a:gs pos="19000">
                <a:srgbClr val="1170FF"/>
              </a:gs>
              <a:gs pos="28999">
                <a:srgbClr val="3333CC"/>
              </a:gs>
              <a:gs pos="39999">
                <a:srgbClr val="2E6792"/>
              </a:gs>
              <a:gs pos="53000">
                <a:srgbClr val="9999FF"/>
              </a:gs>
              <a:gs pos="84000">
                <a:srgbClr val="00CCCC"/>
              </a:gs>
              <a:gs pos="100000">
                <a:srgbClr val="3399FF"/>
              </a:gs>
            </a:gsLst>
            <a:lin ang="5400000" scaled="1"/>
          </a:gradFill>
          <a:ln w="9525">
            <a:solidFill>
              <a:srgbClr val="000099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uk-UA">
              <a:latin typeface="Arial" pitchFamily="34" charset="0"/>
            </a:endParaRPr>
          </a:p>
        </p:txBody>
      </p:sp>
      <p:sp>
        <p:nvSpPr>
          <p:cNvPr id="14" name="AutoShape 6"/>
          <p:cNvSpPr>
            <a:spLocks noChangeArrowheads="1"/>
          </p:cNvSpPr>
          <p:nvPr/>
        </p:nvSpPr>
        <p:spPr bwMode="auto">
          <a:xfrm flipV="1">
            <a:off x="6732240" y="2060848"/>
            <a:ext cx="1512168" cy="360040"/>
          </a:xfrm>
          <a:prstGeom prst="curvedDownArrow">
            <a:avLst>
              <a:gd name="adj1" fmla="val 28798"/>
              <a:gd name="adj2" fmla="val 84386"/>
              <a:gd name="adj3" fmla="val 36400"/>
            </a:avLst>
          </a:prstGeom>
          <a:gradFill rotWithShape="1">
            <a:gsLst>
              <a:gs pos="0">
                <a:srgbClr val="006699"/>
              </a:gs>
              <a:gs pos="19000">
                <a:srgbClr val="1170FF"/>
              </a:gs>
              <a:gs pos="28999">
                <a:srgbClr val="3333CC"/>
              </a:gs>
              <a:gs pos="39999">
                <a:srgbClr val="2E6792"/>
              </a:gs>
              <a:gs pos="53000">
                <a:srgbClr val="9999FF"/>
              </a:gs>
              <a:gs pos="84000">
                <a:srgbClr val="00CCCC"/>
              </a:gs>
              <a:gs pos="100000">
                <a:srgbClr val="3399FF"/>
              </a:gs>
            </a:gsLst>
            <a:lin ang="5400000" scaled="1"/>
          </a:gradFill>
          <a:ln w="9525">
            <a:solidFill>
              <a:srgbClr val="000099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uk-UA">
              <a:latin typeface="Arial" pitchFamily="34" charset="0"/>
            </a:endParaRPr>
          </a:p>
        </p:txBody>
      </p:sp>
      <p:sp>
        <p:nvSpPr>
          <p:cNvPr id="15" name="AutoShape 6"/>
          <p:cNvSpPr>
            <a:spLocks noChangeArrowheads="1"/>
          </p:cNvSpPr>
          <p:nvPr/>
        </p:nvSpPr>
        <p:spPr bwMode="auto">
          <a:xfrm flipV="1">
            <a:off x="5004048" y="4725144"/>
            <a:ext cx="1944216" cy="360040"/>
          </a:xfrm>
          <a:prstGeom prst="curvedDownArrow">
            <a:avLst>
              <a:gd name="adj1" fmla="val 28798"/>
              <a:gd name="adj2" fmla="val 84386"/>
              <a:gd name="adj3" fmla="val 36400"/>
            </a:avLst>
          </a:prstGeom>
          <a:gradFill rotWithShape="1">
            <a:gsLst>
              <a:gs pos="0">
                <a:srgbClr val="006699"/>
              </a:gs>
              <a:gs pos="19000">
                <a:srgbClr val="1170FF"/>
              </a:gs>
              <a:gs pos="28999">
                <a:srgbClr val="3333CC"/>
              </a:gs>
              <a:gs pos="39999">
                <a:srgbClr val="2E6792"/>
              </a:gs>
              <a:gs pos="53000">
                <a:srgbClr val="9999FF"/>
              </a:gs>
              <a:gs pos="84000">
                <a:srgbClr val="00CCCC"/>
              </a:gs>
              <a:gs pos="100000">
                <a:srgbClr val="3399FF"/>
              </a:gs>
            </a:gsLst>
            <a:lin ang="5400000" scaled="1"/>
          </a:gradFill>
          <a:ln w="9525">
            <a:solidFill>
              <a:srgbClr val="000099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uk-UA">
              <a:latin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08304" y="4005064"/>
            <a:ext cx="1835696" cy="101566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6000" b="1" i="1" dirty="0" smtClean="0"/>
              <a:t>1,6.</a:t>
            </a:r>
            <a:endParaRPr lang="ru-RU" sz="6000" b="1" i="1" dirty="0"/>
          </a:p>
        </p:txBody>
      </p:sp>
      <p:sp>
        <p:nvSpPr>
          <p:cNvPr id="18" name="TextBox 17"/>
          <p:cNvSpPr txBox="1"/>
          <p:nvPr/>
        </p:nvSpPr>
        <p:spPr>
          <a:xfrm>
            <a:off x="0" y="5733256"/>
            <a:ext cx="3851920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4000" b="1" i="1" dirty="0" smtClean="0"/>
              <a:t>Зроби висновок</a:t>
            </a:r>
            <a:endParaRPr lang="ru-RU" sz="4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1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1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13"/>
          <p:cNvSpPr>
            <a:spLocks noChangeArrowheads="1" noChangeShapeType="1" noTextEdit="1"/>
          </p:cNvSpPr>
          <p:nvPr/>
        </p:nvSpPr>
        <p:spPr bwMode="auto">
          <a:xfrm>
            <a:off x="2411760" y="0"/>
            <a:ext cx="6732240" cy="1772816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4495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Запам’ятай: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0" y="1916832"/>
            <a:ext cx="9144000" cy="129614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chemeClr val="tx1"/>
                </a:solidFill>
              </a:rPr>
              <a:t>Щоб поділити десятковий дріб на десятковий  дріб, потрібно: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3212976"/>
            <a:ext cx="8964488" cy="302433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r>
              <a:rPr lang="uk-UA" sz="3600" b="1" dirty="0" smtClean="0">
                <a:solidFill>
                  <a:schemeClr val="tx1"/>
                </a:solidFill>
              </a:rPr>
              <a:t> в діленому й дільнику перенести кому вправо на скільки цифр,</a:t>
            </a:r>
          </a:p>
          <a:p>
            <a:pPr marL="514350" indent="-514350" algn="ctr"/>
            <a:r>
              <a:rPr lang="uk-UA" sz="3600" b="1" dirty="0" smtClean="0">
                <a:solidFill>
                  <a:schemeClr val="tx1"/>
                </a:solidFill>
              </a:rPr>
              <a:t>Скільки їх в дільнику; після чого виконати  ділення на натуральне число.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13"/>
          <p:cNvSpPr>
            <a:spLocks noChangeArrowheads="1" noChangeShapeType="1" noTextEdit="1"/>
          </p:cNvSpPr>
          <p:nvPr/>
        </p:nvSpPr>
        <p:spPr bwMode="auto">
          <a:xfrm>
            <a:off x="2627784" y="0"/>
            <a:ext cx="6516216" cy="1097980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№ 1454.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2060848"/>
            <a:ext cx="115212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600" b="1" dirty="0" smtClean="0"/>
              <a:t>Х</a:t>
            </a:r>
            <a:endParaRPr lang="ru-RU" sz="6600" b="1" dirty="0"/>
          </a:p>
        </p:txBody>
      </p:sp>
      <p:sp>
        <p:nvSpPr>
          <p:cNvPr id="6" name="Овал 5"/>
          <p:cNvSpPr/>
          <p:nvPr/>
        </p:nvSpPr>
        <p:spPr>
          <a:xfrm>
            <a:off x="2195736" y="1988840"/>
            <a:ext cx="1656184" cy="93610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6000" b="1" dirty="0" smtClean="0"/>
              <a:t>2,5</a:t>
            </a:r>
            <a:endParaRPr lang="ru-RU" sz="6000" b="1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923928" y="2492896"/>
            <a:ext cx="360040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кругленный прямоугольник 9"/>
          <p:cNvSpPr/>
          <p:nvPr/>
        </p:nvSpPr>
        <p:spPr>
          <a:xfrm>
            <a:off x="4572000" y="1988840"/>
            <a:ext cx="1346448" cy="10081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6000" b="1" dirty="0" smtClean="0"/>
              <a:t>У</a:t>
            </a:r>
            <a:endParaRPr lang="ru-RU" sz="60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763689" y="2060848"/>
            <a:ext cx="4320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012160" y="2060848"/>
            <a:ext cx="4320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6444208" y="2060848"/>
            <a:ext cx="1656184" cy="936104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6000" b="1" dirty="0" smtClean="0"/>
              <a:t>1,4</a:t>
            </a:r>
            <a:endParaRPr lang="ru-RU" sz="6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971600" y="3429000"/>
            <a:ext cx="5832648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,ЯКЩО Х = 9,75 , У = 3,36</a:t>
            </a:r>
            <a:endParaRPr lang="ru-RU" sz="36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187624" y="4725144"/>
            <a:ext cx="4714752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5400" b="1" dirty="0" smtClean="0"/>
              <a:t>Відповідь : 1,5.</a:t>
            </a:r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10" grpId="0" animBg="1"/>
      <p:bldP spid="11" grpId="0"/>
      <p:bldP spid="12" grpId="0"/>
      <p:bldP spid="14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13"/>
          <p:cNvSpPr>
            <a:spLocks noChangeArrowheads="1" noChangeShapeType="1" noTextEdit="1"/>
          </p:cNvSpPr>
          <p:nvPr/>
        </p:nvSpPr>
        <p:spPr bwMode="auto">
          <a:xfrm>
            <a:off x="2123728" y="0"/>
            <a:ext cx="7020272" cy="1097980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Розв‘яжи рівняння.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484784"/>
            <a:ext cx="1944216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№ 1456.</a:t>
            </a:r>
            <a:endParaRPr lang="ru-RU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132856"/>
            <a:ext cx="3059832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/>
              <a:t>1) 1,7х = 11,05;</a:t>
            </a:r>
            <a:endParaRPr lang="ru-R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987824" y="2132856"/>
            <a:ext cx="6156176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х = 11,05 : 1,7 =110,5 : 17 =6,5 </a:t>
            </a:r>
            <a:endParaRPr lang="ru-RU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2924944"/>
            <a:ext cx="3168352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Відповідь:  6,5</a:t>
            </a:r>
            <a:endParaRPr lang="ru-RU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0" y="3717032"/>
            <a:ext cx="3203848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/>
              <a:t>3)8,645 :х =3,5;</a:t>
            </a:r>
            <a:endParaRPr lang="ru-RU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131840" y="3717032"/>
            <a:ext cx="601216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х =8,645 : 3,5 =86,45:35 =2,47. </a:t>
            </a:r>
            <a:endParaRPr lang="ru-RU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4653136"/>
            <a:ext cx="349188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Відповідь:  2,47</a:t>
            </a:r>
            <a:endParaRPr lang="ru-RU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932040" y="4581128"/>
            <a:ext cx="3456384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/>
              <a:t>4)7х·1,2 =13,104</a:t>
            </a:r>
            <a:endParaRPr lang="ru-RU" sz="3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5373216"/>
            <a:ext cx="745232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    7х =13,104 : 1,2=131,04:12 =10,92; </a:t>
            </a:r>
            <a:endParaRPr lang="ru-RU" sz="3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51520" y="6211669"/>
            <a:ext cx="3672408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/>
              <a:t>х = 10,92: 7 =1,56;</a:t>
            </a:r>
            <a:endParaRPr lang="ru-RU" sz="3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427984" y="6093297"/>
            <a:ext cx="349188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Відповідь:  1,56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13"/>
          <p:cNvSpPr>
            <a:spLocks noChangeArrowheads="1" noChangeShapeType="1" noTextEdit="1"/>
          </p:cNvSpPr>
          <p:nvPr/>
        </p:nvSpPr>
        <p:spPr bwMode="auto">
          <a:xfrm>
            <a:off x="2123728" y="0"/>
            <a:ext cx="7020272" cy="1097980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Розв‘яжи рівняння.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484784"/>
            <a:ext cx="1944216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№ 1478.</a:t>
            </a:r>
            <a:endParaRPr lang="ru-RU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132856"/>
            <a:ext cx="529208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/>
              <a:t>1) (х – 3,15)·3,5 = 8,575;</a:t>
            </a:r>
            <a:endParaRPr lang="ru-R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2780928"/>
            <a:ext cx="7992888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х – 3,15 = 8,575 : 3,5 = 85,75:35=2,45; </a:t>
            </a:r>
            <a:endParaRPr lang="ru-RU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3573016"/>
            <a:ext cx="421196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х = 2,45 + 3,15 = 5,6 </a:t>
            </a:r>
            <a:endParaRPr lang="ru-RU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499992" y="3573016"/>
            <a:ext cx="349188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Відповідь:  5,6.</a:t>
            </a:r>
            <a:endParaRPr lang="ru-RU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79512" y="4437112"/>
            <a:ext cx="4392488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/>
              <a:t>2) 14,4 : (х +2,6 ) =3,2;</a:t>
            </a:r>
            <a:endParaRPr lang="ru-RU" sz="3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6021288"/>
            <a:ext cx="3779912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/>
              <a:t>х = 4,5 – 2,6 =1,9;</a:t>
            </a:r>
            <a:endParaRPr lang="ru-RU" sz="3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427984" y="5949281"/>
            <a:ext cx="349188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Відповідь:  1,9.</a:t>
            </a:r>
            <a:endParaRPr lang="ru-RU" sz="3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5229200"/>
            <a:ext cx="7992888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х + 2,6 = 14,4 : 3,2 = 144:32=4,5; 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503</Words>
  <Application>Microsoft Office PowerPoint</Application>
  <PresentationFormat>Екран (4:3)</PresentationFormat>
  <Paragraphs>124</Paragraphs>
  <Slides>14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Тема Office</vt:lpstr>
      <vt:lpstr>Математика 5клас 06.04.2022р.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RePack by Diakov</cp:lastModifiedBy>
  <cp:revision>58</cp:revision>
  <dcterms:created xsi:type="dcterms:W3CDTF">2020-03-19T10:28:16Z</dcterms:created>
  <dcterms:modified xsi:type="dcterms:W3CDTF">2022-04-04T15:58:32Z</dcterms:modified>
</cp:coreProperties>
</file>