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59" r:id="rId3"/>
    <p:sldId id="260" r:id="rId4"/>
    <p:sldId id="262" r:id="rId5"/>
    <p:sldId id="266" r:id="rId6"/>
    <p:sldId id="268" r:id="rId7"/>
    <p:sldId id="270" r:id="rId8"/>
    <p:sldId id="273" r:id="rId9"/>
    <p:sldId id="272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2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77072"/>
            <a:ext cx="3538267" cy="2598415"/>
          </a:xfrm>
          <a:prstGeom prst="rect">
            <a:avLst/>
          </a:prstGeom>
        </p:spPr>
      </p:pic>
      <p:sp>
        <p:nvSpPr>
          <p:cNvPr id="9" name="Рамка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27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0A66AE-81F5-474A-B74B-EE41E9320F19}" type="datetimeFigureOut">
              <a:rPr lang="uk-UA" smtClean="0"/>
              <a:t>10.10.2021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9834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0A66AE-81F5-474A-B74B-EE41E9320F19}" type="datetimeFigureOut">
              <a:rPr lang="uk-UA" smtClean="0"/>
              <a:t>10.10.2021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527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0A66AE-81F5-474A-B74B-EE41E9320F19}" type="datetimeFigureOut">
              <a:rPr lang="uk-UA" smtClean="0"/>
              <a:t>10.10.2021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929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388" y="188640"/>
            <a:ext cx="8641084" cy="6552728"/>
          </a:xfrm>
          <a:prstGeom prst="roundRect">
            <a:avLst/>
          </a:prstGeom>
          <a:solidFill>
            <a:schemeClr val="accent1">
              <a:alpha val="69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497" y="188640"/>
            <a:ext cx="949325" cy="20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725144"/>
            <a:ext cx="1098550" cy="156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30" y="267494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477" y="1772816"/>
            <a:ext cx="8229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0A66AE-81F5-474A-B74B-EE41E9320F19}" type="datetimeFigureOut">
              <a:rPr lang="uk-UA" smtClean="0"/>
              <a:t>10.10.2021</a:t>
            </a:fld>
            <a:endParaRPr lang="uk-UA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9170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0A66AE-81F5-474A-B74B-EE41E9320F19}" type="datetimeFigureOut">
              <a:rPr lang="uk-UA" smtClean="0"/>
              <a:t>10.10.2021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07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0A66AE-81F5-474A-B74B-EE41E9320F19}" type="datetimeFigureOut">
              <a:rPr lang="uk-UA" smtClean="0"/>
              <a:t>10.10.2021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2252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0A66AE-81F5-474A-B74B-EE41E9320F19}" type="datetimeFigureOut">
              <a:rPr lang="uk-UA" smtClean="0"/>
              <a:t>10.10.2021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731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0A66AE-81F5-474A-B74B-EE41E9320F19}" type="datetimeFigureOut">
              <a:rPr lang="uk-UA" smtClean="0"/>
              <a:t>10.10.2021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243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0A66AE-81F5-474A-B74B-EE41E9320F19}" type="datetimeFigureOut">
              <a:rPr lang="uk-UA" smtClean="0"/>
              <a:t>10.10.2021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576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0A66AE-81F5-474A-B74B-EE41E9320F19}" type="datetimeFigureOut">
              <a:rPr lang="uk-UA" smtClean="0"/>
              <a:t>10.10.2021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530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0A66AE-81F5-474A-B74B-EE41E9320F19}" type="datetimeFigureOut">
              <a:rPr lang="uk-UA" smtClean="0"/>
              <a:t>10.10.2021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11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C90A66AE-81F5-474A-B74B-EE41E9320F19}" type="datetimeFigureOut">
              <a:rPr lang="uk-UA" smtClean="0"/>
              <a:t>10.10.2021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352928" cy="180020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solidFill>
                  <a:srgbClr val="FFC000"/>
                </a:solidFill>
              </a:rPr>
              <a:t>Урок узагальнення з теми: «Множення і ділення натуральних чисел»</a:t>
            </a:r>
            <a:br>
              <a:rPr lang="uk-UA" sz="4800" b="1" dirty="0" smtClean="0">
                <a:solidFill>
                  <a:srgbClr val="FFC000"/>
                </a:solidFill>
              </a:rPr>
            </a:br>
            <a:r>
              <a:rPr lang="uk-UA" sz="4800" b="1" dirty="0" smtClean="0">
                <a:solidFill>
                  <a:srgbClr val="FFC000"/>
                </a:solidFill>
              </a:rPr>
              <a:t>математика 5 клас</a:t>
            </a:r>
            <a:br>
              <a:rPr lang="uk-UA" sz="4800" b="1" dirty="0" smtClean="0">
                <a:solidFill>
                  <a:srgbClr val="FFC000"/>
                </a:solidFill>
              </a:rPr>
            </a:br>
            <a:r>
              <a:rPr lang="uk-UA" sz="4800" b="1" dirty="0" smtClean="0">
                <a:solidFill>
                  <a:srgbClr val="FFC000"/>
                </a:solidFill>
              </a:rPr>
              <a:t>11.10.2021</a:t>
            </a:r>
            <a:endParaRPr lang="uk-UA" sz="4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87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C000"/>
                </a:solidFill>
              </a:rPr>
              <a:t>Властивості множення</a:t>
            </a:r>
            <a:endParaRPr lang="uk-UA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𝑎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𝑎</m:t>
                    </m:r>
                  </m:oMath>
                </a14:m>
                <a:endParaRPr lang="en-US" sz="3600" b="0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/>
                          </a:rPr>
                          <m:t>𝑎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</m:e>
                    </m:d>
                    <m:r>
                      <a:rPr lang="en-US" sz="36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</m:e>
                    </m:d>
                    <m:r>
                      <a:rPr lang="en-US" sz="36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</m:e>
                    </m:d>
                    <m:r>
                      <a:rPr lang="en-US" sz="36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𝑏</m:t>
                    </m:r>
                  </m:oMath>
                </a14:m>
                <a:endParaRPr lang="en-US" sz="3600" b="0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/>
                          </a:rPr>
                          <m:t>𝑎</m:t>
                        </m:r>
                        <m:r>
                          <a:rPr lang="en-US" sz="3600" b="0" i="1" smtClean="0">
                            <a:latin typeface="Cambria Math"/>
                          </a:rPr>
                          <m:t>+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sz="36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𝑐</m:t>
                    </m:r>
                  </m:oMath>
                </a14:m>
                <a:endParaRPr lang="en-US" sz="3600" b="0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/>
                          </a:rPr>
                          <m:t>𝑎</m:t>
                        </m:r>
                        <m:r>
                          <a:rPr lang="en-US" sz="36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3600" i="1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sz="36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i="1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sz="3600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3600" i="1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sz="36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i="1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3600" i="1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sz="36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i="1">
                        <a:latin typeface="Cambria Math"/>
                        <a:ea typeface="Cambria Math"/>
                      </a:rPr>
                      <m:t>𝑐</m:t>
                    </m:r>
                  </m:oMath>
                </a14:m>
                <a:endParaRPr lang="uk-UA" sz="360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uk-UA" sz="3600" b="1" dirty="0" smtClean="0">
                  <a:ea typeface="Cambria Math"/>
                </a:endParaRPr>
              </a:p>
              <a:p>
                <a:endParaRPr lang="en-US" sz="3600" b="1" dirty="0">
                  <a:ea typeface="Cambria Math"/>
                </a:endParaRPr>
              </a:p>
              <a:p>
                <a:endParaRPr lang="uk-UA" sz="3600" dirty="0"/>
              </a:p>
            </p:txBody>
          </p:sp>
        </mc:Choice>
        <mc:Fallback xmlns="">
          <p:sp>
            <p:nvSpPr>
              <p:cNvPr id="3" name="Місце для вмісту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644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FFC000"/>
                </a:solidFill>
              </a:rPr>
              <a:t>Виконати дії </a:t>
            </a:r>
            <a:endParaRPr lang="uk-UA" b="1" dirty="0">
              <a:solidFill>
                <a:srgbClr val="FFC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8477" y="1412777"/>
            <a:ext cx="3023403" cy="2304256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/>
            </a:pPr>
            <a:r>
              <a:rPr lang="uk-UA" sz="2800" dirty="0" smtClean="0"/>
              <a:t>4</a:t>
            </a:r>
            <a:r>
              <a:rPr lang="uk-UA" sz="2800" dirty="0">
                <a:sym typeface="Symbol"/>
              </a:rPr>
              <a:t>  </a:t>
            </a:r>
            <a:r>
              <a:rPr lang="uk-UA" sz="2800" dirty="0" smtClean="0">
                <a:sym typeface="Symbol"/>
              </a:rPr>
              <a:t>123  25</a:t>
            </a:r>
            <a:br>
              <a:rPr lang="uk-UA" sz="2800" dirty="0" smtClean="0">
                <a:sym typeface="Symbol"/>
              </a:rPr>
            </a:br>
            <a:r>
              <a:rPr lang="uk-UA" sz="2800" dirty="0" smtClean="0">
                <a:sym typeface="Symbol"/>
              </a:rPr>
              <a:t>8</a:t>
            </a:r>
            <a:r>
              <a:rPr lang="uk-UA" sz="2800" dirty="0">
                <a:sym typeface="Symbol"/>
              </a:rPr>
              <a:t> </a:t>
            </a:r>
            <a:r>
              <a:rPr lang="uk-UA" sz="2800" dirty="0" smtClean="0">
                <a:sym typeface="Symbol"/>
              </a:rPr>
              <a:t> 41  125</a:t>
            </a:r>
            <a:br>
              <a:rPr lang="uk-UA" sz="2800" dirty="0" smtClean="0">
                <a:sym typeface="Symbol"/>
              </a:rPr>
            </a:br>
            <a:r>
              <a:rPr lang="uk-UA" sz="2800" dirty="0" smtClean="0">
                <a:sym typeface="Symbol"/>
              </a:rPr>
              <a:t>2</a:t>
            </a:r>
            <a:r>
              <a:rPr lang="uk-UA" sz="2800" dirty="0">
                <a:sym typeface="Symbol"/>
              </a:rPr>
              <a:t> </a:t>
            </a:r>
            <a:r>
              <a:rPr lang="uk-UA" sz="2800" dirty="0" smtClean="0">
                <a:sym typeface="Symbol"/>
              </a:rPr>
              <a:t> 35  5</a:t>
            </a:r>
            <a:br>
              <a:rPr lang="uk-UA" sz="2800" dirty="0" smtClean="0">
                <a:sym typeface="Symbol"/>
              </a:rPr>
            </a:br>
            <a:r>
              <a:rPr lang="uk-UA" sz="2800" dirty="0" smtClean="0">
                <a:sym typeface="Symbol"/>
              </a:rPr>
              <a:t>4</a:t>
            </a:r>
            <a:r>
              <a:rPr lang="uk-UA" sz="2800" dirty="0">
                <a:sym typeface="Symbol"/>
              </a:rPr>
              <a:t> </a:t>
            </a:r>
            <a:r>
              <a:rPr lang="uk-UA" sz="2800" dirty="0" smtClean="0">
                <a:sym typeface="Symbol"/>
              </a:rPr>
              <a:t>12</a:t>
            </a:r>
            <a:r>
              <a:rPr lang="uk-UA" sz="2800" dirty="0">
                <a:sym typeface="Symbol"/>
              </a:rPr>
              <a:t> </a:t>
            </a:r>
            <a:r>
              <a:rPr lang="uk-UA" sz="2800" dirty="0" smtClean="0">
                <a:sym typeface="Symbol"/>
              </a:rPr>
              <a:t> 5</a:t>
            </a:r>
            <a:br>
              <a:rPr lang="uk-UA" sz="2800" dirty="0" smtClean="0">
                <a:sym typeface="Symbol"/>
              </a:rPr>
            </a:br>
            <a:r>
              <a:rPr lang="uk-UA" sz="2800" dirty="0" smtClean="0">
                <a:sym typeface="Symbol"/>
              </a:rPr>
              <a:t>250</a:t>
            </a:r>
            <a:r>
              <a:rPr lang="uk-UA" sz="2800" dirty="0">
                <a:sym typeface="Symbol"/>
              </a:rPr>
              <a:t> </a:t>
            </a:r>
            <a:r>
              <a:rPr lang="uk-UA" sz="2800" dirty="0" smtClean="0">
                <a:sym typeface="Symbol"/>
              </a:rPr>
              <a:t> 21  4</a:t>
            </a:r>
            <a:endParaRPr lang="uk-UA" sz="2800" dirty="0"/>
          </a:p>
        </p:txBody>
      </p:sp>
      <p:sp>
        <p:nvSpPr>
          <p:cNvPr id="6" name="Місце для вмісту 2"/>
          <p:cNvSpPr>
            <a:spLocks noGrp="1"/>
          </p:cNvSpPr>
          <p:nvPr>
            <p:ph sz="quarter" idx="4294967295"/>
          </p:nvPr>
        </p:nvSpPr>
        <p:spPr>
          <a:xfrm>
            <a:off x="4355976" y="3717032"/>
            <a:ext cx="3529013" cy="216024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4"/>
            </a:pPr>
            <a:r>
              <a:rPr lang="en-US" sz="2800" dirty="0" smtClean="0"/>
              <a:t>2a + 7a</a:t>
            </a:r>
            <a:br>
              <a:rPr lang="en-US" sz="2800" dirty="0" smtClean="0"/>
            </a:br>
            <a:r>
              <a:rPr lang="en-US" sz="2800" dirty="0" smtClean="0"/>
              <a:t>3x +5x – 2x</a:t>
            </a:r>
            <a:br>
              <a:rPr lang="en-US" sz="2800" dirty="0" smtClean="0"/>
            </a:br>
            <a:r>
              <a:rPr lang="en-US" sz="2800" dirty="0" smtClean="0"/>
              <a:t>12b – 5b +6</a:t>
            </a:r>
            <a:br>
              <a:rPr lang="en-US" sz="2800" dirty="0" smtClean="0"/>
            </a:br>
            <a:r>
              <a:rPr lang="en-US" sz="2800" dirty="0" smtClean="0"/>
              <a:t>7a +5a +12 – 3a</a:t>
            </a:r>
            <a:endParaRPr lang="uk-UA" sz="2800" dirty="0"/>
          </a:p>
        </p:txBody>
      </p:sp>
      <p:sp>
        <p:nvSpPr>
          <p:cNvPr id="5" name="Місце для вмісту 2"/>
          <p:cNvSpPr>
            <a:spLocks noGrp="1"/>
          </p:cNvSpPr>
          <p:nvPr>
            <p:ph sz="half" idx="4294967295"/>
          </p:nvPr>
        </p:nvSpPr>
        <p:spPr>
          <a:xfrm>
            <a:off x="611560" y="3933056"/>
            <a:ext cx="3959225" cy="2232149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3"/>
            </a:pPr>
            <a:r>
              <a:rPr lang="uk-UA" sz="2800" dirty="0" smtClean="0"/>
              <a:t>2 (</a:t>
            </a:r>
            <a:r>
              <a:rPr lang="en-US" sz="2800" dirty="0" smtClean="0"/>
              <a:t>x</a:t>
            </a:r>
            <a:r>
              <a:rPr lang="uk-UA" sz="2800" dirty="0" smtClean="0"/>
              <a:t> + 5)</a:t>
            </a:r>
            <a:br>
              <a:rPr lang="uk-UA" sz="2800" dirty="0" smtClean="0"/>
            </a:br>
            <a:r>
              <a:rPr lang="uk-UA" sz="2800" dirty="0" smtClean="0"/>
              <a:t>4 (</a:t>
            </a:r>
            <a:r>
              <a:rPr lang="en-US" sz="2800" dirty="0" smtClean="0"/>
              <a:t>a – 5b)</a:t>
            </a:r>
            <a:br>
              <a:rPr lang="en-US" sz="2800" dirty="0" smtClean="0"/>
            </a:br>
            <a:r>
              <a:rPr lang="en-US" sz="2800" dirty="0" smtClean="0"/>
              <a:t>5 (2x + 5y – 4)</a:t>
            </a:r>
            <a:br>
              <a:rPr lang="en-US" sz="2800" dirty="0" smtClean="0"/>
            </a:br>
            <a:r>
              <a:rPr lang="en-US" sz="2800" dirty="0" smtClean="0"/>
              <a:t>6 (a + 3b – 2m – 6)</a:t>
            </a:r>
            <a:endParaRPr lang="uk-UA" sz="2800" dirty="0"/>
          </a:p>
        </p:txBody>
      </p:sp>
      <p:sp>
        <p:nvSpPr>
          <p:cNvPr id="7" name="Місце для вмісту 2"/>
          <p:cNvSpPr txBox="1">
            <a:spLocks/>
          </p:cNvSpPr>
          <p:nvPr/>
        </p:nvSpPr>
        <p:spPr bwMode="auto">
          <a:xfrm>
            <a:off x="4139952" y="1268760"/>
            <a:ext cx="3023403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2930" indent="-514350">
              <a:buFont typeface="+mj-lt"/>
              <a:buAutoNum type="arabicParenR" startAt="2"/>
            </a:pPr>
            <a:r>
              <a:rPr lang="uk-UA" sz="2800" dirty="0" smtClean="0"/>
              <a:t>12 </a:t>
            </a:r>
            <a:r>
              <a:rPr lang="uk-UA" sz="2800" dirty="0" smtClean="0">
                <a:sym typeface="Symbol"/>
              </a:rPr>
              <a:t> 3</a:t>
            </a:r>
            <a:r>
              <a:rPr lang="en-US" sz="2800" dirty="0" smtClean="0">
                <a:sym typeface="Symbol"/>
              </a:rPr>
              <a:t>a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8x </a:t>
            </a:r>
            <a:r>
              <a:rPr lang="uk-UA" sz="2800" dirty="0" smtClean="0">
                <a:sym typeface="Symbol"/>
              </a:rPr>
              <a:t></a:t>
            </a:r>
            <a:r>
              <a:rPr lang="en-US" sz="2800" dirty="0" smtClean="0">
                <a:sym typeface="Symbol"/>
              </a:rPr>
              <a:t> 7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4 </a:t>
            </a:r>
            <a:r>
              <a:rPr lang="uk-UA" sz="2800" dirty="0" smtClean="0">
                <a:sym typeface="Symbol"/>
              </a:rPr>
              <a:t></a:t>
            </a:r>
            <a:r>
              <a:rPr lang="en-US" sz="2800" dirty="0" smtClean="0">
                <a:sym typeface="Symbol"/>
              </a:rPr>
              <a:t> b </a:t>
            </a:r>
            <a:r>
              <a:rPr lang="uk-UA" sz="2800" dirty="0" smtClean="0">
                <a:sym typeface="Symbol"/>
              </a:rPr>
              <a:t></a:t>
            </a:r>
            <a:r>
              <a:rPr lang="en-US" sz="2800" dirty="0" smtClean="0">
                <a:sym typeface="Symbol"/>
              </a:rPr>
              <a:t> 5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6a </a:t>
            </a:r>
            <a:r>
              <a:rPr lang="uk-UA" sz="2800" dirty="0" smtClean="0">
                <a:sym typeface="Symbol"/>
              </a:rPr>
              <a:t></a:t>
            </a:r>
            <a:r>
              <a:rPr lang="en-US" sz="2800" dirty="0" smtClean="0">
                <a:sym typeface="Symbol"/>
              </a:rPr>
              <a:t> 7b</a:t>
            </a:r>
            <a:r>
              <a:rPr lang="uk-UA" sz="2800" dirty="0" smtClean="0"/>
              <a:t>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60950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build="p"/>
      <p:bldP spid="5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692275" y="631229"/>
            <a:ext cx="2880320" cy="603813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uk-UA" sz="3200" dirty="0" smtClean="0"/>
              <a:t>      25</a:t>
            </a:r>
            <a:r>
              <a:rPr lang="uk-UA" sz="3200" dirty="0" smtClean="0">
                <a:sym typeface="Symbol"/>
              </a:rPr>
              <a:t>  10 = </a:t>
            </a:r>
          </a:p>
          <a:p>
            <a:pPr marL="68580" indent="0">
              <a:buNone/>
            </a:pPr>
            <a:r>
              <a:rPr lang="uk-UA" sz="3200" dirty="0" smtClean="0">
                <a:sym typeface="Symbol"/>
              </a:rPr>
              <a:t>3600 : 100 = </a:t>
            </a:r>
            <a:r>
              <a:rPr lang="uk-UA" sz="3200" dirty="0" smtClean="0"/>
              <a:t> </a:t>
            </a:r>
          </a:p>
          <a:p>
            <a:pPr marL="68580" indent="0">
              <a:buNone/>
            </a:pPr>
            <a:r>
              <a:rPr lang="uk-UA" sz="3200" dirty="0" smtClean="0"/>
              <a:t>  180 </a:t>
            </a:r>
            <a:r>
              <a:rPr lang="uk-UA" sz="3200" dirty="0" smtClean="0">
                <a:sym typeface="Symbol"/>
              </a:rPr>
              <a:t> 100 = </a:t>
            </a:r>
          </a:p>
          <a:p>
            <a:pPr marL="68580" indent="0">
              <a:buNone/>
            </a:pPr>
            <a:r>
              <a:rPr lang="uk-UA" sz="3200" dirty="0" smtClean="0">
                <a:sym typeface="Symbol"/>
              </a:rPr>
              <a:t>240  1000 = </a:t>
            </a:r>
          </a:p>
          <a:p>
            <a:pPr marL="68580" indent="0">
              <a:buNone/>
            </a:pPr>
            <a:r>
              <a:rPr lang="uk-UA" sz="3200" dirty="0" smtClean="0">
                <a:sym typeface="Symbol"/>
              </a:rPr>
              <a:t>5000 : 100 = </a:t>
            </a:r>
          </a:p>
          <a:p>
            <a:pPr marL="68580" indent="0">
              <a:buNone/>
            </a:pPr>
            <a:r>
              <a:rPr lang="uk-UA" sz="3200" dirty="0" smtClean="0">
                <a:sym typeface="Symbol"/>
              </a:rPr>
              <a:t>2500 : 100 = </a:t>
            </a:r>
          </a:p>
          <a:p>
            <a:pPr marL="68580" indent="0">
              <a:buNone/>
            </a:pPr>
            <a:r>
              <a:rPr lang="uk-UA" sz="3200" dirty="0" smtClean="0">
                <a:sym typeface="Symbol"/>
              </a:rPr>
              <a:t>360  1000 = </a:t>
            </a:r>
          </a:p>
          <a:p>
            <a:pPr marL="68580" indent="0">
              <a:buNone/>
            </a:pPr>
            <a:r>
              <a:rPr lang="uk-UA" sz="3200" dirty="0" smtClean="0">
                <a:sym typeface="Symbol"/>
              </a:rPr>
              <a:t>25000 : 10 = </a:t>
            </a:r>
          </a:p>
          <a:p>
            <a:pPr marL="68580" indent="0">
              <a:buNone/>
            </a:pPr>
            <a:r>
              <a:rPr lang="uk-UA" sz="3200" dirty="0" smtClean="0">
                <a:sym typeface="Symbol"/>
              </a:rPr>
              <a:t>  31  1000 = 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23119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err="1" smtClean="0">
                <a:solidFill>
                  <a:srgbClr val="FFC000"/>
                </a:solidFill>
              </a:rPr>
              <a:t>Фізкультхвилинка</a:t>
            </a:r>
            <a:endParaRPr lang="uk-UA" dirty="0">
              <a:solidFill>
                <a:srgbClr val="FFC000"/>
              </a:solidFill>
            </a:endParaRPr>
          </a:p>
        </p:txBody>
      </p:sp>
      <p:pic>
        <p:nvPicPr>
          <p:cNvPr id="1026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00808"/>
            <a:ext cx="5991426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2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FFC000"/>
                </a:solidFill>
              </a:rPr>
              <a:t>За даною схемою складіть і розв’яжіть задачу</a:t>
            </a:r>
            <a:endParaRPr lang="uk-UA" b="1" dirty="0">
              <a:solidFill>
                <a:srgbClr val="FFC000"/>
              </a:solidFill>
            </a:endParaRPr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276872"/>
            <a:ext cx="8229600" cy="25537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4693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/>
              <p:cNvSpPr>
                <a:spLocks noGrp="1"/>
              </p:cNvSpPr>
              <p:nvPr>
                <p:ph idx="1"/>
              </p:nvPr>
            </p:nvSpPr>
            <p:spPr>
              <a:xfrm>
                <a:off x="1403648" y="548680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uk-UA" sz="2600" dirty="0" smtClean="0"/>
                  <a:t>Степінь числа</a:t>
                </a:r>
              </a:p>
              <a:p>
                <a:r>
                  <a:rPr lang="uk-UA" sz="2600" dirty="0" smtClean="0"/>
                  <a:t>Основа степеня</a:t>
                </a:r>
              </a:p>
              <a:p>
                <a:r>
                  <a:rPr lang="uk-UA" sz="2600" dirty="0" smtClean="0"/>
                  <a:t>Показник степеня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uk-UA" sz="2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600" b="0" i="1" smtClean="0">
                            <a:latin typeface="Cambria Math"/>
                          </a:rPr>
                          <m:t>20</m:t>
                        </m:r>
                      </m:e>
                      <m:sup>
                        <m:r>
                          <a:rPr lang="uk-UA" sz="2600" b="0" i="1" smtClean="0">
                            <a:latin typeface="Cambria Math"/>
                          </a:rPr>
                          <m:t>50</m:t>
                        </m:r>
                      </m:sup>
                    </m:sSup>
                  </m:oMath>
                </a14:m>
                <a:r>
                  <a:rPr lang="uk-UA" sz="2600" dirty="0" smtClean="0"/>
                  <a:t> назвати основу степеня</a:t>
                </a:r>
              </a:p>
              <a:p>
                <a:r>
                  <a:rPr lang="uk-UA" sz="2600" dirty="0" smtClean="0"/>
                  <a:t>Чи правильний запис</a:t>
                </a:r>
                <a:br>
                  <a:rPr lang="uk-UA" sz="2600" dirty="0" smtClean="0"/>
                </a:br>
                <a:r>
                  <a:rPr lang="uk-UA" sz="2600" dirty="0" smtClean="0"/>
                  <a:t>2 </a:t>
                </a:r>
                <a:r>
                  <a:rPr lang="uk-UA" sz="2600" dirty="0" smtClean="0">
                    <a:sym typeface="Symbol"/>
                  </a:rPr>
                  <a:t> </a:t>
                </a:r>
                <a:r>
                  <a:rPr lang="uk-UA" sz="2600" dirty="0"/>
                  <a:t>2 </a:t>
                </a:r>
                <a:r>
                  <a:rPr lang="uk-UA" sz="2600" dirty="0" smtClean="0">
                    <a:sym typeface="Symbol"/>
                  </a:rPr>
                  <a:t> </a:t>
                </a:r>
                <a:r>
                  <a:rPr lang="uk-UA" sz="2600" dirty="0"/>
                  <a:t>2 </a:t>
                </a:r>
                <a:r>
                  <a:rPr lang="uk-UA" sz="2600" dirty="0" smtClean="0">
                    <a:sym typeface="Symbol"/>
                  </a:rPr>
                  <a:t> </a:t>
                </a:r>
                <a:r>
                  <a:rPr lang="uk-UA" sz="2600" dirty="0"/>
                  <a:t>2 </a:t>
                </a:r>
                <a:r>
                  <a:rPr lang="uk-UA" sz="2600" dirty="0" smtClean="0">
                    <a:sym typeface="Symbol"/>
                  </a:rPr>
                  <a:t> </a:t>
                </a:r>
                <a:r>
                  <a:rPr lang="uk-UA" sz="2600" dirty="0"/>
                  <a:t>2 </a:t>
                </a:r>
                <a:r>
                  <a:rPr lang="uk-UA" sz="2600" dirty="0" smtClean="0">
                    <a:sym typeface="Symbol"/>
                  </a:rPr>
                  <a:t> </a:t>
                </a:r>
                <a:r>
                  <a:rPr lang="uk-UA" sz="2600" dirty="0"/>
                  <a:t>2 </a:t>
                </a:r>
                <a:r>
                  <a:rPr lang="uk-UA" sz="2600" dirty="0" smtClean="0">
                    <a:sym typeface="Symbol"/>
                  </a:rPr>
                  <a:t>= </a:t>
                </a:r>
                <a:r>
                  <a:rPr lang="uk-UA" sz="2600" dirty="0"/>
                  <a:t>2 </a:t>
                </a:r>
                <a:r>
                  <a:rPr lang="uk-UA" sz="2600" dirty="0" smtClean="0">
                    <a:sym typeface="Symbol"/>
                  </a:rPr>
                  <a:t>6</a:t>
                </a:r>
                <a:endParaRPr lang="uk-UA" sz="26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uk-UA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600" b="0" i="1" smtClean="0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uk-UA" sz="26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uk-UA" sz="2600" dirty="0" smtClean="0"/>
                  <a:t> обчислити</a:t>
                </a:r>
              </a:p>
              <a:p>
                <a:r>
                  <a:rPr lang="uk-UA" sz="2600" dirty="0" smtClean="0"/>
                  <a:t>Чи правильний запис</a:t>
                </a:r>
                <a:br>
                  <a:rPr lang="uk-UA" sz="2600" dirty="0" smtClean="0"/>
                </a:br>
                <a:r>
                  <a:rPr lang="uk-UA" sz="2600" dirty="0" smtClean="0"/>
                  <a:t>4</a:t>
                </a:r>
                <a:r>
                  <a:rPr lang="uk-UA" sz="2600" dirty="0">
                    <a:sym typeface="Symbol"/>
                  </a:rPr>
                  <a:t>  </a:t>
                </a:r>
                <a:r>
                  <a:rPr lang="uk-UA" sz="2600" dirty="0" smtClean="0">
                    <a:sym typeface="Symbol"/>
                  </a:rPr>
                  <a:t>4</a:t>
                </a:r>
                <a:r>
                  <a:rPr lang="uk-UA" sz="2600" dirty="0">
                    <a:sym typeface="Symbol"/>
                  </a:rPr>
                  <a:t>  </a:t>
                </a:r>
                <a:r>
                  <a:rPr lang="uk-UA" sz="2600" dirty="0" smtClean="0">
                    <a:sym typeface="Symbol"/>
                  </a:rPr>
                  <a:t>4</a:t>
                </a:r>
                <a:r>
                  <a:rPr lang="uk-UA" sz="2600" dirty="0">
                    <a:sym typeface="Symbol"/>
                  </a:rPr>
                  <a:t>  </a:t>
                </a:r>
                <a:r>
                  <a:rPr lang="uk-UA" sz="2600" dirty="0" smtClean="0">
                    <a:sym typeface="Symbol"/>
                  </a:rPr>
                  <a:t>4</a:t>
                </a:r>
                <a:r>
                  <a:rPr lang="uk-UA" sz="2600" dirty="0">
                    <a:sym typeface="Symbol"/>
                  </a:rPr>
                  <a:t>  </a:t>
                </a:r>
                <a:r>
                  <a:rPr lang="uk-UA" sz="2600" dirty="0" smtClean="0">
                    <a:sym typeface="Symbol"/>
                  </a:rPr>
                  <a:t>4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600" b="0" i="1" smtClean="0">
                            <a:latin typeface="Cambria Math"/>
                          </a:rPr>
                          <m:t>4</m:t>
                        </m:r>
                      </m:e>
                      <m:sup>
                        <m:r>
                          <a:rPr lang="uk-UA" sz="2600" i="1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endParaRPr lang="uk-UA" sz="2600" dirty="0" smtClean="0"/>
              </a:p>
              <a:p>
                <a:r>
                  <a:rPr lang="uk-UA" sz="2600" dirty="0" smtClean="0"/>
                  <a:t>Обчислити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600" b="0" i="1" smtClean="0">
                            <a:latin typeface="Cambria Math"/>
                          </a:rPr>
                          <m:t>5</m:t>
                        </m:r>
                      </m:e>
                      <m:sup>
                        <m:r>
                          <a:rPr lang="uk-UA" sz="26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uk-UA" sz="2600" dirty="0"/>
              </a:p>
              <a:p>
                <a:r>
                  <a:rPr lang="uk-UA" sz="2600" dirty="0" smtClean="0"/>
                  <a:t>Чи правильний запис</a:t>
                </a:r>
                <a:br>
                  <a:rPr lang="uk-UA" sz="2600" dirty="0" smtClean="0"/>
                </a:br>
                <a14:m>
                  <m:oMath xmlns:m="http://schemas.openxmlformats.org/officeDocument/2006/math">
                    <m:limLow>
                      <m:limLow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a:rPr lang="en-US" sz="2600" b="0" i="1" smtClean="0">
                                <a:latin typeface="Cambria Math"/>
                              </a:rPr>
                              <m:t>𝑎</m:t>
                            </m:r>
                            <m:r>
                              <a:rPr lang="en-US" sz="2600" b="0" i="1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en-US" sz="2600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  <m:r>
                              <a:rPr lang="en-US" sz="2600" b="0" i="1" smtClean="0">
                                <a:latin typeface="Cambria Math"/>
                                <a:ea typeface="Cambria Math"/>
                              </a:rPr>
                              <m:t>∙∙∙</m:t>
                            </m:r>
                            <m:r>
                              <a:rPr lang="en-US" sz="2600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e>
                        </m:groupChr>
                        <m:r>
                          <a:rPr lang="uk-UA" sz="2600" b="0" i="1" smtClean="0">
                            <a:latin typeface="Cambria Math"/>
                          </a:rPr>
                          <m:t>=</m:t>
                        </m:r>
                        <m:r>
                          <a:rPr lang="en-US" sz="2600" b="0" i="1" smtClean="0">
                            <a:latin typeface="Cambria Math"/>
                          </a:rPr>
                          <m:t>𝑎</m:t>
                        </m:r>
                        <m:r>
                          <a:rPr lang="en-US" sz="26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26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  <m:lim>
                        <m:r>
                          <a:rPr lang="en-US" sz="2600" b="0" i="1" smtClean="0">
                            <a:latin typeface="Cambria Math"/>
                          </a:rPr>
                          <m:t>𝑛</m:t>
                        </m:r>
                        <m:r>
                          <a:rPr lang="en-US" sz="2600" b="0" i="1" smtClean="0">
                            <a:latin typeface="Cambria Math"/>
                          </a:rPr>
                          <m:t> разів</m:t>
                        </m:r>
                      </m:lim>
                    </m:limLow>
                  </m:oMath>
                </a14:m>
                <a:endParaRPr lang="uk-UA" sz="2600" dirty="0"/>
              </a:p>
              <a:p>
                <a:pPr marL="68580" indent="0">
                  <a:buNone/>
                </a:pPr>
                <a:endParaRPr lang="uk-UA" sz="2600" dirty="0"/>
              </a:p>
            </p:txBody>
          </p:sp>
        </mc:Choice>
        <mc:Fallback xmlns="">
          <p:sp>
            <p:nvSpPr>
              <p:cNvPr id="3" name="Місце для вмісту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03648" y="548680"/>
                <a:ext cx="8229600" cy="4525963"/>
              </a:xfrm>
              <a:blipFill rotWithShape="1">
                <a:blip r:embed="rId2"/>
                <a:stretch>
                  <a:fillRect l="-1111" t="-1078" b="-2762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15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Самостійна </a:t>
            </a:r>
            <a:r>
              <a:rPr lang="uk-UA" dirty="0" smtClean="0"/>
              <a:t>робота</a:t>
            </a:r>
            <a:br>
              <a:rPr lang="uk-UA" dirty="0" smtClean="0"/>
            </a:br>
            <a:r>
              <a:rPr lang="uk-UA" dirty="0" smtClean="0"/>
              <a:t>розпочинайте 0 10 год. 20 хв.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Виконайте один варіант самостійної роботи, що на сторінці 13 контрольного зошита</a:t>
            </a:r>
          </a:p>
          <a:p>
            <a:endParaRPr lang="uk-UA" dirty="0"/>
          </a:p>
          <a:p>
            <a:r>
              <a:rPr lang="uk-UA" dirty="0" smtClean="0"/>
              <a:t>Хто не має цього зошита, виконує номери на вибір із параграфів 5-8.</a:t>
            </a:r>
          </a:p>
          <a:p>
            <a:endParaRPr lang="uk-UA" dirty="0"/>
          </a:p>
          <a:p>
            <a:r>
              <a:rPr lang="uk-UA" b="1" dirty="0" smtClean="0"/>
              <a:t>Роботу вислати в кінці уроку !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805493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C000"/>
                </a:solidFill>
              </a:rPr>
              <a:t>Домашнє завдання:</a:t>
            </a:r>
            <a:endParaRPr lang="uk-UA" b="1" dirty="0">
              <a:solidFill>
                <a:srgbClr val="FFC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uk-UA" b="1" dirty="0" smtClean="0"/>
              <a:t>Домашня самостійна робота на сторінці</a:t>
            </a:r>
          </a:p>
          <a:p>
            <a:pPr marL="68580" indent="0" algn="ctr">
              <a:buNone/>
            </a:pPr>
            <a:r>
              <a:rPr lang="uk-UA" b="1" dirty="0" smtClean="0"/>
              <a:t> 53-54 вашого підручника</a:t>
            </a:r>
          </a:p>
          <a:p>
            <a:pPr marL="68580" indent="0" algn="ctr">
              <a:buNone/>
            </a:pPr>
            <a:endParaRPr lang="uk-UA" sz="3200" b="1" dirty="0"/>
          </a:p>
          <a:p>
            <a:pPr marL="68580" indent="0" algn="ctr">
              <a:buNone/>
            </a:pPr>
            <a:r>
              <a:rPr lang="uk-UA" b="1" dirty="0" smtClean="0"/>
              <a:t>Всі дії писати в зошиті, де потрібно-</a:t>
            </a:r>
          </a:p>
          <a:p>
            <a:pPr marL="68580" indent="0" algn="ctr">
              <a:buNone/>
            </a:pPr>
            <a:r>
              <a:rPr lang="uk-UA" b="1" dirty="0"/>
              <a:t>в</a:t>
            </a:r>
            <a:r>
              <a:rPr lang="uk-UA" sz="3200" b="1" dirty="0" smtClean="0"/>
              <a:t>иконувати множення чи ділення у стовпчик !</a:t>
            </a:r>
          </a:p>
          <a:p>
            <a:pPr marL="68580" indent="0" algn="ctr">
              <a:buNone/>
            </a:pPr>
            <a:r>
              <a:rPr lang="uk-UA" b="1" dirty="0" smtClean="0"/>
              <a:t>Домашнє завдання вислати у </a:t>
            </a:r>
            <a:r>
              <a:rPr lang="uk-UA" b="1" smtClean="0"/>
              <a:t>вівторок </a:t>
            </a:r>
            <a:r>
              <a:rPr lang="uk-UA" b="1" smtClean="0"/>
              <a:t>вве</a:t>
            </a:r>
            <a:r>
              <a:rPr lang="uk-UA" b="1" smtClean="0"/>
              <a:t>чері</a:t>
            </a:r>
            <a:endParaRPr lang="uk-UA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92241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атематика 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</TotalTime>
  <Words>161</Words>
  <Application>Microsoft Office PowerPoint</Application>
  <PresentationFormat>Екран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Symbol</vt:lpstr>
      <vt:lpstr>Математика 5</vt:lpstr>
      <vt:lpstr>Урок узагальнення з теми: «Множення і ділення натуральних чисел» математика 5 клас 11.10.2021</vt:lpstr>
      <vt:lpstr>Властивості множення</vt:lpstr>
      <vt:lpstr>Виконати дії </vt:lpstr>
      <vt:lpstr>Презентація PowerPoint</vt:lpstr>
      <vt:lpstr>Фізкультхвилинка</vt:lpstr>
      <vt:lpstr>За даною схемою складіть і розв’яжіть задачу</vt:lpstr>
      <vt:lpstr>Презентація PowerPoint</vt:lpstr>
      <vt:lpstr>Самостійна робота розпочинайте 0 10 год. 20 хв.</vt:lpstr>
      <vt:lpstr>Домашнє завдання: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RePack by Diakov</cp:lastModifiedBy>
  <cp:revision>55</cp:revision>
  <dcterms:created xsi:type="dcterms:W3CDTF">2010-02-23T11:30:32Z</dcterms:created>
  <dcterms:modified xsi:type="dcterms:W3CDTF">2021-10-10T16:52:47Z</dcterms:modified>
</cp:coreProperties>
</file>