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9" r:id="rId5"/>
    <p:sldId id="263" r:id="rId6"/>
    <p:sldId id="264" r:id="rId7"/>
    <p:sldId id="265" r:id="rId8"/>
    <p:sldId id="266" r:id="rId9"/>
    <p:sldId id="272" r:id="rId10"/>
    <p:sldId id="267" r:id="rId11"/>
    <p:sldId id="273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53A8"/>
    <a:srgbClr val="19D51D"/>
    <a:srgbClr val="6952F6"/>
    <a:srgbClr val="52F662"/>
    <a:srgbClr val="6FE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B4659B-8C18-4264-9E1E-550B6020D245}" type="doc">
      <dgm:prSet loTypeId="urn:microsoft.com/office/officeart/2005/8/layout/pyramid2" loCatId="list" qsTypeId="urn:microsoft.com/office/officeart/2005/8/quickstyle/3d5" qsCatId="3D" csTypeId="urn:microsoft.com/office/officeart/2005/8/colors/colorful5" csCatId="colorful" phldr="1"/>
      <dgm:spPr/>
    </dgm:pt>
    <dgm:pt modelId="{B8811413-89C2-4D80-8DEC-3AD9577C935D}">
      <dgm:prSet phldrT="[Текст]"/>
      <dgm:spPr/>
      <dgm:t>
        <a:bodyPr/>
        <a:lstStyle/>
        <a:p>
          <a:r>
            <a:rPr lang="uk-UA" dirty="0" smtClean="0"/>
            <a:t>Я дізнався нового….</a:t>
          </a:r>
          <a:endParaRPr lang="ru-RU" dirty="0"/>
        </a:p>
      </dgm:t>
    </dgm:pt>
    <dgm:pt modelId="{66328F39-A81D-4CD1-A1E0-8924D07DEAD9}" type="parTrans" cxnId="{1B73B230-6D5D-4759-BF3D-E63601473E01}">
      <dgm:prSet/>
      <dgm:spPr/>
    </dgm:pt>
    <dgm:pt modelId="{E329BDF6-A2DB-4337-91CE-A1E9E258A723}" type="sibTrans" cxnId="{1B73B230-6D5D-4759-BF3D-E63601473E01}">
      <dgm:prSet/>
      <dgm:spPr/>
    </dgm:pt>
    <dgm:pt modelId="{59141F27-70AA-4178-BB46-4F9365D960F9}">
      <dgm:prSet phldrT="[Текст]"/>
      <dgm:spPr/>
      <dgm:t>
        <a:bodyPr/>
        <a:lstStyle/>
        <a:p>
          <a:r>
            <a:rPr lang="uk-UA" dirty="0" smtClean="0"/>
            <a:t>Я зрозумів…..</a:t>
          </a:r>
          <a:endParaRPr lang="ru-RU" dirty="0"/>
        </a:p>
      </dgm:t>
    </dgm:pt>
    <dgm:pt modelId="{AB00FF61-A197-49C5-9FF8-0760557E2287}" type="parTrans" cxnId="{E878BB35-926F-4D34-BC5D-4CFB0CC6EE2D}">
      <dgm:prSet/>
      <dgm:spPr/>
    </dgm:pt>
    <dgm:pt modelId="{01B2AFA2-9956-432F-9381-77427BA5A30C}" type="sibTrans" cxnId="{E878BB35-926F-4D34-BC5D-4CFB0CC6EE2D}">
      <dgm:prSet/>
      <dgm:spPr/>
    </dgm:pt>
    <dgm:pt modelId="{39A6D498-1283-46B8-A762-909FF1697DF0}">
      <dgm:prSet phldrT="[Текст]"/>
      <dgm:spPr/>
      <dgm:t>
        <a:bodyPr/>
        <a:lstStyle/>
        <a:p>
          <a:r>
            <a:rPr lang="uk-UA" dirty="0" smtClean="0"/>
            <a:t>Мені знав…..</a:t>
          </a:r>
          <a:endParaRPr lang="ru-RU" dirty="0"/>
        </a:p>
      </dgm:t>
    </dgm:pt>
    <dgm:pt modelId="{AE59DB01-1A77-429F-AD97-E15A2E1E79DA}" type="parTrans" cxnId="{C1B262F1-789A-48AF-9C16-A8929F673FB8}">
      <dgm:prSet/>
      <dgm:spPr/>
    </dgm:pt>
    <dgm:pt modelId="{F3F1B7E3-7760-4AC1-B00D-9943250D22DF}" type="sibTrans" cxnId="{C1B262F1-789A-48AF-9C16-A8929F673FB8}">
      <dgm:prSet/>
      <dgm:spPr/>
    </dgm:pt>
    <dgm:pt modelId="{644684AF-404F-4479-A65D-B2E676503417}" type="pres">
      <dgm:prSet presAssocID="{00B4659B-8C18-4264-9E1E-550B6020D245}" presName="compositeShape" presStyleCnt="0">
        <dgm:presLayoutVars>
          <dgm:dir/>
          <dgm:resizeHandles/>
        </dgm:presLayoutVars>
      </dgm:prSet>
      <dgm:spPr/>
    </dgm:pt>
    <dgm:pt modelId="{882E89A6-A430-4CD2-A474-FF4A19EC58CD}" type="pres">
      <dgm:prSet presAssocID="{00B4659B-8C18-4264-9E1E-550B6020D245}" presName="pyramid" presStyleLbl="node1" presStyleIdx="0" presStyleCnt="1"/>
      <dgm:spPr/>
    </dgm:pt>
    <dgm:pt modelId="{9538CD61-5D9F-4084-B4E1-B75DB862D831}" type="pres">
      <dgm:prSet presAssocID="{00B4659B-8C18-4264-9E1E-550B6020D245}" presName="theList" presStyleCnt="0"/>
      <dgm:spPr/>
    </dgm:pt>
    <dgm:pt modelId="{DC25F3E5-1178-484D-8C9F-E40E0E41FD76}" type="pres">
      <dgm:prSet presAssocID="{B8811413-89C2-4D80-8DEC-3AD9577C935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87732-C458-441B-8CA0-2E320AADB15F}" type="pres">
      <dgm:prSet presAssocID="{B8811413-89C2-4D80-8DEC-3AD9577C935D}" presName="aSpace" presStyleCnt="0"/>
      <dgm:spPr/>
    </dgm:pt>
    <dgm:pt modelId="{06DFF8BB-2A6C-46A2-B1A6-74922D30D9B9}" type="pres">
      <dgm:prSet presAssocID="{59141F27-70AA-4178-BB46-4F9365D960F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0A74F-2D23-4E9B-A106-574C1C283F8D}" type="pres">
      <dgm:prSet presAssocID="{59141F27-70AA-4178-BB46-4F9365D960F9}" presName="aSpace" presStyleCnt="0"/>
      <dgm:spPr/>
    </dgm:pt>
    <dgm:pt modelId="{4904A3A4-E66F-4161-B712-19AE70AED382}" type="pres">
      <dgm:prSet presAssocID="{39A6D498-1283-46B8-A762-909FF1697DF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B9741-ABA3-4B4D-9D1D-A7932CFF3B66}" type="pres">
      <dgm:prSet presAssocID="{39A6D498-1283-46B8-A762-909FF1697DF0}" presName="aSpace" presStyleCnt="0"/>
      <dgm:spPr/>
    </dgm:pt>
  </dgm:ptLst>
  <dgm:cxnLst>
    <dgm:cxn modelId="{3575A74E-D82A-49F1-9AF1-7073E1A4584F}" type="presOf" srcId="{B8811413-89C2-4D80-8DEC-3AD9577C935D}" destId="{DC25F3E5-1178-484D-8C9F-E40E0E41FD76}" srcOrd="0" destOrd="0" presId="urn:microsoft.com/office/officeart/2005/8/layout/pyramid2"/>
    <dgm:cxn modelId="{F0F172AC-4BD5-4162-B894-7AEBDA2E71FB}" type="presOf" srcId="{59141F27-70AA-4178-BB46-4F9365D960F9}" destId="{06DFF8BB-2A6C-46A2-B1A6-74922D30D9B9}" srcOrd="0" destOrd="0" presId="urn:microsoft.com/office/officeart/2005/8/layout/pyramid2"/>
    <dgm:cxn modelId="{1B73B230-6D5D-4759-BF3D-E63601473E01}" srcId="{00B4659B-8C18-4264-9E1E-550B6020D245}" destId="{B8811413-89C2-4D80-8DEC-3AD9577C935D}" srcOrd="0" destOrd="0" parTransId="{66328F39-A81D-4CD1-A1E0-8924D07DEAD9}" sibTransId="{E329BDF6-A2DB-4337-91CE-A1E9E258A723}"/>
    <dgm:cxn modelId="{E878BB35-926F-4D34-BC5D-4CFB0CC6EE2D}" srcId="{00B4659B-8C18-4264-9E1E-550B6020D245}" destId="{59141F27-70AA-4178-BB46-4F9365D960F9}" srcOrd="1" destOrd="0" parTransId="{AB00FF61-A197-49C5-9FF8-0760557E2287}" sibTransId="{01B2AFA2-9956-432F-9381-77427BA5A30C}"/>
    <dgm:cxn modelId="{540D4E47-F75E-498D-A462-157211C0447D}" type="presOf" srcId="{00B4659B-8C18-4264-9E1E-550B6020D245}" destId="{644684AF-404F-4479-A65D-B2E676503417}" srcOrd="0" destOrd="0" presId="urn:microsoft.com/office/officeart/2005/8/layout/pyramid2"/>
    <dgm:cxn modelId="{CAD2837A-CD3F-47D4-A9B4-AA2681A2C7F1}" type="presOf" srcId="{39A6D498-1283-46B8-A762-909FF1697DF0}" destId="{4904A3A4-E66F-4161-B712-19AE70AED382}" srcOrd="0" destOrd="0" presId="urn:microsoft.com/office/officeart/2005/8/layout/pyramid2"/>
    <dgm:cxn modelId="{C1B262F1-789A-48AF-9C16-A8929F673FB8}" srcId="{00B4659B-8C18-4264-9E1E-550B6020D245}" destId="{39A6D498-1283-46B8-A762-909FF1697DF0}" srcOrd="2" destOrd="0" parTransId="{AE59DB01-1A77-429F-AD97-E15A2E1E79DA}" sibTransId="{F3F1B7E3-7760-4AC1-B00D-9943250D22DF}"/>
    <dgm:cxn modelId="{EA3C78B9-88DC-4C53-86BE-8A18BF649C55}" type="presParOf" srcId="{644684AF-404F-4479-A65D-B2E676503417}" destId="{882E89A6-A430-4CD2-A474-FF4A19EC58CD}" srcOrd="0" destOrd="0" presId="urn:microsoft.com/office/officeart/2005/8/layout/pyramid2"/>
    <dgm:cxn modelId="{A3305DD0-FC71-4A21-953E-A787FDFFB5E5}" type="presParOf" srcId="{644684AF-404F-4479-A65D-B2E676503417}" destId="{9538CD61-5D9F-4084-B4E1-B75DB862D831}" srcOrd="1" destOrd="0" presId="urn:microsoft.com/office/officeart/2005/8/layout/pyramid2"/>
    <dgm:cxn modelId="{7CF9D042-74BF-4B0D-B0F9-1C0E9CBFA250}" type="presParOf" srcId="{9538CD61-5D9F-4084-B4E1-B75DB862D831}" destId="{DC25F3E5-1178-484D-8C9F-E40E0E41FD76}" srcOrd="0" destOrd="0" presId="urn:microsoft.com/office/officeart/2005/8/layout/pyramid2"/>
    <dgm:cxn modelId="{03EFD3F0-FF59-49EB-8091-FDC5C9A2A93C}" type="presParOf" srcId="{9538CD61-5D9F-4084-B4E1-B75DB862D831}" destId="{88C87732-C458-441B-8CA0-2E320AADB15F}" srcOrd="1" destOrd="0" presId="urn:microsoft.com/office/officeart/2005/8/layout/pyramid2"/>
    <dgm:cxn modelId="{1990065E-6495-4168-93AF-00B31CC983CC}" type="presParOf" srcId="{9538CD61-5D9F-4084-B4E1-B75DB862D831}" destId="{06DFF8BB-2A6C-46A2-B1A6-74922D30D9B9}" srcOrd="2" destOrd="0" presId="urn:microsoft.com/office/officeart/2005/8/layout/pyramid2"/>
    <dgm:cxn modelId="{6C5EF261-9EDE-47F6-9A3F-04C14B7C9027}" type="presParOf" srcId="{9538CD61-5D9F-4084-B4E1-B75DB862D831}" destId="{BDD0A74F-2D23-4E9B-A106-574C1C283F8D}" srcOrd="3" destOrd="0" presId="urn:microsoft.com/office/officeart/2005/8/layout/pyramid2"/>
    <dgm:cxn modelId="{84BCC344-630B-445D-837E-C83FEA22C12D}" type="presParOf" srcId="{9538CD61-5D9F-4084-B4E1-B75DB862D831}" destId="{4904A3A4-E66F-4161-B712-19AE70AED382}" srcOrd="4" destOrd="0" presId="urn:microsoft.com/office/officeart/2005/8/layout/pyramid2"/>
    <dgm:cxn modelId="{4F323664-CC21-482A-BC68-A965839A2ABD}" type="presParOf" srcId="{9538CD61-5D9F-4084-B4E1-B75DB862D831}" destId="{85BB9741-ABA3-4B4D-9D1D-A7932CFF3B6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458200" cy="12192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Трикутник та його периметр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590800"/>
            <a:ext cx="8686800" cy="3886200"/>
          </a:xfrm>
        </p:spPr>
        <p:txBody>
          <a:bodyPr>
            <a:noAutofit/>
          </a:bodyPr>
          <a:lstStyle/>
          <a:p>
            <a:pPr algn="ctr"/>
            <a:r>
              <a:rPr lang="uk-UA" sz="5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  <a:r>
              <a:rPr lang="uk-UA" sz="5400" b="1" cap="none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400" b="1" cap="none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5400" b="1" cap="none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25.11.2021</a:t>
            </a:r>
            <a:r>
              <a:rPr lang="uk-UA" sz="2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рівнобедрений трикутн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57200"/>
            <a:ext cx="1295400" cy="132919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Равнобедренный треугольник 5"/>
          <p:cNvSpPr/>
          <p:nvPr/>
        </p:nvSpPr>
        <p:spPr>
          <a:xfrm>
            <a:off x="1600200" y="457200"/>
            <a:ext cx="1752600" cy="1143000"/>
          </a:xfrm>
          <a:prstGeom prst="triangle">
            <a:avLst/>
          </a:prstGeom>
          <a:solidFill>
            <a:srgbClr val="FFC000"/>
          </a:solidFill>
          <a:ln>
            <a:solidFill>
              <a:srgbClr val="F553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62000" y="2971800"/>
            <a:ext cx="2286000" cy="381000"/>
          </a:xfrm>
          <a:prstGeom prst="triangle">
            <a:avLst/>
          </a:prstGeom>
          <a:solidFill>
            <a:srgbClr val="52F662"/>
          </a:solidFill>
          <a:ln>
            <a:solidFill>
              <a:srgbClr val="F553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791200" y="2743200"/>
            <a:ext cx="3505200" cy="1295400"/>
          </a:xfrm>
          <a:prstGeom prst="triangle">
            <a:avLst/>
          </a:prstGeom>
          <a:solidFill>
            <a:srgbClr val="6952F6"/>
          </a:solidFill>
          <a:ln>
            <a:solidFill>
              <a:srgbClr val="F553A8"/>
            </a:solidFill>
          </a:ln>
          <a:scene3d>
            <a:camera prst="isometricBottom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Рефлексія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22</a:t>
            </a:r>
          </a:p>
          <a:p>
            <a:r>
              <a:rPr lang="uk-UA" dirty="0" smtClean="0"/>
              <a:t>№752,756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5274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Подумайте, чи ви знаєте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Яка фігура називається трикутником?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 обчислити периметр трикутника?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Назвіть елементи трикутника.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 в житті ми зустрічаємо трикутники?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Для чого нам вивчати дану тему?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Чи вважаєте ви дану тему потрібною?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 в житті зможуть знадобитися дані знання?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57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Епіграф уроку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язування задач – зовсім не привілей математики. Усе людське пізнання – це не що інше, як постійна постановка та розв'язування все нових питань, проблем</a:t>
            </a:r>
            <a:b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Е. Ільєнков 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Згадайте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</a:t>
            </a:r>
            <a:r>
              <a:rPr lang="uk-UA" i="1" dirty="0" smtClean="0"/>
              <a:t>в                   а   </a:t>
            </a:r>
            <a:r>
              <a:rPr lang="uk-UA" i="1" dirty="0" err="1" smtClean="0"/>
              <a:t>а</a:t>
            </a: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i="1" dirty="0" smtClean="0"/>
              <a:t>                                   с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 це за фігура? Як знайти периметр цієї фігури? 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819400" y="1447800"/>
            <a:ext cx="3124200" cy="2819400"/>
          </a:xfrm>
          <a:prstGeom prst="triangle">
            <a:avLst/>
          </a:prstGeom>
          <a:solidFill>
            <a:srgbClr val="00B0F0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914400" y="0"/>
            <a:ext cx="7391400" cy="1524000"/>
          </a:xfrm>
          <a:prstGeom prst="wave">
            <a:avLst>
              <a:gd name="adj1" fmla="val 12500"/>
              <a:gd name="adj2" fmla="val 1922"/>
            </a:avLst>
          </a:prstGeom>
          <a:solidFill>
            <a:srgbClr val="F553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52F662"/>
                </a:solidFill>
              </a:rPr>
              <a:t>Трикутник – це фігура, яка має три кути, три сторони та три вершини, які з'єднані між собою</a:t>
            </a:r>
            <a:endParaRPr lang="ru-RU" dirty="0">
              <a:solidFill>
                <a:srgbClr val="52F662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76600" y="2819400"/>
            <a:ext cx="2438400" cy="1600200"/>
          </a:xfrm>
          <a:prstGeom prst="ellipse">
            <a:avLst/>
          </a:prstGeom>
          <a:solidFill>
            <a:srgbClr val="FFFF00"/>
          </a:solidFill>
          <a:ln>
            <a:solidFill>
              <a:srgbClr val="19D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553A8"/>
                </a:solidFill>
                <a:latin typeface="Times New Roman" pitchFamily="18" charset="0"/>
                <a:cs typeface="Times New Roman" pitchFamily="18" charset="0"/>
              </a:rPr>
              <a:t>Трикутник</a:t>
            </a:r>
            <a:endParaRPr lang="ru-RU" sz="2400" dirty="0">
              <a:solidFill>
                <a:srgbClr val="F553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562600" y="27432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10200" y="43434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895600" y="43434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2362200" y="28956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343400" y="1905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85800" y="2667000"/>
            <a:ext cx="1524000" cy="5334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сторона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71600" y="5105400"/>
            <a:ext cx="1676400" cy="5334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вершина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57600" y="1524000"/>
            <a:ext cx="1295400" cy="3810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кут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705600" y="2514600"/>
            <a:ext cx="1600200" cy="4572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фігура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24600" y="5105400"/>
            <a:ext cx="1676400" cy="4572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три</a:t>
            </a:r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Де в житті ми зустрічаємо трикутник?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Прапор Непал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2667000" cy="3259667"/>
          </a:xfrm>
        </p:spPr>
      </p:pic>
      <p:pic>
        <p:nvPicPr>
          <p:cNvPr id="5" name="Рисунок 4" descr="10__176_234x2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1371600"/>
            <a:ext cx="3048000" cy="3048000"/>
          </a:xfrm>
          <a:prstGeom prst="rect">
            <a:avLst/>
          </a:prstGeom>
        </p:spPr>
      </p:pic>
      <p:pic>
        <p:nvPicPr>
          <p:cNvPr id="6" name="Рисунок 5" descr="Ейфелева башня фр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2819400"/>
            <a:ext cx="2819400" cy="3520743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Практична робота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.Обчислити периметр трикутника, якщо його виміри дорівнюють 6 м, 10 м і 17 м.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м              10 м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6 м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71800" y="2514600"/>
            <a:ext cx="2971800" cy="3581400"/>
          </a:xfrm>
          <a:prstGeom prst="triangle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heel spokes="2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Задача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Обчислити периметр трикутника, якщо одна його сторона дорівнює 5 см, друга - на 7 см більша, а третя -  дорівнює сумі двох інших.</a:t>
            </a: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5 см                    ?, на 7 см більша</a:t>
            </a: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?, сумі двох інших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48000" y="2895600"/>
            <a:ext cx="3048000" cy="2819400"/>
          </a:xfrm>
          <a:prstGeom prst="triangle">
            <a:avLst/>
          </a:prstGeom>
          <a:solidFill>
            <a:srgbClr val="C00000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2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Обчислити довжини сторін трикутника у якого всі сторони рівні, а периметр дорівнює 66 м.</a:t>
            </a:r>
          </a:p>
          <a:p>
            <a:pPr>
              <a:buNone/>
            </a:pPr>
            <a:endParaRPr lang="uk-UA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                  х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х </a:t>
            </a: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х+ х + х = 66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429000" y="2667000"/>
            <a:ext cx="2514600" cy="2209800"/>
          </a:xfrm>
          <a:prstGeom prst="triangle">
            <a:avLst/>
          </a:prstGeom>
          <a:solidFill>
            <a:srgbClr val="6952F6"/>
          </a:solidFill>
          <a:ln>
            <a:solidFill>
              <a:srgbClr val="19D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4038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 = 66 м 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Виконайте №751(має вийти 250)</a:t>
            </a:r>
          </a:p>
          <a:p>
            <a:r>
              <a:rPr lang="uk-UA" dirty="0" smtClean="0"/>
              <a:t>№753:вираз Р=48+а+в=48+….(треба підставити значення а та в)</a:t>
            </a:r>
          </a:p>
          <a:p>
            <a:r>
              <a:rPr lang="uk-UA" dirty="0" smtClean="0"/>
              <a:t>№754 –треба згадати , чому дорівнює сума кутів трикутника</a:t>
            </a:r>
          </a:p>
          <a:p>
            <a:r>
              <a:rPr lang="uk-UA" dirty="0" smtClean="0"/>
              <a:t>Ще один номер на вибір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3112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</TotalTime>
  <Words>269</Words>
  <Application>Microsoft Office PowerPoint</Application>
  <PresentationFormat>Екран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Franklin Gothic Book</vt:lpstr>
      <vt:lpstr>Franklin Gothic Medium</vt:lpstr>
      <vt:lpstr>Times New Roman</vt:lpstr>
      <vt:lpstr>Wingdings 2</vt:lpstr>
      <vt:lpstr>Трек</vt:lpstr>
      <vt:lpstr>5 клас 25.11.2021 </vt:lpstr>
      <vt:lpstr>Епіграф уроку  Розв’язування задач – зовсім не привілей математики. Усе людське пізнання – це не що інше, як постійна постановка та розв'язування все нових питань, проблем                                                            Е. Ільєнков </vt:lpstr>
      <vt:lpstr>Згадайте</vt:lpstr>
      <vt:lpstr>        </vt:lpstr>
      <vt:lpstr>Де в житті ми зустрічаємо трикутник?</vt:lpstr>
      <vt:lpstr>Практична робота</vt:lpstr>
      <vt:lpstr>Задача</vt:lpstr>
      <vt:lpstr>Задача 2</vt:lpstr>
      <vt:lpstr>Робота з підручником</vt:lpstr>
      <vt:lpstr>Рефлексія</vt:lpstr>
      <vt:lpstr>Домашнє завдання</vt:lpstr>
      <vt:lpstr>Подумайте, чи ви знаєте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   Підручник “ Математика 5 клас ”  автори: А. Г. Мерзляк, В. Б. Полонський, М. С. Якір Методична розробка вчителя математики Новобузької ЗОШ І – ІІ ст. № 4  Миколаївської обл. Рафальської Оксани Дмитрівни </dc:title>
  <cp:lastModifiedBy>RePack by Diakov</cp:lastModifiedBy>
  <cp:revision>18</cp:revision>
  <dcterms:modified xsi:type="dcterms:W3CDTF">2021-11-25T09:42:50Z</dcterms:modified>
</cp:coreProperties>
</file>