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9" r:id="rId2"/>
    <p:sldId id="260" r:id="rId3"/>
    <p:sldId id="262" r:id="rId4"/>
    <p:sldId id="263" r:id="rId5"/>
    <p:sldId id="264" r:id="rId6"/>
    <p:sldId id="265" r:id="rId7"/>
    <p:sldId id="266" r:id="rId8"/>
    <p:sldId id="267" r:id="rId9"/>
    <p:sldId id="285" r:id="rId10"/>
    <p:sldId id="268" r:id="rId11"/>
    <p:sldId id="269" r:id="rId12"/>
    <p:sldId id="286" r:id="rId13"/>
    <p:sldId id="287" r:id="rId14"/>
    <p:sldId id="289" r:id="rId15"/>
    <p:sldId id="290" r:id="rId16"/>
    <p:sldId id="291" r:id="rId17"/>
    <p:sldId id="29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6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35E0AA-CCF8-4CF8-A93C-F34C5F1C0533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79BEA-02AC-4131-8D17-B9F50D91D31D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873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DD0DFE-67BD-4E0E-BA13-181271B4EBDC}" type="slidenum">
              <a:rPr lang="ru-RU">
                <a:latin typeface="Arial" pitchFamily="34" charset="0"/>
                <a:cs typeface="Arial" pitchFamily="34" charset="0"/>
              </a:rPr>
              <a:pPr/>
              <a:t>2</a:t>
            </a:fld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45059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60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061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lnSpc>
                <a:spcPct val="100000"/>
              </a:lnSpc>
              <a:spcBef>
                <a:spcPct val="0"/>
              </a:spcBef>
            </a:pPr>
            <a:fld id="{46E6035D-9C83-45EB-8F1B-7E31164181C0}" type="slidenum">
              <a:rPr lang="ru-RU" sz="1200" b="0">
                <a:latin typeface="Times New Roman" pitchFamily="18" charset="0"/>
                <a:cs typeface="Times New Roman" pitchFamily="18" charset="0"/>
              </a:rPr>
              <a:pPr algn="r">
                <a:lnSpc>
                  <a:spcPct val="100000"/>
                </a:lnSpc>
                <a:spcBef>
                  <a:spcPct val="0"/>
                </a:spcBef>
              </a:pPr>
              <a:t>2</a:t>
            </a:fld>
            <a:endParaRPr lang="ru-RU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633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9133-590C-4D0F-A224-50D59C19711F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C2CFF-319D-46EE-9B40-A3D9390FB6D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9133-590C-4D0F-A224-50D59C19711F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C2CFF-319D-46EE-9B40-A3D9390FB6D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9133-590C-4D0F-A224-50D59C19711F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C2CFF-319D-46EE-9B40-A3D9390FB6D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9133-590C-4D0F-A224-50D59C19711F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C2CFF-319D-46EE-9B40-A3D9390FB6D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9133-590C-4D0F-A224-50D59C19711F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C2CFF-319D-46EE-9B40-A3D9390FB6D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9133-590C-4D0F-A224-50D59C19711F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C2CFF-319D-46EE-9B40-A3D9390FB6D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9133-590C-4D0F-A224-50D59C19711F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C2CFF-319D-46EE-9B40-A3D9390FB6D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9133-590C-4D0F-A224-50D59C19711F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C2CFF-319D-46EE-9B40-A3D9390FB6D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9133-590C-4D0F-A224-50D59C19711F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C2CFF-319D-46EE-9B40-A3D9390FB6D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9133-590C-4D0F-A224-50D59C19711F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C2CFF-319D-46EE-9B40-A3D9390FB6D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9133-590C-4D0F-A224-50D59C19711F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C2CFF-319D-46EE-9B40-A3D9390FB6D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29133-590C-4D0F-A224-50D59C19711F}" type="datetimeFigureOut">
              <a:rPr lang="ru-RU" smtClean="0"/>
              <a:pPr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C2CFF-319D-46EE-9B40-A3D9390FB6D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smiles.33b.ru/smile.104595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7.gif"/><Relationship Id="rId5" Type="http://schemas.openxmlformats.org/officeDocument/2006/relationships/image" Target="../media/image2.jpeg"/><Relationship Id="rId4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1.gif"/><Relationship Id="rId4" Type="http://schemas.openxmlformats.org/officeDocument/2006/relationships/hyperlink" Target="http://smiles.33b.ru/smile.104595.html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miles.33b.ru/smile.104595.html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Picture 27" descr="78ce56ae5fa75ac85e3ab5e321d88a9d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573016"/>
            <a:ext cx="6047656" cy="328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8" name="Picture 10" descr="C:\Users\PC\Pictures\29244027_199322847327173_667991251320045568_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0"/>
            <a:ext cx="2987824" cy="68580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Рівняння</a:t>
            </a:r>
            <a:endParaRPr lang="uk-UA" dirty="0"/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Математика 5 клас</a:t>
            </a:r>
          </a:p>
          <a:p>
            <a:r>
              <a:rPr lang="uk-UA" dirty="0" smtClean="0"/>
              <a:t>25.10.2021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23850" y="476250"/>
            <a:ext cx="324008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611188" y="836613"/>
            <a:ext cx="237648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237574" name="Text Box 6"/>
          <p:cNvSpPr txBox="1">
            <a:spLocks noChangeArrowheads="1"/>
          </p:cNvSpPr>
          <p:nvPr/>
        </p:nvSpPr>
        <p:spPr bwMode="auto">
          <a:xfrm>
            <a:off x="1619250" y="0"/>
            <a:ext cx="7524750" cy="7078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uk-UA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Щоб знайти</a:t>
            </a:r>
            <a:r>
              <a:rPr lang="uk-UA" sz="40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uk-UA" sz="4000" b="1" dirty="0">
                <a:solidFill>
                  <a:srgbClr val="FF99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невідомий дільник</a:t>
            </a:r>
            <a: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?</a:t>
            </a:r>
            <a:endParaRPr lang="uk-UA" sz="40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37575" name="Text Box 7"/>
          <p:cNvSpPr txBox="1">
            <a:spLocks noChangeArrowheads="1"/>
          </p:cNvSpPr>
          <p:nvPr/>
        </p:nvSpPr>
        <p:spPr bwMode="auto">
          <a:xfrm>
            <a:off x="2339752" y="692696"/>
            <a:ext cx="6804248" cy="8079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uk-UA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Треба </a:t>
            </a:r>
            <a:r>
              <a:rPr lang="uk-UA" sz="3600" b="1" dirty="0">
                <a:solidFill>
                  <a:srgbClr val="FF99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ділене поділити на частку</a:t>
            </a:r>
            <a:r>
              <a:rPr lang="uk-UA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.</a:t>
            </a:r>
          </a:p>
          <a:p>
            <a:pPr>
              <a:spcBef>
                <a:spcPct val="50000"/>
              </a:spcBef>
              <a:defRPr/>
            </a:pPr>
            <a:endParaRPr lang="uk-UA" sz="700" b="1" dirty="0"/>
          </a:p>
        </p:txBody>
      </p:sp>
      <p:sp>
        <p:nvSpPr>
          <p:cNvPr id="237580" name="Text Box 12"/>
          <p:cNvSpPr txBox="1">
            <a:spLocks noChangeArrowheads="1"/>
          </p:cNvSpPr>
          <p:nvPr/>
        </p:nvSpPr>
        <p:spPr bwMode="auto">
          <a:xfrm>
            <a:off x="4067175" y="5876925"/>
            <a:ext cx="3817938" cy="7016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 b="1" dirty="0"/>
              <a:t>Відповідь: </a:t>
            </a:r>
            <a:r>
              <a:rPr lang="uk-UA" sz="4000" b="1" dirty="0" smtClean="0">
                <a:solidFill>
                  <a:srgbClr val="FF0000"/>
                </a:solidFill>
              </a:rPr>
              <a:t>4</a:t>
            </a:r>
            <a:r>
              <a:rPr lang="uk-UA" sz="4000" b="1" dirty="0" smtClean="0"/>
              <a:t>.</a:t>
            </a:r>
            <a:r>
              <a:rPr lang="uk-UA" sz="700" b="1" dirty="0" smtClean="0"/>
              <a:t>:</a:t>
            </a:r>
            <a:endParaRPr lang="uk-UA" sz="700" b="1" dirty="0"/>
          </a:p>
        </p:txBody>
      </p:sp>
      <p:pic>
        <p:nvPicPr>
          <p:cNvPr id="13" name="Picture 4" descr="so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691680" cy="191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араллелограмм 13"/>
          <p:cNvSpPr/>
          <p:nvPr/>
        </p:nvSpPr>
        <p:spPr>
          <a:xfrm>
            <a:off x="3203848" y="2132856"/>
            <a:ext cx="4283968" cy="3312368"/>
          </a:xfrm>
          <a:prstGeom prst="parallelogram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4067944" y="2276872"/>
            <a:ext cx="2880320" cy="7078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 b="1" dirty="0" smtClean="0"/>
              <a:t>320 </a:t>
            </a:r>
            <a:r>
              <a:rPr lang="uk-UA" sz="4000" b="1" dirty="0"/>
              <a:t>: </a:t>
            </a:r>
            <a:r>
              <a:rPr lang="uk-UA" sz="4000" b="1" dirty="0">
                <a:solidFill>
                  <a:srgbClr val="FF0000"/>
                </a:solidFill>
              </a:rPr>
              <a:t>Х</a:t>
            </a:r>
            <a:r>
              <a:rPr lang="uk-UA" sz="4000" b="1" dirty="0"/>
              <a:t> = </a:t>
            </a:r>
            <a:r>
              <a:rPr lang="uk-UA" sz="4000" b="1" dirty="0" smtClean="0"/>
              <a:t>80</a:t>
            </a:r>
            <a:endParaRPr lang="uk-UA" sz="4000" b="1" dirty="0"/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3851920" y="3284984"/>
            <a:ext cx="2952328" cy="7078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 b="1" dirty="0">
                <a:solidFill>
                  <a:srgbClr val="FF0000"/>
                </a:solidFill>
              </a:rPr>
              <a:t>Х</a:t>
            </a:r>
            <a:r>
              <a:rPr lang="uk-UA" sz="4000" b="1" dirty="0"/>
              <a:t> = 3</a:t>
            </a:r>
            <a:r>
              <a:rPr lang="uk-UA" sz="4000" b="1" dirty="0" smtClean="0"/>
              <a:t>20 </a:t>
            </a:r>
            <a:r>
              <a:rPr lang="uk-UA" sz="4000" b="1" dirty="0"/>
              <a:t>: </a:t>
            </a:r>
            <a:r>
              <a:rPr lang="uk-UA" sz="4000" b="1" dirty="0" smtClean="0"/>
              <a:t>80</a:t>
            </a:r>
            <a:endParaRPr lang="uk-UA" sz="4000" b="1" dirty="0"/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4283968" y="4365104"/>
            <a:ext cx="1440160" cy="7078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 b="1" dirty="0">
                <a:solidFill>
                  <a:srgbClr val="FF0000"/>
                </a:solidFill>
              </a:rPr>
              <a:t>Х</a:t>
            </a:r>
            <a:r>
              <a:rPr lang="uk-UA" sz="4000" b="1" dirty="0"/>
              <a:t> = 4</a:t>
            </a:r>
          </a:p>
        </p:txBody>
      </p:sp>
      <p:pic>
        <p:nvPicPr>
          <p:cNvPr id="18" name="Picture 4" descr="Рисунок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717032"/>
            <a:ext cx="3131840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/>
          <p:cNvSpPr txBox="1"/>
          <p:nvPr/>
        </p:nvSpPr>
        <p:spPr>
          <a:xfrm>
            <a:off x="0" y="1916832"/>
            <a:ext cx="3563888" cy="1323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4000" b="1" dirty="0" smtClean="0"/>
              <a:t>Зразок приклада.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75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75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7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7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37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37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4" grpId="0" animBg="1"/>
      <p:bldP spid="237575" grpId="0" animBg="1"/>
      <p:bldP spid="237580" grpId="0" animBg="1"/>
      <p:bldP spid="14" grpId="0" animBg="1"/>
      <p:bldP spid="15" grpId="0" animBg="1"/>
      <p:bldP spid="16" grpId="0" animBg="1"/>
      <p:bldP spid="17" grpId="0" animBg="1"/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Text Box 2"/>
          <p:cNvSpPr txBox="1">
            <a:spLocks noChangeArrowheads="1"/>
          </p:cNvSpPr>
          <p:nvPr/>
        </p:nvSpPr>
        <p:spPr bwMode="auto">
          <a:xfrm>
            <a:off x="1619250" y="0"/>
            <a:ext cx="7524750" cy="769441"/>
          </a:xfrm>
          <a:prstGeom prst="rect">
            <a:avLst/>
          </a:prstGeom>
          <a:solidFill>
            <a:srgbClr val="15FB8D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uk-UA" sz="44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Щоб знайти</a:t>
            </a:r>
            <a:r>
              <a:rPr lang="uk-UA" sz="44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uk-UA" sz="4400" b="1" dirty="0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невідоме ділене</a:t>
            </a:r>
            <a:r>
              <a:rPr 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?</a:t>
            </a:r>
            <a:endParaRPr lang="uk-UA" sz="44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23850" y="404813"/>
            <a:ext cx="1871663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238602" name="Text Box 10"/>
          <p:cNvSpPr txBox="1">
            <a:spLocks noChangeArrowheads="1"/>
          </p:cNvSpPr>
          <p:nvPr/>
        </p:nvSpPr>
        <p:spPr bwMode="auto">
          <a:xfrm>
            <a:off x="5003800" y="6156325"/>
            <a:ext cx="4140200" cy="7016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 dirty="0"/>
              <a:t>Відповідь: </a:t>
            </a:r>
            <a:r>
              <a:rPr lang="uk-UA" sz="4000" b="1" dirty="0" smtClean="0">
                <a:solidFill>
                  <a:srgbClr val="FF0000"/>
                </a:solidFill>
              </a:rPr>
              <a:t>1350</a:t>
            </a:r>
            <a:r>
              <a:rPr lang="uk-UA" sz="4000" b="1" dirty="0">
                <a:solidFill>
                  <a:srgbClr val="FF0000"/>
                </a:solidFill>
              </a:rPr>
              <a:t>.</a:t>
            </a:r>
          </a:p>
        </p:txBody>
      </p:sp>
      <p:pic>
        <p:nvPicPr>
          <p:cNvPr id="12" name="Picture 4" descr="so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547664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1475656" y="836712"/>
            <a:ext cx="7668343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uk-UA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Треба</a:t>
            </a:r>
            <a:r>
              <a:rPr lang="uk-UA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uk-U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частку помножити на дільник</a:t>
            </a:r>
            <a:r>
              <a:rPr lang="uk-U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</a:t>
            </a:r>
          </a:p>
        </p:txBody>
      </p:sp>
      <p:sp>
        <p:nvSpPr>
          <p:cNvPr id="14" name="Правильный пятиугольник 13"/>
          <p:cNvSpPr/>
          <p:nvPr/>
        </p:nvSpPr>
        <p:spPr>
          <a:xfrm>
            <a:off x="3635896" y="1484784"/>
            <a:ext cx="5508104" cy="3600400"/>
          </a:xfrm>
          <a:prstGeom prst="pentagon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endParaRPr lang="uk-UA" sz="3600" b="1" dirty="0"/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5148064" y="2132856"/>
            <a:ext cx="2376264" cy="707886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 b="1" dirty="0">
                <a:solidFill>
                  <a:srgbClr val="FF0000"/>
                </a:solidFill>
              </a:rPr>
              <a:t>Х</a:t>
            </a:r>
            <a:r>
              <a:rPr lang="uk-UA" sz="4000" b="1" dirty="0">
                <a:solidFill>
                  <a:srgbClr val="FF99FF"/>
                </a:solidFill>
              </a:rPr>
              <a:t> </a:t>
            </a:r>
            <a:r>
              <a:rPr lang="uk-UA" sz="4000" b="1" dirty="0"/>
              <a:t>: </a:t>
            </a:r>
            <a:r>
              <a:rPr lang="uk-UA" sz="4000" b="1" dirty="0" smtClean="0"/>
              <a:t>45 </a:t>
            </a:r>
            <a:r>
              <a:rPr lang="uk-UA" sz="4000" b="1" dirty="0"/>
              <a:t>= </a:t>
            </a:r>
            <a:r>
              <a:rPr lang="uk-UA" sz="4000" b="1" dirty="0" smtClean="0"/>
              <a:t>30</a:t>
            </a:r>
            <a:endParaRPr lang="uk-UA" sz="4000" b="1" dirty="0"/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5292080" y="3068960"/>
            <a:ext cx="2520280" cy="707886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 b="1" dirty="0">
                <a:solidFill>
                  <a:srgbClr val="FF0000"/>
                </a:solidFill>
              </a:rPr>
              <a:t>Х</a:t>
            </a:r>
            <a:r>
              <a:rPr lang="uk-UA" sz="4000" b="1" dirty="0"/>
              <a:t> = </a:t>
            </a:r>
            <a:r>
              <a:rPr lang="uk-UA" sz="4000" b="1" dirty="0" smtClean="0"/>
              <a:t>45 </a:t>
            </a:r>
            <a:r>
              <a:rPr lang="en-US" sz="4000" b="1" dirty="0">
                <a:solidFill>
                  <a:srgbClr val="FF0000"/>
                </a:solidFill>
              </a:rPr>
              <a:t>·</a:t>
            </a:r>
            <a:r>
              <a:rPr lang="uk-UA" sz="4000" b="1" dirty="0"/>
              <a:t> </a:t>
            </a:r>
            <a:r>
              <a:rPr lang="uk-UA" sz="4000" b="1" dirty="0" smtClean="0"/>
              <a:t>30</a:t>
            </a:r>
            <a:endParaRPr lang="uk-UA" sz="4000" b="1" dirty="0"/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5508104" y="4149080"/>
            <a:ext cx="2016224" cy="707886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 b="1" dirty="0">
                <a:solidFill>
                  <a:srgbClr val="FF0000"/>
                </a:solidFill>
              </a:rPr>
              <a:t>Х</a:t>
            </a:r>
            <a:r>
              <a:rPr lang="uk-UA" sz="4000" b="1" dirty="0"/>
              <a:t> = </a:t>
            </a:r>
            <a:r>
              <a:rPr lang="uk-UA" sz="4000" b="1" dirty="0" smtClean="0"/>
              <a:t>1350</a:t>
            </a:r>
            <a:endParaRPr lang="uk-UA" sz="4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0" y="1484784"/>
            <a:ext cx="4355976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4000" b="1" dirty="0" smtClean="0"/>
              <a:t>Зразок приклада.</a:t>
            </a:r>
            <a:endParaRPr lang="ru-RU" sz="4000" b="1" dirty="0"/>
          </a:p>
        </p:txBody>
      </p:sp>
      <p:pic>
        <p:nvPicPr>
          <p:cNvPr id="19" name="Picture 4" descr="Рисунок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780928"/>
            <a:ext cx="3635896" cy="4077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38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38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38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4" grpId="0" animBg="1"/>
      <p:bldP spid="23860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"/>
            <a:ext cx="7236296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800" b="1" i="1" dirty="0" smtClean="0">
                <a:solidFill>
                  <a:schemeClr val="hlink"/>
                </a:solidFill>
              </a:rPr>
              <a:t>Зв'язуй, коренем якого з наступних рівнянь є число 3 </a:t>
            </a:r>
            <a:endParaRPr lang="uk-UA" sz="2800" b="1" i="1" dirty="0">
              <a:solidFill>
                <a:schemeClr val="hlink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980728"/>
            <a:ext cx="2880320" cy="5909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514350" indent="-514350">
              <a:lnSpc>
                <a:spcPct val="90000"/>
              </a:lnSpc>
              <a:defRPr/>
            </a:pPr>
            <a:r>
              <a:rPr lang="uk-UA" sz="36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1) </a:t>
            </a:r>
            <a:r>
              <a:rPr lang="uk-UA" sz="3600" b="1" dirty="0"/>
              <a:t>2 Х – 3 = </a:t>
            </a:r>
            <a:r>
              <a:rPr lang="uk-UA" sz="3600" b="1" dirty="0" smtClean="0"/>
              <a:t>9</a:t>
            </a:r>
            <a:endParaRPr lang="uk-UA" sz="36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3529" y="1772816"/>
            <a:ext cx="3816423" cy="5909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514350" indent="-514350">
              <a:lnSpc>
                <a:spcPct val="90000"/>
              </a:lnSpc>
              <a:defRPr/>
            </a:pPr>
            <a:r>
              <a:rPr lang="uk-UA" sz="36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2)</a:t>
            </a:r>
            <a:r>
              <a:rPr lang="uk-UA" sz="3600" b="1" dirty="0"/>
              <a:t> Х + 20 = 20 + </a:t>
            </a:r>
            <a:r>
              <a:rPr lang="uk-UA" sz="3600" b="1" dirty="0" err="1"/>
              <a:t>Х</a:t>
            </a:r>
            <a:r>
              <a:rPr lang="uk-UA" sz="3600" b="1" dirty="0"/>
              <a:t>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39553" y="2492896"/>
            <a:ext cx="3096343" cy="5909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514350" indent="-514350">
              <a:lnSpc>
                <a:spcPct val="90000"/>
              </a:lnSpc>
              <a:defRPr/>
            </a:pPr>
            <a:r>
              <a:rPr lang="uk-UA" sz="36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3)</a:t>
            </a:r>
            <a:r>
              <a:rPr lang="uk-UA" sz="3600" b="1" dirty="0"/>
              <a:t> </a:t>
            </a:r>
            <a:r>
              <a:rPr lang="uk-UA" sz="3600" b="1" dirty="0" smtClean="0"/>
              <a:t>32 </a:t>
            </a:r>
            <a:r>
              <a:rPr lang="uk-UA" sz="3600" b="1" dirty="0"/>
              <a:t>- </a:t>
            </a:r>
            <a:r>
              <a:rPr lang="uk-UA" sz="3600" b="1" dirty="0" smtClean="0"/>
              <a:t>4х </a:t>
            </a:r>
            <a:r>
              <a:rPr lang="uk-UA" sz="3600" b="1" dirty="0"/>
              <a:t>= 20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3258184"/>
            <a:ext cx="4464495" cy="5909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514350" indent="-514350">
              <a:lnSpc>
                <a:spcPct val="90000"/>
              </a:lnSpc>
              <a:defRPr/>
            </a:pPr>
            <a:r>
              <a:rPr lang="uk-UA" sz="36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4)</a:t>
            </a:r>
            <a:r>
              <a:rPr lang="uk-UA" sz="3600" b="1" dirty="0"/>
              <a:t> Х ∙ </a:t>
            </a:r>
            <a:r>
              <a:rPr lang="uk-UA" sz="3600" b="1" dirty="0" err="1"/>
              <a:t>Х</a:t>
            </a:r>
            <a:r>
              <a:rPr lang="uk-UA" sz="3600" b="1" dirty="0"/>
              <a:t> ∙ </a:t>
            </a:r>
            <a:r>
              <a:rPr lang="uk-UA" sz="3600" b="1" dirty="0" err="1"/>
              <a:t>Х</a:t>
            </a:r>
            <a:r>
              <a:rPr lang="uk-UA" sz="3600" b="1" dirty="0"/>
              <a:t> + </a:t>
            </a:r>
            <a:r>
              <a:rPr lang="uk-UA" sz="3600" b="1" dirty="0" smtClean="0"/>
              <a:t>45 </a:t>
            </a:r>
            <a:r>
              <a:rPr lang="uk-UA" sz="3600" b="1" dirty="0"/>
              <a:t>= 150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51520" y="4040256"/>
            <a:ext cx="3024336" cy="5909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514350" indent="-514350">
              <a:lnSpc>
                <a:spcPct val="90000"/>
              </a:lnSpc>
              <a:defRPr/>
            </a:pPr>
            <a:r>
              <a:rPr lang="uk-UA" sz="36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5)</a:t>
            </a:r>
            <a:r>
              <a:rPr lang="uk-UA" sz="3600" b="1" dirty="0"/>
              <a:t> 0 ∙ Х = </a:t>
            </a:r>
            <a:r>
              <a:rPr lang="uk-UA" sz="3600" b="1" dirty="0" smtClean="0"/>
              <a:t>20</a:t>
            </a:r>
            <a:endParaRPr lang="uk-UA" sz="36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79513" y="4797152"/>
            <a:ext cx="3600400" cy="5909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514350" indent="-514350">
              <a:lnSpc>
                <a:spcPct val="90000"/>
              </a:lnSpc>
              <a:defRPr/>
            </a:pPr>
            <a:r>
              <a:rPr lang="uk-UA" sz="36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6)</a:t>
            </a:r>
            <a:r>
              <a:rPr lang="uk-UA" sz="3600" b="1" dirty="0"/>
              <a:t> Х + </a:t>
            </a:r>
            <a:r>
              <a:rPr lang="uk-UA" sz="3600" b="1" dirty="0" smtClean="0"/>
              <a:t>2 </a:t>
            </a:r>
            <a:r>
              <a:rPr lang="uk-UA" sz="3600" b="1" dirty="0"/>
              <a:t>= 22 – </a:t>
            </a:r>
            <a:r>
              <a:rPr lang="uk-UA" sz="3600" b="1" dirty="0" err="1"/>
              <a:t>Х</a:t>
            </a:r>
            <a:endParaRPr lang="uk-UA" sz="3600" b="1" dirty="0"/>
          </a:p>
        </p:txBody>
      </p:sp>
      <p:sp>
        <p:nvSpPr>
          <p:cNvPr id="12" name="AutoShape 20"/>
          <p:cNvSpPr>
            <a:spLocks noChangeArrowheads="1"/>
          </p:cNvSpPr>
          <p:nvPr/>
        </p:nvSpPr>
        <p:spPr bwMode="auto">
          <a:xfrm>
            <a:off x="3419873" y="1124745"/>
            <a:ext cx="2304255" cy="360039"/>
          </a:xfrm>
          <a:prstGeom prst="rightArrow">
            <a:avLst>
              <a:gd name="adj1" fmla="val 50000"/>
              <a:gd name="adj2" fmla="val 400184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 sz="700">
              <a:solidFill>
                <a:srgbClr val="FFFF00"/>
              </a:solidFill>
            </a:endParaRPr>
          </a:p>
        </p:txBody>
      </p:sp>
      <p:sp>
        <p:nvSpPr>
          <p:cNvPr id="13" name="AutoShape 20"/>
          <p:cNvSpPr>
            <a:spLocks noChangeArrowheads="1"/>
          </p:cNvSpPr>
          <p:nvPr/>
        </p:nvSpPr>
        <p:spPr bwMode="auto">
          <a:xfrm>
            <a:off x="4139952" y="1916832"/>
            <a:ext cx="2016225" cy="360040"/>
          </a:xfrm>
          <a:prstGeom prst="rightArrow">
            <a:avLst>
              <a:gd name="adj1" fmla="val 50000"/>
              <a:gd name="adj2" fmla="val 400184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 sz="700">
              <a:solidFill>
                <a:srgbClr val="FFFF00"/>
              </a:solidFill>
            </a:endParaRPr>
          </a:p>
        </p:txBody>
      </p:sp>
      <p:sp>
        <p:nvSpPr>
          <p:cNvPr id="14" name="AutoShape 20"/>
          <p:cNvSpPr>
            <a:spLocks noChangeArrowheads="1"/>
          </p:cNvSpPr>
          <p:nvPr/>
        </p:nvSpPr>
        <p:spPr bwMode="auto">
          <a:xfrm>
            <a:off x="3779913" y="2636912"/>
            <a:ext cx="2088231" cy="288032"/>
          </a:xfrm>
          <a:prstGeom prst="rightArrow">
            <a:avLst>
              <a:gd name="adj1" fmla="val 50000"/>
              <a:gd name="adj2" fmla="val 400184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 sz="700">
              <a:solidFill>
                <a:srgbClr val="FFFF00"/>
              </a:solidFill>
            </a:endParaRPr>
          </a:p>
        </p:txBody>
      </p:sp>
      <p:sp>
        <p:nvSpPr>
          <p:cNvPr id="15" name="AutoShape 20"/>
          <p:cNvSpPr>
            <a:spLocks noChangeArrowheads="1"/>
          </p:cNvSpPr>
          <p:nvPr/>
        </p:nvSpPr>
        <p:spPr bwMode="auto">
          <a:xfrm>
            <a:off x="4860033" y="3356992"/>
            <a:ext cx="1656184" cy="216024"/>
          </a:xfrm>
          <a:prstGeom prst="rightArrow">
            <a:avLst>
              <a:gd name="adj1" fmla="val 50000"/>
              <a:gd name="adj2" fmla="val 400184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 sz="700">
              <a:solidFill>
                <a:srgbClr val="FFFF00"/>
              </a:solidFill>
            </a:endParaRPr>
          </a:p>
        </p:txBody>
      </p:sp>
      <p:sp>
        <p:nvSpPr>
          <p:cNvPr id="16" name="AutoShape 20"/>
          <p:cNvSpPr>
            <a:spLocks noChangeArrowheads="1"/>
          </p:cNvSpPr>
          <p:nvPr/>
        </p:nvSpPr>
        <p:spPr bwMode="auto">
          <a:xfrm>
            <a:off x="3563888" y="4221088"/>
            <a:ext cx="2304256" cy="360040"/>
          </a:xfrm>
          <a:prstGeom prst="rightArrow">
            <a:avLst>
              <a:gd name="adj1" fmla="val 50000"/>
              <a:gd name="adj2" fmla="val 400184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 sz="700">
              <a:solidFill>
                <a:srgbClr val="FFFF00"/>
              </a:solidFill>
            </a:endParaRPr>
          </a:p>
        </p:txBody>
      </p:sp>
      <p:sp>
        <p:nvSpPr>
          <p:cNvPr id="17" name="AutoShape 20"/>
          <p:cNvSpPr>
            <a:spLocks noChangeArrowheads="1"/>
          </p:cNvSpPr>
          <p:nvPr/>
        </p:nvSpPr>
        <p:spPr bwMode="auto">
          <a:xfrm flipV="1">
            <a:off x="3851920" y="5013174"/>
            <a:ext cx="1944216" cy="360039"/>
          </a:xfrm>
          <a:prstGeom prst="rightArrow">
            <a:avLst>
              <a:gd name="adj1" fmla="val 50000"/>
              <a:gd name="adj2" fmla="val 400184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 sz="700">
              <a:solidFill>
                <a:srgbClr val="FFFF00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5364088" y="980728"/>
            <a:ext cx="1368152" cy="64807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</a:rPr>
              <a:t>Так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6156176" y="1700808"/>
            <a:ext cx="1080120" cy="64807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</a:rPr>
              <a:t>Ні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6300192" y="2492896"/>
            <a:ext cx="1080120" cy="64807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1"/>
                </a:solidFill>
              </a:rPr>
              <a:t>Так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6372200" y="3284984"/>
            <a:ext cx="1080120" cy="64807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</a:rPr>
              <a:t>Ні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6228184" y="4149080"/>
            <a:ext cx="1080120" cy="64807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1"/>
                </a:solidFill>
              </a:rPr>
              <a:t>Так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5868144" y="4941168"/>
            <a:ext cx="1080120" cy="64807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</a:rPr>
              <a:t>Ні</a:t>
            </a:r>
            <a:endParaRPr lang="ru-RU" sz="2400" b="1" dirty="0">
              <a:solidFill>
                <a:schemeClr val="tx1"/>
              </a:solidFill>
            </a:endParaRPr>
          </a:p>
        </p:txBody>
      </p:sp>
      <p:pic>
        <p:nvPicPr>
          <p:cNvPr id="24" name="Picture 10" descr="C:\Users\PC\Pictures\29244027_199322847327173_667991251320045568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0"/>
            <a:ext cx="169168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0"/>
            <a:ext cx="9144000" cy="1200329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eaLnBrk="0" hangingPunct="0"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Виконання </a:t>
            </a:r>
            <a:r>
              <a:rPr lang="ru-RU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письмових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вправ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eaLnBrk="0" hangingPunct="0">
              <a:defRPr/>
            </a:pPr>
            <a:r>
              <a:rPr lang="uk-UA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(робота з підручником).</a:t>
            </a:r>
            <a:endParaRPr lang="ru-RU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628800"/>
            <a:ext cx="9144000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№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384.Розв’яжи рівняння: </a:t>
            </a:r>
          </a:p>
          <a:p>
            <a:pPr algn="ctr">
              <a:defRPr/>
            </a:pP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4) </a:t>
            </a:r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х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+ </a:t>
            </a:r>
            <a:r>
              <a:rPr lang="uk-UA" sz="2400" b="1" dirty="0" err="1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х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+ 2х + 6х = 17120.</a:t>
            </a:r>
            <a:r>
              <a:rPr lang="uk-UA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3212976"/>
            <a:ext cx="709228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№ </a:t>
            </a:r>
            <a:r>
              <a:rPr lang="uk-UA" sz="2400" b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uk-UA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388(1)  Знайди значення х + у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: 4592 – х = 725;</a:t>
            </a:r>
          </a:p>
          <a:p>
            <a:r>
              <a:rPr lang="uk-UA" sz="2400" b="1" dirty="0">
                <a:solidFill>
                  <a:srgbClr val="7030A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                у + 2492 = 7599.   </a:t>
            </a:r>
            <a:endParaRPr lang="ru-RU" sz="2400" b="1" dirty="0"/>
          </a:p>
        </p:txBody>
      </p:sp>
      <p:sp>
        <p:nvSpPr>
          <p:cNvPr id="7" name="Rectangle 9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95536" y="2708920"/>
            <a:ext cx="4824536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eaLnBrk="0" hangingPunct="0"/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lang="uk-UA" sz="24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400" b="1" i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Вiдповiдь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4) </a:t>
            </a:r>
            <a:r>
              <a:rPr lang="uk-UA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1712</a:t>
            </a:r>
            <a:endParaRPr lang="uk-UA" sz="2200" dirty="0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4" name="Picture 10" descr="C:\Users\PC\Pictures\29244027_199322847327173_667991251320045568_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2240" y="2996952"/>
            <a:ext cx="2411760" cy="3861048"/>
          </a:xfrm>
          <a:prstGeom prst="rect">
            <a:avLst/>
          </a:prstGeom>
          <a:noFill/>
        </p:spPr>
      </p:pic>
      <p:sp>
        <p:nvSpPr>
          <p:cNvPr id="15" name="Rectangle 9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95536" y="4281990"/>
            <a:ext cx="3024336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eaLnBrk="0" hangingPunct="0"/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lang="uk-UA" sz="24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400" b="1" i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Вiдповiдь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lang="uk-UA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8974</a:t>
            </a:r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uk-UA" sz="2200" dirty="0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4" name="Picture 9" descr="44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4869160"/>
            <a:ext cx="6660232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Содержимое 2"/>
          <p:cNvSpPr>
            <a:spLocks noGrp="1"/>
          </p:cNvSpPr>
          <p:nvPr>
            <p:ph idx="4294967295"/>
          </p:nvPr>
        </p:nvSpPr>
        <p:spPr>
          <a:xfrm>
            <a:off x="0" y="765175"/>
            <a:ext cx="9144000" cy="18716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None/>
            </a:pPr>
            <a:r>
              <a:rPr lang="uk-UA" sz="3600" dirty="0"/>
              <a:t> </a:t>
            </a:r>
            <a:r>
              <a:rPr lang="uk-UA" sz="2800" b="1" dirty="0" smtClean="0">
                <a:solidFill>
                  <a:schemeClr val="tx1"/>
                </a:solidFill>
              </a:rPr>
              <a:t> 1) У корзині було кілька </a:t>
            </a:r>
            <a:r>
              <a:rPr lang="uk-UA" sz="2800" b="1" dirty="0" err="1" smtClean="0">
                <a:solidFill>
                  <a:schemeClr val="tx1"/>
                </a:solidFill>
              </a:rPr>
              <a:t>грибів.Після</a:t>
            </a:r>
            <a:r>
              <a:rPr lang="uk-UA" sz="2800" b="1" dirty="0" smtClean="0">
                <a:solidFill>
                  <a:schemeClr val="tx1"/>
                </a:solidFill>
              </a:rPr>
              <a:t> того як у неї поклали 25 грибів їх стало 72.Скільки грибів було у корзині?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38245" name="Text Box 5"/>
          <p:cNvSpPr txBox="1">
            <a:spLocks noChangeArrowheads="1"/>
          </p:cNvSpPr>
          <p:nvPr/>
        </p:nvSpPr>
        <p:spPr bwMode="auto">
          <a:xfrm>
            <a:off x="539750" y="4076700"/>
            <a:ext cx="2808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 sz="1800"/>
          </a:p>
        </p:txBody>
      </p:sp>
      <p:sp>
        <p:nvSpPr>
          <p:cNvPr id="138247" name="Text Box 7"/>
          <p:cNvSpPr txBox="1">
            <a:spLocks noChangeArrowheads="1"/>
          </p:cNvSpPr>
          <p:nvPr/>
        </p:nvSpPr>
        <p:spPr bwMode="auto">
          <a:xfrm>
            <a:off x="539750" y="4005263"/>
            <a:ext cx="2879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 sz="1800"/>
          </a:p>
        </p:txBody>
      </p:sp>
      <p:sp>
        <p:nvSpPr>
          <p:cNvPr id="138249" name="Text Box 9"/>
          <p:cNvSpPr txBox="1">
            <a:spLocks noChangeArrowheads="1"/>
          </p:cNvSpPr>
          <p:nvPr/>
        </p:nvSpPr>
        <p:spPr bwMode="auto">
          <a:xfrm>
            <a:off x="0" y="0"/>
            <a:ext cx="9144000" cy="7016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 i="1" dirty="0" smtClean="0">
                <a:solidFill>
                  <a:schemeClr val="hlink"/>
                </a:solidFill>
              </a:rPr>
              <a:t>                </a:t>
            </a:r>
            <a:r>
              <a:rPr lang="uk-UA" sz="4000" b="1" i="1" dirty="0" smtClean="0">
                <a:solidFill>
                  <a:schemeClr val="hlink"/>
                </a:solidFill>
              </a:rPr>
              <a:t>Розв'яжи задачу  № 390 (1).</a:t>
            </a:r>
            <a:endParaRPr lang="uk-UA" sz="4000" b="1" i="1" dirty="0">
              <a:solidFill>
                <a:schemeClr val="hlink"/>
              </a:solidFill>
            </a:endParaRPr>
          </a:p>
        </p:txBody>
      </p:sp>
      <p:pic>
        <p:nvPicPr>
          <p:cNvPr id="9" name="Picture 4" descr="Рисунок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67318"/>
            <a:ext cx="3419872" cy="4190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211960" y="2708920"/>
            <a:ext cx="324036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200" b="1" dirty="0" smtClean="0"/>
              <a:t>Розв’язання:</a:t>
            </a:r>
            <a:endParaRPr lang="ru-RU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563888" y="3356992"/>
            <a:ext cx="4464496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200" b="1" dirty="0" smtClean="0"/>
              <a:t>1). </a:t>
            </a:r>
            <a:r>
              <a:rPr lang="uk-UA" sz="3200" b="1" dirty="0"/>
              <a:t>х</a:t>
            </a:r>
            <a:r>
              <a:rPr lang="uk-UA" sz="3200" b="1" dirty="0" smtClean="0"/>
              <a:t>  </a:t>
            </a:r>
            <a:r>
              <a:rPr lang="uk-UA" sz="3200" b="1" dirty="0"/>
              <a:t>+</a:t>
            </a:r>
            <a:r>
              <a:rPr lang="uk-UA" sz="3200" b="1" dirty="0" smtClean="0"/>
              <a:t>  25 = </a:t>
            </a:r>
            <a:r>
              <a:rPr lang="uk-UA" sz="3200" b="1" dirty="0"/>
              <a:t> </a:t>
            </a:r>
            <a:r>
              <a:rPr lang="uk-UA" sz="3200" b="1" dirty="0" smtClean="0"/>
              <a:t>72 (гр.).</a:t>
            </a:r>
            <a:endParaRPr lang="ru-RU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716288" y="4005064"/>
            <a:ext cx="4464496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200" b="1" dirty="0"/>
              <a:t>2</a:t>
            </a:r>
            <a:r>
              <a:rPr lang="uk-UA" sz="3200" b="1" dirty="0" smtClean="0"/>
              <a:t>).  Х =72  -  25 = 47(гр.).</a:t>
            </a:r>
            <a:endParaRPr lang="ru-RU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059832" y="4725144"/>
            <a:ext cx="4608512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200" b="1" dirty="0" smtClean="0"/>
              <a:t>Відповідь: </a:t>
            </a:r>
            <a:r>
              <a:rPr lang="uk-UA" sz="3200" b="1" dirty="0">
                <a:solidFill>
                  <a:srgbClr val="FF0000"/>
                </a:solidFill>
              </a:rPr>
              <a:t> </a:t>
            </a:r>
            <a:r>
              <a:rPr lang="uk-UA" sz="3200" b="1" dirty="0" smtClean="0">
                <a:solidFill>
                  <a:srgbClr val="FF0000"/>
                </a:solidFill>
              </a:rPr>
              <a:t>47 грибів.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3824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3824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38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38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2" grpId="0" build="p" animBg="1"/>
      <p:bldP spid="13824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0"/>
            <a:ext cx="4680520" cy="646331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Домашнє завдання</a:t>
            </a:r>
          </a:p>
        </p:txBody>
      </p:sp>
      <p:sp>
        <p:nvSpPr>
          <p:cNvPr id="3" name="Прямоугольник 5"/>
          <p:cNvSpPr>
            <a:spLocks noChangeArrowheads="1"/>
          </p:cNvSpPr>
          <p:nvPr/>
        </p:nvSpPr>
        <p:spPr bwMode="auto">
          <a:xfrm>
            <a:off x="0" y="2204864"/>
            <a:ext cx="9143999" cy="15696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/>
            <a:r>
              <a:rPr lang="uk-UA" sz="24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Вивчити 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правила </a:t>
            </a:r>
            <a:r>
              <a:rPr lang="uk-UA" sz="24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uk-UA" sz="2400" b="1" dirty="0" smtClean="0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uk-UA" sz="24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§ 11 сторінка 60 - 61.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№ 376,378,382</a:t>
            </a:r>
          </a:p>
          <a:p>
            <a:pPr eaLnBrk="0" hangingPunct="0"/>
            <a:r>
              <a:rPr lang="uk-UA" sz="24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uk-UA" sz="2400" b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додоткова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бажаючих № 389 .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4509120"/>
            <a:ext cx="4427984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7" descr="78ce56ae5fa75ac85e3ab5e321d88a9d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32" y="0"/>
            <a:ext cx="5292080" cy="2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0"/>
          <p:cNvSpPr txBox="1">
            <a:spLocks noChangeArrowheads="1"/>
          </p:cNvSpPr>
          <p:nvPr/>
        </p:nvSpPr>
        <p:spPr bwMode="auto">
          <a:xfrm>
            <a:off x="2714625" y="2357438"/>
            <a:ext cx="31432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lnSpc>
                <a:spcPct val="100000"/>
              </a:lnSpc>
              <a:defRPr/>
            </a:pPr>
            <a:endParaRPr lang="ru-RU" sz="4800" b="1" kern="0" dirty="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31747" name="TextBox 3"/>
          <p:cNvSpPr txBox="1">
            <a:spLocks noChangeArrowheads="1"/>
          </p:cNvSpPr>
          <p:nvPr/>
        </p:nvSpPr>
        <p:spPr bwMode="auto">
          <a:xfrm>
            <a:off x="611560" y="188640"/>
            <a:ext cx="6120681" cy="169277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uk-UA" sz="5400" b="1" i="0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Підсумок уроку.</a:t>
            </a:r>
          </a:p>
          <a:p>
            <a:pPr algn="l">
              <a:lnSpc>
                <a:spcPct val="100000"/>
              </a:lnSpc>
              <a:spcBef>
                <a:spcPct val="0"/>
              </a:spcBef>
            </a:pPr>
            <a:endParaRPr lang="ru-RU" sz="3200" i="0" dirty="0"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00000"/>
              </a:lnSpc>
              <a:spcBef>
                <a:spcPct val="0"/>
              </a:spcBef>
            </a:pPr>
            <a:endParaRPr lang="ru-RU" sz="1800" i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8" name="TextBox 4"/>
          <p:cNvSpPr txBox="1">
            <a:spLocks noChangeArrowheads="1"/>
          </p:cNvSpPr>
          <p:nvPr/>
        </p:nvSpPr>
        <p:spPr bwMode="auto">
          <a:xfrm>
            <a:off x="0" y="1785938"/>
            <a:ext cx="72151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3200" b="1" i="0" dirty="0">
                <a:latin typeface="Times New Roman" pitchFamily="18" charset="0"/>
                <a:cs typeface="Times New Roman" pitchFamily="18" charset="0"/>
              </a:rPr>
              <a:t>1. Під час проведення уроку мені </a:t>
            </a:r>
            <a:endParaRPr lang="ru-RU" sz="3200" b="1" i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357938" y="1916832"/>
            <a:ext cx="29289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сподобалось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0" name="TextBox 7"/>
          <p:cNvSpPr txBox="1">
            <a:spLocks noChangeArrowheads="1"/>
          </p:cNvSpPr>
          <p:nvPr/>
        </p:nvSpPr>
        <p:spPr bwMode="auto">
          <a:xfrm>
            <a:off x="0" y="2571750"/>
            <a:ext cx="40719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3200" b="1" i="0" dirty="0">
                <a:latin typeface="Times New Roman" pitchFamily="18" charset="0"/>
                <a:cs typeface="Times New Roman" pitchFamily="18" charset="0"/>
              </a:rPr>
              <a:t>2. Свої знання я</a:t>
            </a:r>
            <a:endParaRPr lang="ru-RU" sz="3200" b="1" i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429000" y="2636912"/>
            <a:ext cx="3429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поповнив …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2" name="TextBox 9"/>
          <p:cNvSpPr txBox="1">
            <a:spLocks noChangeArrowheads="1"/>
          </p:cNvSpPr>
          <p:nvPr/>
        </p:nvSpPr>
        <p:spPr bwMode="auto">
          <a:xfrm>
            <a:off x="0" y="3357563"/>
            <a:ext cx="2571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3200" b="1" i="0" dirty="0">
                <a:latin typeface="Times New Roman" pitchFamily="18" charset="0"/>
                <a:cs typeface="Times New Roman" pitchFamily="18" charset="0"/>
              </a:rPr>
              <a:t>3. Я добре </a:t>
            </a:r>
            <a:endParaRPr lang="ru-RU" sz="3200" b="1" i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357438" y="3501008"/>
            <a:ext cx="30003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виконав …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0" y="4143375"/>
            <a:ext cx="85010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3200" b="1" i="0" dirty="0">
                <a:latin typeface="Times New Roman" pitchFamily="18" charset="0"/>
                <a:cs typeface="Times New Roman" pitchFamily="18" charset="0"/>
              </a:rPr>
              <a:t>4. Я вважаю, що поставлену мету ми…</a:t>
            </a:r>
            <a:endParaRPr lang="ru-RU" sz="3200" b="1" i="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75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375" y="4797425"/>
            <a:ext cx="17462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79" descr="сова.png"/>
          <p:cNvPicPr>
            <a:picLocks noChangeAspect="1"/>
          </p:cNvPicPr>
          <p:nvPr/>
        </p:nvPicPr>
        <p:blipFill>
          <a:blip r:embed="rId3" cstate="print">
            <a:lum bright="-10000" contrast="40000"/>
          </a:blip>
          <a:srcRect/>
          <a:stretch>
            <a:fillRect/>
          </a:stretch>
        </p:blipFill>
        <p:spPr bwMode="auto">
          <a:xfrm>
            <a:off x="6876256" y="1"/>
            <a:ext cx="2267744" cy="191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7020272" y="4149080"/>
            <a:ext cx="19442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виконали </a:t>
            </a:r>
            <a:r>
              <a:rPr lang="uk-UA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uk-UA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animBg="1"/>
      <p:bldP spid="31748" grpId="0"/>
      <p:bldP spid="6" grpId="0"/>
      <p:bldP spid="31750" grpId="0"/>
      <p:bldP spid="9" grpId="0"/>
      <p:bldP spid="31752" grpId="0"/>
      <p:bldP spid="11" grpId="0"/>
      <p:bldP spid="12" grpId="0"/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692150"/>
            <a:ext cx="938212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WordArt 18"/>
          <p:cNvSpPr>
            <a:spLocks noChangeArrowheads="1" noChangeShapeType="1" noTextEdit="1"/>
          </p:cNvSpPr>
          <p:nvPr/>
        </p:nvSpPr>
        <p:spPr bwMode="auto">
          <a:xfrm>
            <a:off x="971550" y="981075"/>
            <a:ext cx="50482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М</a:t>
            </a:r>
          </a:p>
        </p:txBody>
      </p:sp>
      <p:pic>
        <p:nvPicPr>
          <p:cNvPr id="1029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713" y="1268413"/>
            <a:ext cx="1011237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WordArt 19"/>
          <p:cNvSpPr>
            <a:spLocks noChangeArrowheads="1" noChangeShapeType="1" noTextEdit="1"/>
          </p:cNvSpPr>
          <p:nvPr/>
        </p:nvSpPr>
        <p:spPr bwMode="auto">
          <a:xfrm>
            <a:off x="1908175" y="1557338"/>
            <a:ext cx="50482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О</a:t>
            </a:r>
          </a:p>
        </p:txBody>
      </p:sp>
      <p:pic>
        <p:nvPicPr>
          <p:cNvPr id="1031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213" y="1844675"/>
            <a:ext cx="938212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WordArt 23"/>
          <p:cNvSpPr>
            <a:spLocks noChangeArrowheads="1" noChangeShapeType="1" noTextEdit="1"/>
          </p:cNvSpPr>
          <p:nvPr/>
        </p:nvSpPr>
        <p:spPr bwMode="auto">
          <a:xfrm>
            <a:off x="2916238" y="2133600"/>
            <a:ext cx="50482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Л</a:t>
            </a:r>
          </a:p>
        </p:txBody>
      </p:sp>
      <p:pic>
        <p:nvPicPr>
          <p:cNvPr id="1033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4300" y="2349500"/>
            <a:ext cx="938213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WordArt 20"/>
          <p:cNvSpPr>
            <a:spLocks noChangeArrowheads="1" noChangeShapeType="1" noTextEdit="1"/>
          </p:cNvSpPr>
          <p:nvPr/>
        </p:nvSpPr>
        <p:spPr bwMode="auto">
          <a:xfrm>
            <a:off x="3995738" y="2636838"/>
            <a:ext cx="50482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О</a:t>
            </a:r>
          </a:p>
        </p:txBody>
      </p:sp>
      <p:pic>
        <p:nvPicPr>
          <p:cNvPr id="1035" name="Picture 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32363" y="2781300"/>
            <a:ext cx="938212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6" name="WordArt 21"/>
          <p:cNvSpPr>
            <a:spLocks noChangeArrowheads="1" noChangeShapeType="1" noTextEdit="1"/>
          </p:cNvSpPr>
          <p:nvPr/>
        </p:nvSpPr>
        <p:spPr bwMode="auto">
          <a:xfrm>
            <a:off x="5076825" y="3141663"/>
            <a:ext cx="504825" cy="387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Д</a:t>
            </a:r>
          </a:p>
        </p:txBody>
      </p:sp>
      <p:pic>
        <p:nvPicPr>
          <p:cNvPr id="1037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11863" y="3284538"/>
            <a:ext cx="93821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8" name="WordArt 22"/>
          <p:cNvSpPr>
            <a:spLocks noChangeArrowheads="1" noChangeShapeType="1" noTextEdit="1"/>
          </p:cNvSpPr>
          <p:nvPr/>
        </p:nvSpPr>
        <p:spPr bwMode="auto">
          <a:xfrm>
            <a:off x="6156325" y="3573463"/>
            <a:ext cx="50482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Ц</a:t>
            </a:r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19925" y="3789363"/>
            <a:ext cx="1011238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0" name="WordArt 25"/>
          <p:cNvSpPr>
            <a:spLocks noChangeArrowheads="1" noChangeShapeType="1" noTextEdit="1"/>
          </p:cNvSpPr>
          <p:nvPr/>
        </p:nvSpPr>
        <p:spPr bwMode="auto">
          <a:xfrm>
            <a:off x="7308850" y="4076700"/>
            <a:ext cx="142875" cy="460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latin typeface="Arial"/>
                <a:cs typeface="Arial"/>
              </a:rPr>
              <a:t>і</a:t>
            </a:r>
          </a:p>
        </p:txBody>
      </p:sp>
      <p:pic>
        <p:nvPicPr>
          <p:cNvPr id="1041" name="Picture 26" descr="001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938793">
            <a:off x="5502275" y="1047750"/>
            <a:ext cx="2160588" cy="173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19" name="WordArt 5"/>
          <p:cNvSpPr>
            <a:spLocks noChangeArrowheads="1" noChangeShapeType="1" noTextEdit="1"/>
          </p:cNvSpPr>
          <p:nvPr/>
        </p:nvSpPr>
        <p:spPr bwMode="auto">
          <a:xfrm>
            <a:off x="1187450" y="4797152"/>
            <a:ext cx="7129463" cy="146077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Дякую</a:t>
            </a:r>
            <a:r>
              <a:rPr lang="ru-RU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за  урок!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AutoShape 3"/>
          <p:cNvSpPr>
            <a:spLocks noChangeArrowheads="1"/>
          </p:cNvSpPr>
          <p:nvPr/>
        </p:nvSpPr>
        <p:spPr bwMode="ltGray">
          <a:xfrm rot="5400000">
            <a:off x="-2422525" y="1711325"/>
            <a:ext cx="4824412" cy="4770438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rotWithShape="0">
            <a:gsLst>
              <a:gs pos="0">
                <a:schemeClr val="tx2">
                  <a:gamma/>
                  <a:tint val="45490"/>
                  <a:invGamma/>
                  <a:alpha val="60001"/>
                </a:schemeClr>
              </a:gs>
              <a:gs pos="100000">
                <a:schemeClr val="tx2">
                  <a:alpha val="60001"/>
                </a:schemeClr>
              </a:gs>
            </a:gsLst>
            <a:lin ang="0" scaled="1"/>
          </a:gradFill>
          <a:ln w="381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800" b="0">
              <a:latin typeface="+mn-lt"/>
              <a:cs typeface="Times New Roman" pitchFamily="18" charset="0"/>
            </a:endParaRPr>
          </a:p>
        </p:txBody>
      </p:sp>
      <p:sp>
        <p:nvSpPr>
          <p:cNvPr id="7171" name="AutoShape 4"/>
          <p:cNvSpPr>
            <a:spLocks noChangeArrowheads="1"/>
          </p:cNvSpPr>
          <p:nvPr/>
        </p:nvSpPr>
        <p:spPr bwMode="gray">
          <a:xfrm>
            <a:off x="1979613" y="5373216"/>
            <a:ext cx="4967287" cy="952972"/>
          </a:xfrm>
          <a:prstGeom prst="roundRect">
            <a:avLst>
              <a:gd name="adj" fmla="val 50000"/>
            </a:avLst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l" eaLnBrk="0" hangingPunct="0">
              <a:lnSpc>
                <a:spcPct val="100000"/>
              </a:lnSpc>
              <a:spcBef>
                <a:spcPct val="0"/>
              </a:spcBef>
            </a:pPr>
            <a:r>
              <a:rPr lang="ru-RU" sz="360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КОМПЕТЕНТНІСТЬ</a:t>
            </a:r>
            <a:endParaRPr lang="en-US" sz="3600">
              <a:solidFill>
                <a:srgbClr val="002060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7172" name="AutoShape 5"/>
          <p:cNvSpPr>
            <a:spLocks noChangeArrowheads="1"/>
          </p:cNvSpPr>
          <p:nvPr/>
        </p:nvSpPr>
        <p:spPr bwMode="gray">
          <a:xfrm>
            <a:off x="2411413" y="4149725"/>
            <a:ext cx="4419600" cy="115093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l" eaLnBrk="0" hangingPunct="0">
              <a:lnSpc>
                <a:spcPct val="100000"/>
              </a:lnSpc>
              <a:spcBef>
                <a:spcPct val="0"/>
              </a:spcBef>
            </a:pPr>
            <a:r>
              <a:rPr lang="ru-RU" sz="3600" dirty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ОБДАРОВАНІСТЬ</a:t>
            </a:r>
            <a:endParaRPr lang="en-US" sz="3600" dirty="0">
              <a:solidFill>
                <a:srgbClr val="002060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7173" name="AutoShape 7"/>
          <p:cNvSpPr>
            <a:spLocks noChangeArrowheads="1"/>
          </p:cNvSpPr>
          <p:nvPr/>
        </p:nvSpPr>
        <p:spPr bwMode="gray">
          <a:xfrm>
            <a:off x="2411413" y="2997200"/>
            <a:ext cx="4419600" cy="1079500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l" eaLnBrk="0" hangingPunct="0">
              <a:lnSpc>
                <a:spcPct val="100000"/>
              </a:lnSpc>
              <a:spcBef>
                <a:spcPct val="0"/>
              </a:spcBef>
            </a:pPr>
            <a:r>
              <a:rPr lang="uk-UA" sz="360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РАДІСТЬ</a:t>
            </a:r>
            <a:endParaRPr lang="en-US" sz="3600">
              <a:solidFill>
                <a:srgbClr val="002060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7174" name="AutoShape 8"/>
          <p:cNvSpPr>
            <a:spLocks noChangeArrowheads="1"/>
          </p:cNvSpPr>
          <p:nvPr/>
        </p:nvSpPr>
        <p:spPr bwMode="gray">
          <a:xfrm>
            <a:off x="2124075" y="1628775"/>
            <a:ext cx="4419600" cy="1223963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l" eaLnBrk="0" hangingPunct="0">
              <a:lnSpc>
                <a:spcPct val="100000"/>
              </a:lnSpc>
              <a:spcBef>
                <a:spcPct val="0"/>
              </a:spcBef>
            </a:pPr>
            <a:r>
              <a:rPr lang="uk-UA" sz="360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УСПІХ</a:t>
            </a:r>
            <a:endParaRPr lang="en-US" sz="3600">
              <a:solidFill>
                <a:srgbClr val="002060"/>
              </a:solidFill>
              <a:latin typeface="Georgia" pitchFamily="18" charset="0"/>
              <a:cs typeface="Times New Roman" pitchFamily="18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754188" y="2392363"/>
            <a:ext cx="381000" cy="434975"/>
            <a:chOff x="2078" y="1680"/>
            <a:chExt cx="1615" cy="1615"/>
          </a:xfrm>
        </p:grpSpPr>
        <p:sp>
          <p:nvSpPr>
            <p:cNvPr id="7202" name="Oval 10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7203" name="Oval 11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6156" name="Oval 12"/>
            <p:cNvSpPr>
              <a:spLocks noChangeArrowheads="1"/>
            </p:cNvSpPr>
            <p:nvPr/>
          </p:nvSpPr>
          <p:spPr bwMode="gray">
            <a:xfrm>
              <a:off x="2253" y="1857"/>
              <a:ext cx="1265" cy="1261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6157" name="Oval 13"/>
            <p:cNvSpPr>
              <a:spLocks noChangeArrowheads="1"/>
            </p:cNvSpPr>
            <p:nvPr/>
          </p:nvSpPr>
          <p:spPr bwMode="gray">
            <a:xfrm>
              <a:off x="2253" y="1857"/>
              <a:ext cx="1265" cy="1261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0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6158" name="Oval 14"/>
            <p:cNvSpPr>
              <a:spLocks noChangeArrowheads="1"/>
            </p:cNvSpPr>
            <p:nvPr/>
          </p:nvSpPr>
          <p:spPr bwMode="gray">
            <a:xfrm>
              <a:off x="2334" y="1933"/>
              <a:ext cx="1097" cy="110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6159" name="Oval 15"/>
            <p:cNvSpPr>
              <a:spLocks noChangeArrowheads="1"/>
            </p:cNvSpPr>
            <p:nvPr/>
          </p:nvSpPr>
          <p:spPr bwMode="gray">
            <a:xfrm>
              <a:off x="2334" y="1933"/>
              <a:ext cx="1097" cy="1108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38100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2124075" y="3362325"/>
            <a:ext cx="381000" cy="381000"/>
            <a:chOff x="2078" y="1680"/>
            <a:chExt cx="1615" cy="1615"/>
          </a:xfrm>
        </p:grpSpPr>
        <p:sp>
          <p:nvSpPr>
            <p:cNvPr id="7196" name="Oval 17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7197" name="Oval 18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6163" name="Oval 19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6164" name="Oval 20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shade val="0"/>
                    <a:invGamma/>
                  </a:schemeClr>
                </a:gs>
                <a:gs pos="100000">
                  <a:schemeClr val="accent2"/>
                </a:gs>
              </a:gsLst>
              <a:lin ang="2700000" scaled="1"/>
            </a:gradFill>
            <a:ln w="38100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6165" name="Oval 21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7201" name="Oval 22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solidFill>
              <a:srgbClr val="FF0000"/>
            </a:solidFill>
            <a:ln w="38100" algn="ctr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</p:grp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2057400" y="4500563"/>
            <a:ext cx="381000" cy="381000"/>
            <a:chOff x="2078" y="1680"/>
            <a:chExt cx="1615" cy="1615"/>
          </a:xfrm>
        </p:grpSpPr>
        <p:sp>
          <p:nvSpPr>
            <p:cNvPr id="7190" name="Oval 31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rgbClr val="00B0F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7191" name="Oval 32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solidFill>
                <a:srgbClr val="00B0F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6177" name="Oval 33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solidFill>
                <a:srgbClr val="00B0F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7193" name="Oval 3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8D67E1"/>
                </a:gs>
              </a:gsLst>
              <a:lin ang="2700000" scaled="1"/>
            </a:gradFill>
            <a:ln w="38100" algn="ctr">
              <a:solidFill>
                <a:srgbClr val="00B0F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6179" name="Oval 35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solidFill>
                <a:srgbClr val="00B0F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6180" name="Oval 36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38100" algn="ctr">
              <a:solidFill>
                <a:srgbClr val="00B0F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>
            <a:off x="1682750" y="5384800"/>
            <a:ext cx="355600" cy="381000"/>
            <a:chOff x="2078" y="1680"/>
            <a:chExt cx="1615" cy="1615"/>
          </a:xfrm>
        </p:grpSpPr>
        <p:sp>
          <p:nvSpPr>
            <p:cNvPr id="7184" name="Oval 38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rgbClr val="FFC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7185" name="Oval 39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solidFill>
                <a:srgbClr val="FFC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6184" name="Oval 40"/>
            <p:cNvSpPr>
              <a:spLocks noChangeArrowheads="1"/>
            </p:cNvSpPr>
            <p:nvPr/>
          </p:nvSpPr>
          <p:spPr bwMode="gray">
            <a:xfrm>
              <a:off x="2251" y="1855"/>
              <a:ext cx="1262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solidFill>
                <a:srgbClr val="FFC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7187" name="Oval 41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E35E23"/>
                </a:gs>
              </a:gsLst>
              <a:lin ang="2700000" scaled="1"/>
            </a:gradFill>
            <a:ln w="38100" algn="ctr">
              <a:solidFill>
                <a:srgbClr val="FFC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6186" name="Oval 42"/>
            <p:cNvSpPr>
              <a:spLocks noChangeArrowheads="1"/>
            </p:cNvSpPr>
            <p:nvPr/>
          </p:nvSpPr>
          <p:spPr bwMode="gray">
            <a:xfrm>
              <a:off x="2338" y="1936"/>
              <a:ext cx="1096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solidFill>
                <a:srgbClr val="FFC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7189" name="Oval 43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E35E23"/>
                </a:gs>
                <a:gs pos="100000">
                  <a:srgbClr val="6E2E11"/>
                </a:gs>
              </a:gsLst>
              <a:lin ang="2700000" scaled="1"/>
            </a:gradFill>
            <a:ln w="38100" algn="ctr">
              <a:solidFill>
                <a:srgbClr val="FFC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</p:grpSp>
      <p:sp>
        <p:nvSpPr>
          <p:cNvPr id="46" name="Прямоугольник 45"/>
          <p:cNvSpPr/>
          <p:nvPr/>
        </p:nvSpPr>
        <p:spPr>
          <a:xfrm>
            <a:off x="1000100" y="2093443"/>
            <a:ext cx="622285" cy="1104544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ru-RU" sz="54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1285852" y="2952705"/>
            <a:ext cx="652744" cy="110207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uk-UA" sz="5400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</a:t>
            </a:r>
            <a:endParaRPr lang="ru-RU" sz="5400" spc="50" dirty="0">
              <a:ln w="11430"/>
              <a:solidFill>
                <a:srgbClr val="0000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1285852" y="3754375"/>
            <a:ext cx="729688" cy="1153854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uk-UA" sz="5400" spc="50" dirty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</a:t>
            </a:r>
            <a:endParaRPr lang="ru-RU" sz="5400" spc="50" dirty="0">
              <a:ln w="11430"/>
              <a:solidFill>
                <a:srgbClr val="0066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928662" y="4621609"/>
            <a:ext cx="614272" cy="1145224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uk-UA" sz="5400" spc="50" dirty="0">
                <a:ln w="11430"/>
                <a:solidFill>
                  <a:srgbClr val="66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</a:t>
            </a:r>
            <a:endParaRPr lang="ru-RU" sz="5400" spc="50" dirty="0">
              <a:ln w="11430"/>
              <a:solidFill>
                <a:srgbClr val="66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" name="Рисунок 79" descr="сова.png"/>
          <p:cNvPicPr>
            <a:picLocks noChangeAspect="1"/>
          </p:cNvPicPr>
          <p:nvPr/>
        </p:nvPicPr>
        <p:blipFill>
          <a:blip r:embed="rId3" cstate="print">
            <a:lum bright="-10000" contrast="40000"/>
          </a:blip>
          <a:srcRect/>
          <a:stretch>
            <a:fillRect/>
          </a:stretch>
        </p:blipFill>
        <p:spPr bwMode="auto">
          <a:xfrm>
            <a:off x="7127776" y="692696"/>
            <a:ext cx="2016224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7171" grpId="0" animBg="1"/>
      <p:bldP spid="7172" grpId="0" animBg="1"/>
      <p:bldP spid="7173" grpId="0" animBg="1"/>
      <p:bldP spid="7174" grpId="0" animBg="1"/>
      <p:bldP spid="46" grpId="0"/>
      <p:bldP spid="47" grpId="0"/>
      <p:bldP spid="48" grpId="0"/>
      <p:bldP spid="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95288" y="4076700"/>
            <a:ext cx="8074025" cy="1790700"/>
            <a:chOff x="249" y="2568"/>
            <a:chExt cx="5086" cy="1128"/>
          </a:xfrm>
        </p:grpSpPr>
        <p:grpSp>
          <p:nvGrpSpPr>
            <p:cNvPr id="4" name="Группа 17"/>
            <p:cNvGrpSpPr>
              <a:grpSpLocks/>
            </p:cNvGrpSpPr>
            <p:nvPr/>
          </p:nvGrpSpPr>
          <p:grpSpPr bwMode="auto">
            <a:xfrm>
              <a:off x="249" y="2568"/>
              <a:ext cx="5086" cy="361"/>
              <a:chOff x="428596" y="4071942"/>
              <a:chExt cx="8073288" cy="572298"/>
            </a:xfrm>
          </p:grpSpPr>
          <p:cxnSp>
            <p:nvCxnSpPr>
              <p:cNvPr id="3" name="Прямая соединительная линия 2"/>
              <p:cNvCxnSpPr/>
              <p:nvPr/>
            </p:nvCxnSpPr>
            <p:spPr>
              <a:xfrm flipV="1">
                <a:off x="428596" y="4571316"/>
                <a:ext cx="8071700" cy="71339"/>
              </a:xfrm>
              <a:prstGeom prst="line">
                <a:avLst/>
              </a:prstGeom>
              <a:ln w="76200">
                <a:solidFill>
                  <a:srgbClr val="0000FF"/>
                </a:solidFill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Прямая соединительная линия 4"/>
              <p:cNvCxnSpPr/>
              <p:nvPr/>
            </p:nvCxnSpPr>
            <p:spPr>
              <a:xfrm rot="5400000" flipH="1" flipV="1">
                <a:off x="178911" y="4392967"/>
                <a:ext cx="500958" cy="1587"/>
              </a:xfrm>
              <a:prstGeom prst="line">
                <a:avLst/>
              </a:prstGeom>
              <a:ln>
                <a:solidFill>
                  <a:srgbClr val="0000FF"/>
                </a:solidFill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Прямая соединительная линия 6"/>
              <p:cNvCxnSpPr/>
              <p:nvPr/>
            </p:nvCxnSpPr>
            <p:spPr>
              <a:xfrm rot="5400000" flipH="1" flipV="1">
                <a:off x="8250611" y="4321627"/>
                <a:ext cx="500958" cy="1588"/>
              </a:xfrm>
              <a:prstGeom prst="line">
                <a:avLst/>
              </a:prstGeom>
              <a:ln>
                <a:solidFill>
                  <a:srgbClr val="0000FF"/>
                </a:solidFill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Равнобедренный треугольник 7"/>
            <p:cNvSpPr/>
            <p:nvPr/>
          </p:nvSpPr>
          <p:spPr>
            <a:xfrm>
              <a:off x="2451" y="2931"/>
              <a:ext cx="810" cy="765"/>
            </a:xfrm>
            <a:prstGeom prst="triangl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/>
            </a:p>
          </p:txBody>
        </p:sp>
      </p:grpSp>
      <p:pic>
        <p:nvPicPr>
          <p:cNvPr id="9" name="Рисунок 8" descr="j0246181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86512" y="214290"/>
            <a:ext cx="2404975" cy="248343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2809863" y="2828921"/>
            <a:ext cx="1285884" cy="1714512"/>
            <a:chOff x="9720" y="4091"/>
            <a:chExt cx="3060" cy="4320"/>
          </a:xfrm>
          <a:solidFill>
            <a:schemeClr val="accent1">
              <a:lumMod val="60000"/>
              <a:lumOff val="40000"/>
            </a:schemeClr>
          </a:solidFill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1027" name="AutoShape 3"/>
            <p:cNvSpPr>
              <a:spLocks noChangeArrowheads="1"/>
            </p:cNvSpPr>
            <p:nvPr/>
          </p:nvSpPr>
          <p:spPr bwMode="auto">
            <a:xfrm>
              <a:off x="9720" y="5171"/>
              <a:ext cx="3060" cy="3240"/>
            </a:xfrm>
            <a:prstGeom prst="can">
              <a:avLst>
                <a:gd name="adj" fmla="val 26471"/>
              </a:avLst>
            </a:prstGeom>
            <a:grpFill/>
            <a:ln w="9525">
              <a:noFill/>
              <a:round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 dirty="0">
                <a:latin typeface="+mn-lt"/>
                <a:cs typeface="+mn-cs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dirty="0">
                  <a:latin typeface="+mn-lt"/>
                  <a:cs typeface="+mn-cs"/>
                </a:rPr>
                <a:t>3 кг</a:t>
              </a:r>
            </a:p>
          </p:txBody>
        </p:sp>
        <p:sp>
          <p:nvSpPr>
            <p:cNvPr id="1028" name="AutoShape 4"/>
            <p:cNvSpPr>
              <a:spLocks noChangeArrowheads="1"/>
            </p:cNvSpPr>
            <p:nvPr/>
          </p:nvSpPr>
          <p:spPr bwMode="auto">
            <a:xfrm>
              <a:off x="10620" y="4091"/>
              <a:ext cx="1440" cy="1620"/>
            </a:xfrm>
            <a:prstGeom prst="can">
              <a:avLst>
                <a:gd name="adj" fmla="val 28125"/>
              </a:avLst>
            </a:prstGeom>
            <a:grpFill/>
            <a:ln w="9525">
              <a:noFill/>
              <a:round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/>
          </p:spPr>
          <p:txBody>
            <a:bodyPr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+mn-cs"/>
              </a:endParaRPr>
            </a:p>
          </p:txBody>
        </p:sp>
      </p:grpSp>
      <p:grpSp>
        <p:nvGrpSpPr>
          <p:cNvPr id="10" name="Group 5"/>
          <p:cNvGrpSpPr>
            <a:grpSpLocks/>
          </p:cNvGrpSpPr>
          <p:nvPr/>
        </p:nvGrpSpPr>
        <p:grpSpPr bwMode="auto">
          <a:xfrm>
            <a:off x="6419863" y="2828921"/>
            <a:ext cx="1928826" cy="2643206"/>
            <a:chOff x="2340" y="1391"/>
            <a:chExt cx="5040" cy="6660"/>
          </a:xfrm>
          <a:solidFill>
            <a:schemeClr val="accent1">
              <a:lumMod val="60000"/>
              <a:lumOff val="40000"/>
            </a:schemeClr>
          </a:solidFill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1030" name="AutoShape 6"/>
            <p:cNvSpPr>
              <a:spLocks noChangeArrowheads="1"/>
            </p:cNvSpPr>
            <p:nvPr/>
          </p:nvSpPr>
          <p:spPr bwMode="auto">
            <a:xfrm>
              <a:off x="2340" y="3371"/>
              <a:ext cx="5040" cy="4680"/>
            </a:xfrm>
            <a:prstGeom prst="can">
              <a:avLst>
                <a:gd name="adj" fmla="val 25000"/>
              </a:avLst>
            </a:prstGeom>
            <a:grpFill/>
            <a:ln w="9525">
              <a:noFill/>
              <a:round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 dirty="0">
                <a:latin typeface="+mn-lt"/>
                <a:cs typeface="+mn-cs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000" b="1" dirty="0"/>
                <a:t>9</a:t>
              </a:r>
              <a:r>
                <a:rPr lang="ru-RU" sz="4000" b="1" dirty="0" smtClean="0">
                  <a:latin typeface="+mn-lt"/>
                  <a:cs typeface="+mn-cs"/>
                </a:rPr>
                <a:t> </a:t>
              </a:r>
              <a:r>
                <a:rPr lang="ru-RU" sz="4000" b="1" dirty="0">
                  <a:latin typeface="+mn-lt"/>
                  <a:cs typeface="+mn-cs"/>
                </a:rPr>
                <a:t>кг</a:t>
              </a:r>
            </a:p>
          </p:txBody>
        </p:sp>
        <p:sp>
          <p:nvSpPr>
            <p:cNvPr id="1031" name="AutoShape 7"/>
            <p:cNvSpPr>
              <a:spLocks noChangeArrowheads="1"/>
            </p:cNvSpPr>
            <p:nvPr/>
          </p:nvSpPr>
          <p:spPr bwMode="auto">
            <a:xfrm>
              <a:off x="3780" y="1391"/>
              <a:ext cx="1980" cy="2813"/>
            </a:xfrm>
            <a:prstGeom prst="can">
              <a:avLst>
                <a:gd name="adj" fmla="val 35518"/>
              </a:avLst>
            </a:prstGeom>
            <a:grpFill/>
            <a:ln w="9525">
              <a:noFill/>
              <a:round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/>
          </p:spPr>
          <p:txBody>
            <a:bodyPr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+mn-cs"/>
              </a:endParaRPr>
            </a:p>
          </p:txBody>
        </p:sp>
      </p:grpSp>
      <p:sp>
        <p:nvSpPr>
          <p:cNvPr id="20" name="Овал 19"/>
          <p:cNvSpPr/>
          <p:nvPr/>
        </p:nvSpPr>
        <p:spPr>
          <a:xfrm>
            <a:off x="759569" y="2463922"/>
            <a:ext cx="1475608" cy="908778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i="1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x</a:t>
            </a:r>
            <a:endParaRPr lang="ru-RU" sz="5400" i="1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68313" y="3357563"/>
            <a:ext cx="1920875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8800">
                <a:solidFill>
                  <a:srgbClr val="FF0000"/>
                </a:solidFill>
                <a:latin typeface="Calibri" pitchFamily="34" charset="0"/>
              </a:rPr>
              <a:t>?кг </a:t>
            </a:r>
          </a:p>
        </p:txBody>
      </p:sp>
      <p:sp>
        <p:nvSpPr>
          <p:cNvPr id="4104" name="Text Box 13"/>
          <p:cNvSpPr txBox="1">
            <a:spLocks noChangeArrowheads="1"/>
          </p:cNvSpPr>
          <p:nvPr/>
        </p:nvSpPr>
        <p:spPr bwMode="auto">
          <a:xfrm>
            <a:off x="468313" y="188913"/>
            <a:ext cx="201612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/>
          </a:p>
        </p:txBody>
      </p:sp>
      <p:sp>
        <p:nvSpPr>
          <p:cNvPr id="4106" name="Text Box 15"/>
          <p:cNvSpPr txBox="1">
            <a:spLocks noChangeArrowheads="1"/>
          </p:cNvSpPr>
          <p:nvPr/>
        </p:nvSpPr>
        <p:spPr bwMode="auto">
          <a:xfrm>
            <a:off x="3275856" y="0"/>
            <a:ext cx="3024336" cy="701675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 dirty="0">
                <a:solidFill>
                  <a:srgbClr val="EAF604"/>
                </a:solidFill>
              </a:rPr>
              <a:t>Рівняння</a:t>
            </a:r>
          </a:p>
        </p:txBody>
      </p:sp>
      <p:sp>
        <p:nvSpPr>
          <p:cNvPr id="231440" name="Oval 16"/>
          <p:cNvSpPr>
            <a:spLocks noChangeArrowheads="1"/>
          </p:cNvSpPr>
          <p:nvPr/>
        </p:nvSpPr>
        <p:spPr bwMode="auto">
          <a:xfrm>
            <a:off x="1763713" y="908050"/>
            <a:ext cx="4032250" cy="1512888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231441" name="Text Box 17"/>
          <p:cNvSpPr txBox="1">
            <a:spLocks noChangeArrowheads="1"/>
          </p:cNvSpPr>
          <p:nvPr/>
        </p:nvSpPr>
        <p:spPr bwMode="auto">
          <a:xfrm>
            <a:off x="2339975" y="1125538"/>
            <a:ext cx="28797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6000" dirty="0" smtClean="0"/>
              <a:t>Х+3=9</a:t>
            </a:r>
            <a:endParaRPr lang="uk-UA" sz="6000" dirty="0"/>
          </a:p>
        </p:txBody>
      </p:sp>
      <p:pic>
        <p:nvPicPr>
          <p:cNvPr id="22" name="Picture 4" descr="sov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691680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8" dur="2000"/>
                                        <p:tgtEl>
                                          <p:spTgt spid="231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1" dur="2000"/>
                                        <p:tgtEl>
                                          <p:spTgt spid="2314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utoUpdateAnimBg="0"/>
      <p:bldP spid="23144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Oval 3"/>
          <p:cNvSpPr>
            <a:spLocks noChangeArrowheads="1"/>
          </p:cNvSpPr>
          <p:nvPr/>
        </p:nvSpPr>
        <p:spPr bwMode="auto">
          <a:xfrm>
            <a:off x="1692275" y="0"/>
            <a:ext cx="7451725" cy="1557338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>
              <a:solidFill>
                <a:srgbClr val="FF0000"/>
              </a:solidFill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484438" y="188913"/>
            <a:ext cx="54006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6000" b="1" i="1" dirty="0"/>
              <a:t>Запам'ятай!</a:t>
            </a:r>
          </a:p>
        </p:txBody>
      </p:sp>
      <p:sp>
        <p:nvSpPr>
          <p:cNvPr id="232453" name="Text Box 5"/>
          <p:cNvSpPr txBox="1">
            <a:spLocks noChangeArrowheads="1"/>
          </p:cNvSpPr>
          <p:nvPr/>
        </p:nvSpPr>
        <p:spPr bwMode="auto">
          <a:xfrm>
            <a:off x="0" y="1628775"/>
            <a:ext cx="9144000" cy="107721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dirty="0">
                <a:solidFill>
                  <a:srgbClr val="C00000"/>
                </a:solidFill>
              </a:rPr>
              <a:t>Р</a:t>
            </a:r>
            <a:r>
              <a:rPr lang="uk-UA" sz="3200" b="1" dirty="0" smtClean="0">
                <a:solidFill>
                  <a:srgbClr val="C00000"/>
                </a:solidFill>
              </a:rPr>
              <a:t>івність</a:t>
            </a:r>
            <a:r>
              <a:rPr lang="uk-UA" sz="3200" b="1" dirty="0"/>
              <a:t>, що містить </a:t>
            </a:r>
            <a:r>
              <a:rPr lang="uk-UA" sz="3200" b="1" dirty="0" smtClean="0"/>
              <a:t>невідоме число, називається </a:t>
            </a:r>
            <a:r>
              <a:rPr lang="uk-UA" sz="3200" b="1" dirty="0" smtClean="0">
                <a:solidFill>
                  <a:srgbClr val="FF0000"/>
                </a:solidFill>
              </a:rPr>
              <a:t>рівнянням</a:t>
            </a:r>
            <a:r>
              <a:rPr lang="uk-UA" sz="3200" b="1" dirty="0" smtClean="0"/>
              <a:t>.</a:t>
            </a:r>
            <a:endParaRPr lang="uk-UA" sz="3200" b="1" dirty="0"/>
          </a:p>
        </p:txBody>
      </p:sp>
      <p:sp>
        <p:nvSpPr>
          <p:cNvPr id="232454" name="Text Box 6"/>
          <p:cNvSpPr txBox="1">
            <a:spLocks noChangeArrowheads="1"/>
          </p:cNvSpPr>
          <p:nvPr/>
        </p:nvSpPr>
        <p:spPr bwMode="auto">
          <a:xfrm>
            <a:off x="0" y="4221088"/>
            <a:ext cx="9144000" cy="15696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 b="1" i="1" dirty="0">
                <a:solidFill>
                  <a:srgbClr val="FF0000"/>
                </a:solidFill>
              </a:rPr>
              <a:t>Розв'язати рівняння</a:t>
            </a:r>
            <a:r>
              <a:rPr lang="uk-UA" sz="3200" b="1" dirty="0">
                <a:solidFill>
                  <a:srgbClr val="FF0000"/>
                </a:solidFill>
              </a:rPr>
              <a:t> </a:t>
            </a:r>
            <a:r>
              <a:rPr lang="uk-UA" sz="3200" b="1" dirty="0"/>
              <a:t>– означає знайти всі його корені або встановити, що рівняння не має жодного кореня.</a:t>
            </a:r>
          </a:p>
        </p:txBody>
      </p:sp>
      <p:sp>
        <p:nvSpPr>
          <p:cNvPr id="232455" name="Text Box 7"/>
          <p:cNvSpPr txBox="1">
            <a:spLocks noChangeArrowheads="1"/>
          </p:cNvSpPr>
          <p:nvPr/>
        </p:nvSpPr>
        <p:spPr bwMode="auto">
          <a:xfrm>
            <a:off x="0" y="2780929"/>
            <a:ext cx="9144000" cy="138499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800" b="1" dirty="0"/>
              <a:t>Значення невідомого, при якому рівняння перетворюється на правильну числову рівність, називається </a:t>
            </a:r>
            <a:r>
              <a:rPr lang="uk-UA" sz="2800" b="1" i="1" dirty="0">
                <a:solidFill>
                  <a:schemeClr val="hlink"/>
                </a:solidFill>
              </a:rPr>
              <a:t>коренем </a:t>
            </a:r>
            <a:r>
              <a:rPr lang="uk-UA" sz="2800" b="1" i="1" dirty="0" smtClean="0">
                <a:solidFill>
                  <a:schemeClr val="hlink"/>
                </a:solidFill>
              </a:rPr>
              <a:t>рівняння,</a:t>
            </a:r>
            <a:r>
              <a:rPr lang="uk-UA" sz="2800" b="1" i="1" dirty="0" err="1" smtClean="0">
                <a:solidFill>
                  <a:schemeClr val="hlink"/>
                </a:solidFill>
              </a:rPr>
              <a:t>обо</a:t>
            </a:r>
            <a:r>
              <a:rPr lang="uk-UA" sz="2800" b="1" i="1" dirty="0" smtClean="0">
                <a:solidFill>
                  <a:schemeClr val="hlink"/>
                </a:solidFill>
              </a:rPr>
              <a:t> коренем рівняння.</a:t>
            </a:r>
            <a:endParaRPr lang="uk-UA" sz="2800" b="1" i="1" dirty="0">
              <a:solidFill>
                <a:schemeClr val="hlink"/>
              </a:solidFill>
            </a:endParaRPr>
          </a:p>
        </p:txBody>
      </p:sp>
      <p:pic>
        <p:nvPicPr>
          <p:cNvPr id="8" name="Picture 4" descr="so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691680" cy="1556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7" descr="78ce56ae5fa75ac85e3ab5e321d88a9d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808" y="5733256"/>
            <a:ext cx="3707904" cy="1124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232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232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232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nimBg="1"/>
      <p:bldP spid="5123" grpId="1" animBg="1"/>
      <p:bldP spid="5124" grpId="0"/>
      <p:bldP spid="232453" grpId="0" animBg="1"/>
      <p:bldP spid="232454" grpId="0" animBg="1"/>
      <p:bldP spid="23245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91680" y="0"/>
            <a:ext cx="7452320" cy="13684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uk-UA" sz="4000" b="1" dirty="0" smtClean="0">
                <a:solidFill>
                  <a:schemeClr val="tx1"/>
                </a:solidFill>
              </a:rPr>
              <a:t>Як знайти</a:t>
            </a:r>
            <a:r>
              <a:rPr lang="uk-UA" sz="40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uk-UA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невідомий доданок</a:t>
            </a:r>
            <a:r>
              <a:rPr lang="en-US" sz="4000" b="1" dirty="0" smtClean="0">
                <a:solidFill>
                  <a:schemeClr val="tx1"/>
                </a:solidFill>
                <a:latin typeface="Arial" charset="0"/>
              </a:rPr>
              <a:t>?</a:t>
            </a:r>
            <a:r>
              <a:rPr lang="uk-UA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          </a:t>
            </a:r>
            <a:endParaRPr lang="en-US" sz="3600" b="1" dirty="0" smtClean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835150" y="1989138"/>
            <a:ext cx="61928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233477" name="Text Box 5"/>
          <p:cNvSpPr txBox="1">
            <a:spLocks noChangeArrowheads="1"/>
          </p:cNvSpPr>
          <p:nvPr/>
        </p:nvSpPr>
        <p:spPr bwMode="auto">
          <a:xfrm>
            <a:off x="0" y="1557338"/>
            <a:ext cx="9144000" cy="98982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uk-UA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Щоб знайти невідомий доданок,треба </a:t>
            </a:r>
            <a:r>
              <a:rPr lang="uk-U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від суми відняти відомий доданок</a:t>
            </a:r>
            <a:r>
              <a:rPr lang="uk-UA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.</a:t>
            </a:r>
            <a:endParaRPr lang="uk-UA" sz="3600" b="1" dirty="0"/>
          </a:p>
        </p:txBody>
      </p:sp>
      <p:sp>
        <p:nvSpPr>
          <p:cNvPr id="233478" name="AutoShape 6"/>
          <p:cNvSpPr>
            <a:spLocks noChangeArrowheads="1"/>
          </p:cNvSpPr>
          <p:nvPr/>
        </p:nvSpPr>
        <p:spPr bwMode="auto">
          <a:xfrm>
            <a:off x="1403648" y="3501008"/>
            <a:ext cx="7129462" cy="2591941"/>
          </a:xfrm>
          <a:prstGeom prst="octagon">
            <a:avLst>
              <a:gd name="adj" fmla="val 2928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 sz="700"/>
          </a:p>
        </p:txBody>
      </p:sp>
      <p:sp>
        <p:nvSpPr>
          <p:cNvPr id="233479" name="Text Box 7"/>
          <p:cNvSpPr txBox="1">
            <a:spLocks noChangeArrowheads="1"/>
          </p:cNvSpPr>
          <p:nvPr/>
        </p:nvSpPr>
        <p:spPr bwMode="auto">
          <a:xfrm>
            <a:off x="3059113" y="3573016"/>
            <a:ext cx="3600450" cy="7078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 b="1" dirty="0">
                <a:solidFill>
                  <a:srgbClr val="FF0000"/>
                </a:solidFill>
              </a:rPr>
              <a:t>Х </a:t>
            </a:r>
            <a:r>
              <a:rPr lang="uk-UA" sz="4000" b="1" dirty="0"/>
              <a:t>+ </a:t>
            </a:r>
            <a:r>
              <a:rPr lang="uk-UA" sz="4000" b="1" dirty="0" smtClean="0"/>
              <a:t>85 </a:t>
            </a:r>
            <a:r>
              <a:rPr lang="uk-UA" sz="4000" b="1" dirty="0"/>
              <a:t>= </a:t>
            </a:r>
            <a:r>
              <a:rPr lang="uk-UA" sz="4000" b="1" dirty="0" smtClean="0"/>
              <a:t>1165</a:t>
            </a:r>
            <a:endParaRPr lang="uk-UA" sz="4000" b="1" dirty="0"/>
          </a:p>
        </p:txBody>
      </p:sp>
      <p:sp>
        <p:nvSpPr>
          <p:cNvPr id="233480" name="Text Box 8"/>
          <p:cNvSpPr txBox="1">
            <a:spLocks noChangeArrowheads="1"/>
          </p:cNvSpPr>
          <p:nvPr/>
        </p:nvSpPr>
        <p:spPr bwMode="auto">
          <a:xfrm>
            <a:off x="3059832" y="4437112"/>
            <a:ext cx="4033118" cy="7078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 b="1" dirty="0">
                <a:solidFill>
                  <a:srgbClr val="FF0000"/>
                </a:solidFill>
              </a:rPr>
              <a:t>Х</a:t>
            </a:r>
            <a:r>
              <a:rPr lang="uk-UA" sz="4000" b="1" dirty="0"/>
              <a:t> = </a:t>
            </a:r>
            <a:r>
              <a:rPr lang="uk-UA" sz="4000" b="1" dirty="0" smtClean="0"/>
              <a:t>1165 </a:t>
            </a:r>
            <a:r>
              <a:rPr lang="uk-UA" sz="4000" b="1" dirty="0"/>
              <a:t>– </a:t>
            </a:r>
            <a:r>
              <a:rPr lang="uk-UA" sz="4000" b="1" dirty="0" smtClean="0"/>
              <a:t>85</a:t>
            </a:r>
            <a:r>
              <a:rPr lang="uk-UA" sz="3600" b="1" dirty="0" smtClean="0"/>
              <a:t> </a:t>
            </a:r>
            <a:endParaRPr lang="uk-UA" sz="3600" b="1" dirty="0"/>
          </a:p>
        </p:txBody>
      </p:sp>
      <p:sp>
        <p:nvSpPr>
          <p:cNvPr id="233481" name="Text Box 9"/>
          <p:cNvSpPr txBox="1">
            <a:spLocks noChangeArrowheads="1"/>
          </p:cNvSpPr>
          <p:nvPr/>
        </p:nvSpPr>
        <p:spPr bwMode="auto">
          <a:xfrm>
            <a:off x="3132138" y="5229200"/>
            <a:ext cx="3095625" cy="7078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 b="1" dirty="0">
                <a:solidFill>
                  <a:srgbClr val="FF0000"/>
                </a:solidFill>
              </a:rPr>
              <a:t>Х</a:t>
            </a:r>
            <a:r>
              <a:rPr lang="uk-UA" sz="4000" b="1" dirty="0"/>
              <a:t> = </a:t>
            </a:r>
            <a:r>
              <a:rPr lang="uk-UA" sz="4000" b="1" dirty="0" smtClean="0"/>
              <a:t>1080</a:t>
            </a:r>
            <a:endParaRPr lang="uk-UA" sz="4000" b="1" dirty="0"/>
          </a:p>
        </p:txBody>
      </p:sp>
      <p:sp>
        <p:nvSpPr>
          <p:cNvPr id="233482" name="Text Box 10"/>
          <p:cNvSpPr txBox="1">
            <a:spLocks noChangeArrowheads="1"/>
          </p:cNvSpPr>
          <p:nvPr/>
        </p:nvSpPr>
        <p:spPr bwMode="auto">
          <a:xfrm>
            <a:off x="2339752" y="6156325"/>
            <a:ext cx="4535487" cy="7016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 b="1" dirty="0"/>
              <a:t>Відповідь: </a:t>
            </a:r>
            <a:r>
              <a:rPr lang="uk-UA" sz="4000" b="1" dirty="0" smtClean="0">
                <a:solidFill>
                  <a:srgbClr val="FF0000"/>
                </a:solidFill>
              </a:rPr>
              <a:t>1080</a:t>
            </a:r>
            <a:r>
              <a:rPr lang="uk-UA" sz="2400" b="1" dirty="0"/>
              <a:t>.</a:t>
            </a:r>
          </a:p>
        </p:txBody>
      </p:sp>
      <p:pic>
        <p:nvPicPr>
          <p:cNvPr id="12" name="Picture 4" descr="so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691680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33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233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3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3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3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3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3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3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3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3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33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33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4" grpId="0" animBg="1"/>
      <p:bldP spid="233477" grpId="0" animBg="1"/>
      <p:bldP spid="233478" grpId="0" animBg="1"/>
      <p:bldP spid="233479" grpId="0" animBg="1"/>
      <p:bldP spid="233480" grpId="0" animBg="1"/>
      <p:bldP spid="233481" grpId="0" animBg="1"/>
      <p:bldP spid="23348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Text Box 2"/>
          <p:cNvSpPr txBox="1">
            <a:spLocks noChangeArrowheads="1"/>
          </p:cNvSpPr>
          <p:nvPr/>
        </p:nvSpPr>
        <p:spPr bwMode="auto">
          <a:xfrm>
            <a:off x="1619672" y="0"/>
            <a:ext cx="7524329" cy="707886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uk-UA" sz="4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Як знайти</a:t>
            </a:r>
            <a:r>
              <a:rPr lang="uk-UA" sz="4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невідоме зменшуване</a:t>
            </a:r>
            <a:r>
              <a:rPr lang="en-US" sz="4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?</a:t>
            </a:r>
            <a:endParaRPr lang="uk-UA" sz="40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23850" y="476250"/>
            <a:ext cx="143986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234502" name="Text Box 6"/>
          <p:cNvSpPr txBox="1">
            <a:spLocks noChangeArrowheads="1"/>
          </p:cNvSpPr>
          <p:nvPr/>
        </p:nvSpPr>
        <p:spPr bwMode="auto">
          <a:xfrm>
            <a:off x="0" y="1556792"/>
            <a:ext cx="8893175" cy="646331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uk-UA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Треба  </a:t>
            </a:r>
            <a:r>
              <a:rPr lang="uk-UA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до </a:t>
            </a:r>
            <a:r>
              <a:rPr lang="uk-UA" sz="36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різниці додати </a:t>
            </a:r>
            <a:r>
              <a:rPr lang="uk-UA" sz="36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від’ємник </a:t>
            </a:r>
            <a:r>
              <a:rPr lang="uk-UA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.</a:t>
            </a:r>
            <a:endParaRPr lang="uk-UA" sz="36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34504" name="Text Box 8"/>
          <p:cNvSpPr txBox="1">
            <a:spLocks noChangeArrowheads="1"/>
          </p:cNvSpPr>
          <p:nvPr/>
        </p:nvSpPr>
        <p:spPr bwMode="auto">
          <a:xfrm>
            <a:off x="5148064" y="5229200"/>
            <a:ext cx="3744416" cy="707886"/>
          </a:xfrm>
          <a:prstGeom prst="rect">
            <a:avLst/>
          </a:prstGeom>
          <a:solidFill>
            <a:srgbClr val="E8ED2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 b="1" dirty="0"/>
              <a:t>Відповідь: </a:t>
            </a:r>
            <a:r>
              <a:rPr lang="uk-UA" sz="4000" b="1" dirty="0" smtClean="0">
                <a:solidFill>
                  <a:schemeClr val="hlink"/>
                </a:solidFill>
              </a:rPr>
              <a:t>275</a:t>
            </a:r>
            <a:r>
              <a:rPr lang="uk-UA" sz="3600" b="1" dirty="0" smtClean="0">
                <a:solidFill>
                  <a:schemeClr val="hlink"/>
                </a:solidFill>
              </a:rPr>
              <a:t> </a:t>
            </a:r>
            <a:r>
              <a:rPr lang="uk-UA" sz="3600" b="1" dirty="0"/>
              <a:t>. </a:t>
            </a:r>
          </a:p>
        </p:txBody>
      </p:sp>
      <p:pic>
        <p:nvPicPr>
          <p:cNvPr id="12" name="Picture 4" descr="so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691680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Овал 12"/>
          <p:cNvSpPr/>
          <p:nvPr/>
        </p:nvSpPr>
        <p:spPr>
          <a:xfrm>
            <a:off x="4175448" y="2276872"/>
            <a:ext cx="4968552" cy="249857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5148064" y="2564904"/>
            <a:ext cx="2808312" cy="707886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 dirty="0" smtClean="0">
                <a:solidFill>
                  <a:schemeClr val="hlink"/>
                </a:solidFill>
              </a:rPr>
              <a:t>У </a:t>
            </a:r>
            <a:r>
              <a:rPr lang="uk-UA" sz="4000" dirty="0"/>
              <a:t>– </a:t>
            </a:r>
            <a:r>
              <a:rPr lang="uk-UA" sz="4000" dirty="0" smtClean="0"/>
              <a:t>75 </a:t>
            </a:r>
            <a:r>
              <a:rPr lang="uk-UA" sz="4000" dirty="0"/>
              <a:t>= 200</a:t>
            </a: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5004048" y="3284984"/>
            <a:ext cx="2952328" cy="707886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 dirty="0" smtClean="0">
                <a:solidFill>
                  <a:schemeClr val="hlink"/>
                </a:solidFill>
              </a:rPr>
              <a:t>У </a:t>
            </a:r>
            <a:r>
              <a:rPr lang="uk-UA" sz="4000" dirty="0"/>
              <a:t>= 200 + </a:t>
            </a:r>
            <a:r>
              <a:rPr lang="uk-UA" sz="4000" dirty="0" smtClean="0"/>
              <a:t>75</a:t>
            </a:r>
            <a:endParaRPr lang="uk-UA" sz="4000" dirty="0"/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5724128" y="3933056"/>
            <a:ext cx="1800200" cy="7078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 dirty="0">
                <a:solidFill>
                  <a:schemeClr val="hlink"/>
                </a:solidFill>
              </a:rPr>
              <a:t>Х </a:t>
            </a:r>
            <a:r>
              <a:rPr lang="uk-UA" sz="4000" dirty="0"/>
              <a:t>= </a:t>
            </a:r>
            <a:r>
              <a:rPr lang="uk-UA" sz="4000" dirty="0" smtClean="0"/>
              <a:t>275</a:t>
            </a:r>
            <a:endParaRPr lang="uk-UA" sz="4000" dirty="0"/>
          </a:p>
        </p:txBody>
      </p:sp>
      <p:sp>
        <p:nvSpPr>
          <p:cNvPr id="17" name="TextBox 16"/>
          <p:cNvSpPr txBox="1"/>
          <p:nvPr/>
        </p:nvSpPr>
        <p:spPr>
          <a:xfrm>
            <a:off x="0" y="2204864"/>
            <a:ext cx="4427984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4000" b="1" dirty="0" smtClean="0"/>
              <a:t>Зразок приклада.</a:t>
            </a:r>
            <a:endParaRPr lang="ru-RU" sz="4000" b="1" dirty="0"/>
          </a:p>
        </p:txBody>
      </p:sp>
      <p:pic>
        <p:nvPicPr>
          <p:cNvPr id="18" name="Picture 4" descr="Рисунок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68960"/>
            <a:ext cx="4211960" cy="3789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4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4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4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4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34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34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498" grpId="0" animBg="1"/>
      <p:bldP spid="234502" grpId="0" animBg="1"/>
      <p:bldP spid="234504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68313" y="620713"/>
            <a:ext cx="10795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755650" y="620713"/>
            <a:ext cx="19446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235525" name="Text Box 5"/>
          <p:cNvSpPr txBox="1">
            <a:spLocks noChangeArrowheads="1"/>
          </p:cNvSpPr>
          <p:nvPr/>
        </p:nvSpPr>
        <p:spPr bwMode="auto">
          <a:xfrm>
            <a:off x="1475656" y="692696"/>
            <a:ext cx="7668344" cy="12003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uk-UA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Треба</a:t>
            </a:r>
            <a:r>
              <a:rPr lang="uk-UA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uk-UA" sz="3600" dirty="0">
                <a:solidFill>
                  <a:srgbClr val="1CD80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від зменшуваного відняти різницю</a:t>
            </a:r>
            <a:r>
              <a:rPr lang="uk-UA" sz="36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</a:t>
            </a:r>
            <a:endParaRPr lang="uk-UA" sz="3600" dirty="0">
              <a:solidFill>
                <a:schemeClr val="tx2"/>
              </a:solidFill>
            </a:endParaRPr>
          </a:p>
        </p:txBody>
      </p:sp>
      <p:sp>
        <p:nvSpPr>
          <p:cNvPr id="235526" name="Text Box 6"/>
          <p:cNvSpPr txBox="1">
            <a:spLocks noChangeArrowheads="1"/>
          </p:cNvSpPr>
          <p:nvPr/>
        </p:nvSpPr>
        <p:spPr bwMode="auto">
          <a:xfrm>
            <a:off x="1475656" y="0"/>
            <a:ext cx="7668344" cy="7078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uk-UA" sz="4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Щоб </a:t>
            </a:r>
            <a:r>
              <a:rPr lang="uk-UA" sz="4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знайти</a:t>
            </a:r>
            <a:r>
              <a:rPr lang="uk-UA" sz="4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uk-UA" sz="4000" dirty="0">
                <a:solidFill>
                  <a:srgbClr val="1CD80E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невідомий від'ємник</a:t>
            </a:r>
            <a:r>
              <a:rPr lang="en-US" sz="4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?</a:t>
            </a:r>
            <a:endParaRPr lang="uk-UA" sz="40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35531" name="Text Box 11"/>
          <p:cNvSpPr txBox="1">
            <a:spLocks noChangeArrowheads="1"/>
          </p:cNvSpPr>
          <p:nvPr/>
        </p:nvSpPr>
        <p:spPr bwMode="auto">
          <a:xfrm>
            <a:off x="4716016" y="5157192"/>
            <a:ext cx="3959299" cy="701675"/>
          </a:xfrm>
          <a:prstGeom prst="rect">
            <a:avLst/>
          </a:prstGeom>
          <a:solidFill>
            <a:srgbClr val="E8ED2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 b="1" dirty="0"/>
              <a:t>Відповідь: </a:t>
            </a:r>
            <a:r>
              <a:rPr lang="uk-UA" sz="4000" b="1" dirty="0" smtClean="0">
                <a:solidFill>
                  <a:srgbClr val="17AD0B"/>
                </a:solidFill>
              </a:rPr>
              <a:t>408</a:t>
            </a:r>
            <a:r>
              <a:rPr lang="uk-UA" sz="4000" b="1" dirty="0" smtClean="0"/>
              <a:t>.</a:t>
            </a:r>
            <a:endParaRPr lang="uk-UA" sz="4000" b="1" dirty="0"/>
          </a:p>
        </p:txBody>
      </p:sp>
      <p:pic>
        <p:nvPicPr>
          <p:cNvPr id="12" name="Picture 4" descr="so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03648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0" y="1916832"/>
            <a:ext cx="4427984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4000" b="1" dirty="0" smtClean="0"/>
              <a:t>Зразок приклада.</a:t>
            </a:r>
            <a:endParaRPr lang="ru-RU" sz="4000" b="1" dirty="0"/>
          </a:p>
        </p:txBody>
      </p:sp>
      <p:sp>
        <p:nvSpPr>
          <p:cNvPr id="15" name="Прямоугольник с двумя вырезанными соседними углами 14"/>
          <p:cNvSpPr/>
          <p:nvPr/>
        </p:nvSpPr>
        <p:spPr>
          <a:xfrm rot="10800000">
            <a:off x="4355976" y="2420888"/>
            <a:ext cx="4536504" cy="2448272"/>
          </a:xfrm>
          <a:prstGeom prst="snip2SameRect">
            <a:avLst>
              <a:gd name="adj1" fmla="val 50000"/>
              <a:gd name="adj2" fmla="val 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5148064" y="2420888"/>
            <a:ext cx="2880320" cy="7078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 b="1" dirty="0" smtClean="0"/>
              <a:t>439 </a:t>
            </a:r>
            <a:r>
              <a:rPr lang="uk-UA" sz="4000" b="1" dirty="0"/>
              <a:t>– </a:t>
            </a:r>
            <a:r>
              <a:rPr lang="uk-UA" sz="4000" b="1" dirty="0">
                <a:solidFill>
                  <a:srgbClr val="FF0000"/>
                </a:solidFill>
              </a:rPr>
              <a:t>Х</a:t>
            </a:r>
            <a:r>
              <a:rPr lang="uk-UA" sz="4000" b="1" dirty="0"/>
              <a:t> = </a:t>
            </a:r>
            <a:r>
              <a:rPr lang="uk-UA" sz="4000" b="1" dirty="0" smtClean="0"/>
              <a:t>31</a:t>
            </a:r>
            <a:r>
              <a:rPr lang="uk-UA" sz="700" b="1" dirty="0" smtClean="0"/>
              <a:t> </a:t>
            </a:r>
            <a:endParaRPr lang="uk-UA" sz="700" b="1" dirty="0"/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5004048" y="3140968"/>
            <a:ext cx="3176736" cy="7078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 b="1" dirty="0" smtClean="0">
                <a:solidFill>
                  <a:srgbClr val="FF0000"/>
                </a:solidFill>
              </a:rPr>
              <a:t>Х</a:t>
            </a:r>
            <a:r>
              <a:rPr lang="uk-UA" sz="4000" b="1" dirty="0" smtClean="0"/>
              <a:t>  = 439 - 31</a:t>
            </a:r>
            <a:r>
              <a:rPr lang="uk-UA" sz="700" b="1" dirty="0" smtClean="0"/>
              <a:t> </a:t>
            </a:r>
            <a:endParaRPr lang="uk-UA" sz="700" b="1" dirty="0"/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5436096" y="3933056"/>
            <a:ext cx="2304256" cy="7078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 b="1" dirty="0">
                <a:solidFill>
                  <a:srgbClr val="17AD0B"/>
                </a:solidFill>
              </a:rPr>
              <a:t>Х</a:t>
            </a:r>
            <a:r>
              <a:rPr lang="uk-UA" sz="4000" b="1" dirty="0"/>
              <a:t> = </a:t>
            </a:r>
            <a:r>
              <a:rPr lang="uk-UA" sz="4000" b="1" dirty="0" smtClean="0"/>
              <a:t>408</a:t>
            </a:r>
            <a:endParaRPr lang="uk-UA" sz="4000" b="1" dirty="0"/>
          </a:p>
        </p:txBody>
      </p:sp>
      <p:pic>
        <p:nvPicPr>
          <p:cNvPr id="19" name="Picture 4" descr="Рисунок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708920"/>
            <a:ext cx="4032448" cy="4149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35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35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5" grpId="0" animBg="1"/>
      <p:bldP spid="235526" grpId="0" animBg="1"/>
      <p:bldP spid="235531" grpId="0" animBg="1"/>
      <p:bldP spid="13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95288" y="620713"/>
            <a:ext cx="180022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236549" name="Text Box 5"/>
          <p:cNvSpPr txBox="1">
            <a:spLocks noChangeArrowheads="1"/>
          </p:cNvSpPr>
          <p:nvPr/>
        </p:nvSpPr>
        <p:spPr bwMode="auto">
          <a:xfrm>
            <a:off x="1475656" y="0"/>
            <a:ext cx="7668344" cy="707886"/>
          </a:xfrm>
          <a:prstGeom prst="rect">
            <a:avLst/>
          </a:prstGeom>
          <a:solidFill>
            <a:srgbClr val="15FB8D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uk-UA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Щоб знайти</a:t>
            </a:r>
            <a:r>
              <a:rPr lang="uk-UA" sz="3600" b="1" dirty="0" smtClean="0">
                <a:solidFill>
                  <a:srgbClr val="E8ED2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uk-UA" sz="3600" dirty="0">
                <a:solidFill>
                  <a:srgbClr val="CC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невідомий множник </a:t>
            </a:r>
            <a:r>
              <a:rPr lang="en-US" sz="4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?</a:t>
            </a:r>
            <a:endParaRPr lang="uk-UA" sz="40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36550" name="Text Box 6"/>
          <p:cNvSpPr txBox="1">
            <a:spLocks noChangeArrowheads="1"/>
          </p:cNvSpPr>
          <p:nvPr/>
        </p:nvSpPr>
        <p:spPr bwMode="auto">
          <a:xfrm>
            <a:off x="1691680" y="764704"/>
            <a:ext cx="7452320" cy="1077218"/>
          </a:xfrm>
          <a:prstGeom prst="rect">
            <a:avLst/>
          </a:prstGeom>
          <a:solidFill>
            <a:srgbClr val="EFED8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uk-UA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Треба</a:t>
            </a:r>
            <a:r>
              <a:rPr lang="uk-UA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uk-UA" sz="3200" dirty="0">
                <a:solidFill>
                  <a:srgbClr val="CC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добуток поділити на відомий множник.</a:t>
            </a:r>
            <a:endParaRPr lang="uk-UA" sz="3200" dirty="0">
              <a:solidFill>
                <a:srgbClr val="CC0066"/>
              </a:solidFill>
            </a:endParaRPr>
          </a:p>
        </p:txBody>
      </p:sp>
      <p:sp>
        <p:nvSpPr>
          <p:cNvPr id="236551" name="Text Box 7"/>
          <p:cNvSpPr txBox="1">
            <a:spLocks noChangeArrowheads="1"/>
          </p:cNvSpPr>
          <p:nvPr/>
        </p:nvSpPr>
        <p:spPr bwMode="auto">
          <a:xfrm>
            <a:off x="4860032" y="5877272"/>
            <a:ext cx="4032250" cy="64135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3600" b="1" dirty="0"/>
              <a:t>Відповідь: </a:t>
            </a:r>
            <a:r>
              <a:rPr lang="uk-UA" sz="3600" b="1" dirty="0" smtClean="0">
                <a:solidFill>
                  <a:schemeClr val="tx1"/>
                </a:solidFill>
              </a:rPr>
              <a:t>7</a:t>
            </a:r>
            <a:r>
              <a:rPr lang="uk-UA" sz="3600" b="1" dirty="0" smtClean="0"/>
              <a:t>.</a:t>
            </a:r>
            <a:endParaRPr lang="uk-UA" sz="3600" b="1" dirty="0"/>
          </a:p>
        </p:txBody>
      </p:sp>
      <p:pic>
        <p:nvPicPr>
          <p:cNvPr id="12" name="Picture 4" descr="so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75656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с двумя вырезанными противолежащими углами 12"/>
          <p:cNvSpPr/>
          <p:nvPr/>
        </p:nvSpPr>
        <p:spPr>
          <a:xfrm>
            <a:off x="4499992" y="1844824"/>
            <a:ext cx="4644008" cy="2736304"/>
          </a:xfrm>
          <a:prstGeom prst="snip2Diag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5148064" y="1916832"/>
            <a:ext cx="3528392" cy="707886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 b="1" dirty="0" smtClean="0">
                <a:solidFill>
                  <a:schemeClr val="tx1"/>
                </a:solidFill>
              </a:rPr>
              <a:t>У</a:t>
            </a:r>
            <a:r>
              <a:rPr lang="uk-UA" sz="4000" b="1" dirty="0" smtClean="0"/>
              <a:t> </a:t>
            </a:r>
            <a:r>
              <a:rPr lang="en-US" sz="4000" b="1" dirty="0">
                <a:solidFill>
                  <a:srgbClr val="FF0000"/>
                </a:solidFill>
              </a:rPr>
              <a:t>·</a:t>
            </a:r>
            <a:r>
              <a:rPr lang="ru-RU" sz="4000" b="1" dirty="0"/>
              <a:t> </a:t>
            </a:r>
            <a:r>
              <a:rPr lang="uk-UA" sz="4000" b="1" dirty="0" smtClean="0"/>
              <a:t>35 </a:t>
            </a:r>
            <a:r>
              <a:rPr lang="uk-UA" sz="4000" b="1" dirty="0"/>
              <a:t>= </a:t>
            </a:r>
            <a:r>
              <a:rPr lang="uk-UA" sz="4000" b="1" dirty="0" smtClean="0"/>
              <a:t>245</a:t>
            </a:r>
            <a:endParaRPr lang="uk-UA" sz="4000" b="1" dirty="0"/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5436096" y="2708920"/>
            <a:ext cx="2736304" cy="707886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 b="1" dirty="0" smtClean="0">
                <a:solidFill>
                  <a:srgbClr val="CC0066"/>
                </a:solidFill>
              </a:rPr>
              <a:t>У</a:t>
            </a:r>
            <a:r>
              <a:rPr lang="uk-UA" sz="4000" b="1" dirty="0" smtClean="0"/>
              <a:t> </a:t>
            </a:r>
            <a:r>
              <a:rPr lang="uk-UA" sz="4000" b="1" dirty="0"/>
              <a:t>= </a:t>
            </a:r>
            <a:r>
              <a:rPr lang="uk-UA" sz="4000" b="1" dirty="0" smtClean="0"/>
              <a:t>245 </a:t>
            </a:r>
            <a:r>
              <a:rPr lang="uk-UA" sz="4000" b="1" dirty="0"/>
              <a:t>: 45</a:t>
            </a: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6156176" y="3573016"/>
            <a:ext cx="1440160" cy="7078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 b="1" dirty="0" smtClean="0">
                <a:solidFill>
                  <a:srgbClr val="CC0066"/>
                </a:solidFill>
              </a:rPr>
              <a:t>У</a:t>
            </a:r>
            <a:r>
              <a:rPr lang="uk-UA" sz="4000" b="1" dirty="0" smtClean="0"/>
              <a:t> </a:t>
            </a:r>
            <a:r>
              <a:rPr lang="uk-UA" sz="4000" b="1" dirty="0"/>
              <a:t>= </a:t>
            </a:r>
            <a:r>
              <a:rPr lang="uk-UA" sz="4000" b="1" dirty="0" smtClean="0"/>
              <a:t>7</a:t>
            </a:r>
            <a:endParaRPr lang="uk-UA" sz="4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0" y="1916832"/>
            <a:ext cx="4427984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4000" b="1" dirty="0" smtClean="0"/>
              <a:t>Зразок приклада.</a:t>
            </a:r>
            <a:endParaRPr lang="ru-RU" sz="4000" b="1" dirty="0"/>
          </a:p>
        </p:txBody>
      </p:sp>
      <p:pic>
        <p:nvPicPr>
          <p:cNvPr id="18" name="Picture 4" descr="Рисунок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708920"/>
            <a:ext cx="4283968" cy="4149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36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36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6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36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49" grpId="0" animBg="1"/>
      <p:bldP spid="236550" grpId="0" animBg="1"/>
      <p:bldP spid="236551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Text Box 2"/>
          <p:cNvSpPr txBox="1">
            <a:spLocks noChangeArrowheads="1"/>
          </p:cNvSpPr>
          <p:nvPr/>
        </p:nvSpPr>
        <p:spPr bwMode="auto">
          <a:xfrm>
            <a:off x="1619250" y="0"/>
            <a:ext cx="7524750" cy="769441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uk-UA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Щоб знайти</a:t>
            </a:r>
            <a:r>
              <a:rPr lang="uk-UA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uk-UA" sz="4400" b="1" dirty="0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невідоме ділене</a:t>
            </a:r>
            <a:r>
              <a:rPr lang="en-US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?</a:t>
            </a:r>
            <a:endParaRPr lang="uk-UA" sz="4400" b="1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23850" y="404813"/>
            <a:ext cx="1871663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238602" name="Text Box 10"/>
          <p:cNvSpPr txBox="1">
            <a:spLocks noChangeArrowheads="1"/>
          </p:cNvSpPr>
          <p:nvPr/>
        </p:nvSpPr>
        <p:spPr bwMode="auto">
          <a:xfrm>
            <a:off x="5003800" y="6156325"/>
            <a:ext cx="4140200" cy="701675"/>
          </a:xfrm>
          <a:prstGeom prst="rect">
            <a:avLst/>
          </a:prstGeom>
          <a:solidFill>
            <a:srgbClr val="15FB8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 dirty="0"/>
              <a:t>Відповідь: </a:t>
            </a:r>
            <a:r>
              <a:rPr lang="uk-UA" sz="4000" b="1" dirty="0" smtClean="0">
                <a:solidFill>
                  <a:srgbClr val="FF0000"/>
                </a:solidFill>
              </a:rPr>
              <a:t>1320</a:t>
            </a:r>
            <a:r>
              <a:rPr lang="uk-UA" sz="4000" dirty="0"/>
              <a:t>.</a:t>
            </a:r>
          </a:p>
        </p:txBody>
      </p:sp>
      <p:pic>
        <p:nvPicPr>
          <p:cNvPr id="12" name="Picture 4" descr="so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511152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1547664" y="836712"/>
            <a:ext cx="7596335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uk-UA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Треба </a:t>
            </a:r>
            <a:r>
              <a:rPr lang="uk-U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частку помножити на дільник</a:t>
            </a:r>
            <a:r>
              <a:rPr lang="uk-U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</a:t>
            </a:r>
          </a:p>
        </p:txBody>
      </p:sp>
      <p:sp>
        <p:nvSpPr>
          <p:cNvPr id="17" name="Правильный пятиугольник 16"/>
          <p:cNvSpPr/>
          <p:nvPr/>
        </p:nvSpPr>
        <p:spPr>
          <a:xfrm rot="10800000">
            <a:off x="3131840" y="1628800"/>
            <a:ext cx="6012160" cy="3384376"/>
          </a:xfrm>
          <a:prstGeom prst="pentagon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4932040" y="1628800"/>
            <a:ext cx="2664296" cy="7078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 dirty="0">
                <a:solidFill>
                  <a:srgbClr val="FF0000"/>
                </a:solidFill>
              </a:rPr>
              <a:t>Х</a:t>
            </a:r>
            <a:r>
              <a:rPr lang="uk-UA" sz="4000" dirty="0">
                <a:solidFill>
                  <a:srgbClr val="FF99FF"/>
                </a:solidFill>
              </a:rPr>
              <a:t> </a:t>
            </a:r>
            <a:r>
              <a:rPr lang="uk-UA" sz="4000" dirty="0"/>
              <a:t>: </a:t>
            </a:r>
            <a:r>
              <a:rPr lang="uk-UA" sz="4000" dirty="0" smtClean="0"/>
              <a:t>66 </a:t>
            </a:r>
            <a:r>
              <a:rPr lang="uk-UA" sz="4000" dirty="0"/>
              <a:t>= 20</a:t>
            </a: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5004048" y="2564904"/>
            <a:ext cx="2808312" cy="7078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 dirty="0">
                <a:solidFill>
                  <a:srgbClr val="FF0000"/>
                </a:solidFill>
              </a:rPr>
              <a:t>Х</a:t>
            </a:r>
            <a:r>
              <a:rPr lang="uk-UA" sz="4000" dirty="0"/>
              <a:t> = </a:t>
            </a:r>
            <a:r>
              <a:rPr lang="uk-UA" sz="4000" dirty="0" smtClean="0"/>
              <a:t>66 </a:t>
            </a:r>
            <a:r>
              <a:rPr lang="en-US" sz="4000" b="1" dirty="0"/>
              <a:t>·</a:t>
            </a:r>
            <a:r>
              <a:rPr lang="uk-UA" sz="4000" dirty="0"/>
              <a:t> 20</a:t>
            </a: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5076056" y="3573016"/>
            <a:ext cx="2232248" cy="7078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 dirty="0">
                <a:solidFill>
                  <a:srgbClr val="FF0000"/>
                </a:solidFill>
              </a:rPr>
              <a:t>Х</a:t>
            </a:r>
            <a:r>
              <a:rPr lang="uk-UA" sz="4000" dirty="0"/>
              <a:t> = </a:t>
            </a:r>
            <a:r>
              <a:rPr lang="uk-UA" sz="4000" dirty="0" smtClean="0"/>
              <a:t>1320</a:t>
            </a:r>
            <a:endParaRPr lang="uk-UA" sz="4000" dirty="0"/>
          </a:p>
        </p:txBody>
      </p:sp>
      <p:sp>
        <p:nvSpPr>
          <p:cNvPr id="23" name="Овал 22"/>
          <p:cNvSpPr/>
          <p:nvPr/>
        </p:nvSpPr>
        <p:spPr>
          <a:xfrm>
            <a:off x="0" y="1484784"/>
            <a:ext cx="3995936" cy="149046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2800" b="1" dirty="0" smtClean="0">
                <a:solidFill>
                  <a:schemeClr val="tx1"/>
                </a:solidFill>
              </a:rPr>
              <a:t>Зразок приклада</a:t>
            </a:r>
            <a:endParaRPr lang="ru-RU" sz="2800" b="1" dirty="0">
              <a:solidFill>
                <a:schemeClr val="tx1"/>
              </a:solidFill>
            </a:endParaRPr>
          </a:p>
        </p:txBody>
      </p:sp>
      <p:pic>
        <p:nvPicPr>
          <p:cNvPr id="28" name="Picture 4" descr="Рисунок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717032"/>
            <a:ext cx="3131840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38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8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38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4" grpId="0" animBg="1"/>
      <p:bldP spid="238602" grpId="1" animBg="1"/>
      <p:bldP spid="14" grpId="0" animBg="1"/>
      <p:bldP spid="17" grpId="0" animBg="1"/>
      <p:bldP spid="18" grpId="0" animBg="1"/>
      <p:bldP spid="19" grpId="0" animBg="1"/>
      <p:bldP spid="20" grpId="0" animBg="1"/>
      <p:bldP spid="2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6122744SlideId26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5181318SlideId26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5181318SlideId26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6123110SlideId272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541</Words>
  <Application>Microsoft Office PowerPoint</Application>
  <PresentationFormat>Екран (4:3)</PresentationFormat>
  <Paragraphs>122</Paragraphs>
  <Slides>17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17</vt:i4>
      </vt:variant>
    </vt:vector>
  </HeadingPairs>
  <TitlesOfParts>
    <vt:vector size="24" baseType="lpstr">
      <vt:lpstr>Arial</vt:lpstr>
      <vt:lpstr>Calibri</vt:lpstr>
      <vt:lpstr>Georgia</vt:lpstr>
      <vt:lpstr>Monotype Corsiva</vt:lpstr>
      <vt:lpstr>Times New Roman</vt:lpstr>
      <vt:lpstr>Wingdings</vt:lpstr>
      <vt:lpstr>Тема Office</vt:lpstr>
      <vt:lpstr>Рівняння</vt:lpstr>
      <vt:lpstr>Презентація PowerPoint</vt:lpstr>
      <vt:lpstr>Презентація PowerPoint</vt:lpstr>
      <vt:lpstr>Презентація PowerPoint</vt:lpstr>
      <vt:lpstr>Як знайти невідомий доданок?              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RePack by Diakov</cp:lastModifiedBy>
  <cp:revision>34</cp:revision>
  <dcterms:created xsi:type="dcterms:W3CDTF">2019-10-13T15:43:20Z</dcterms:created>
  <dcterms:modified xsi:type="dcterms:W3CDTF">2021-10-25T06:51:27Z</dcterms:modified>
</cp:coreProperties>
</file>