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7" r:id="rId3"/>
    <p:sldId id="257" r:id="rId4"/>
    <p:sldId id="260" r:id="rId5"/>
    <p:sldId id="271" r:id="rId6"/>
    <p:sldId id="259" r:id="rId7"/>
    <p:sldId id="261" r:id="rId8"/>
    <p:sldId id="258" r:id="rId9"/>
    <p:sldId id="2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CCFF"/>
    <a:srgbClr val="33CC33"/>
    <a:srgbClr val="FFC715"/>
    <a:srgbClr val="0066FF"/>
    <a:srgbClr val="99FF33"/>
    <a:srgbClr val="D9FBF7"/>
    <a:srgbClr val="ABF7EE"/>
    <a:srgbClr val="3180B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50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5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10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05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67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21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92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15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62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0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35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2A654-1293-434C-A869-A96AAB820E7C}" type="datetimeFigureOut">
              <a:rPr lang="ru-RU" smtClean="0"/>
              <a:t>21.04.2022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0E4EC-B6CB-4FD4-AC45-18B8EA571442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48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Математика 5 клас 29.04.2022р.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 smtClean="0">
                <a:solidFill>
                  <a:srgbClr val="FF0000"/>
                </a:solidFill>
              </a:rPr>
              <a:t>СІ</a:t>
            </a:r>
            <a:r>
              <a:rPr lang="uk-UA" sz="4800" dirty="0" smtClean="0">
                <a:solidFill>
                  <a:schemeClr val="accent2"/>
                </a:solidFill>
              </a:rPr>
              <a:t>М</a:t>
            </a:r>
            <a:r>
              <a:rPr lang="uk-UA" sz="4800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uk-UA" sz="4800" dirty="0">
                <a:solidFill>
                  <a:srgbClr val="00B0F0"/>
                </a:solidFill>
              </a:rPr>
              <a:t> </a:t>
            </a:r>
            <a:r>
              <a:rPr lang="uk-UA" sz="4800" dirty="0" smtClean="0">
                <a:solidFill>
                  <a:srgbClr val="00B0F0"/>
                </a:solidFill>
              </a:rPr>
              <a:t>       </a:t>
            </a:r>
            <a:r>
              <a:rPr lang="uk-UA" sz="4800" dirty="0" smtClean="0">
                <a:solidFill>
                  <a:srgbClr val="FFFF00"/>
                </a:solidFill>
              </a:rPr>
              <a:t>ВЕ</a:t>
            </a:r>
            <a:r>
              <a:rPr lang="uk-UA" sz="4800" dirty="0" smtClean="0">
                <a:solidFill>
                  <a:srgbClr val="00B050"/>
                </a:solidFill>
              </a:rPr>
              <a:t>СЕЛ</a:t>
            </a:r>
            <a:r>
              <a:rPr lang="uk-UA" sz="4800" dirty="0" smtClean="0">
                <a:solidFill>
                  <a:srgbClr val="00B0F0"/>
                </a:solidFill>
              </a:rPr>
              <a:t>КОВ</a:t>
            </a:r>
            <a:r>
              <a:rPr lang="uk-UA" sz="4800" dirty="0" smtClean="0">
                <a:solidFill>
                  <a:srgbClr val="002060"/>
                </a:solidFill>
              </a:rPr>
              <a:t>ИХ</a:t>
            </a:r>
            <a:r>
              <a:rPr lang="uk-UA" sz="4800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uk-UA" sz="4800" dirty="0">
                <a:solidFill>
                  <a:srgbClr val="00B0F0"/>
                </a:solidFill>
              </a:rPr>
              <a:t> </a:t>
            </a:r>
            <a:r>
              <a:rPr lang="uk-UA" sz="4800" dirty="0" smtClean="0">
                <a:solidFill>
                  <a:srgbClr val="00B0F0"/>
                </a:solidFill>
              </a:rPr>
              <a:t>                          </a:t>
            </a:r>
            <a:r>
              <a:rPr lang="uk-UA" sz="4800" dirty="0" smtClean="0">
                <a:solidFill>
                  <a:srgbClr val="9900CC"/>
                </a:solidFill>
              </a:rPr>
              <a:t>ЗАДАЧ</a:t>
            </a:r>
            <a:endParaRPr lang="uk-UA" sz="48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2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клубника рисунок png 1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425" flipH="1">
            <a:off x="1622119" y="2606932"/>
            <a:ext cx="2583904" cy="25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69;p21"/>
          <p:cNvSpPr txBox="1"/>
          <p:nvPr/>
        </p:nvSpPr>
        <p:spPr>
          <a:xfrm>
            <a:off x="3385168" y="212202"/>
            <a:ext cx="8054992" cy="19573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uk-UA" sz="2400" b="1" i="0" u="none" dirty="0" smtClean="0">
                <a:ea typeface="Times New Roman"/>
                <a:cs typeface="Times New Roman"/>
                <a:sym typeface="Times New Roman"/>
              </a:rPr>
              <a:t>        Протягом червня тітка Алгебраїда на своєму городі зібрала 124 кг полуниць. Скільки кілограмів полуниць збирала вона щодня, якщо щодня врожай був однаковим? Підказка: допоможе календарик, або товариш, що народився в останній день червня.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458" y="181616"/>
            <a:ext cx="3038254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Constantia" panose="02030602050306030303" pitchFamily="18" charset="0"/>
              </a:rPr>
              <a:t>Задачка №1</a:t>
            </a:r>
          </a:p>
          <a:p>
            <a:pPr algn="ctr"/>
            <a:r>
              <a:rPr lang="uk-UA" sz="2800" b="1" dirty="0" smtClean="0">
                <a:latin typeface="Constantia" panose="02030602050306030303" pitchFamily="18" charset="0"/>
              </a:rPr>
              <a:t>«червона»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pic>
        <p:nvPicPr>
          <p:cNvPr id="7" name="Picture 2" descr="Клубника PNG изображения доступны для бесплатного скачивания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5154" y="2909012"/>
            <a:ext cx="260663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лубника PNG изображения доступны для бесплатного скачивания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55" y="4169012"/>
            <a:ext cx="260663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63311" y="177155"/>
            <a:ext cx="3038254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Constantia" panose="02030602050306030303" pitchFamily="18" charset="0"/>
              </a:rPr>
              <a:t>Задачка №2</a:t>
            </a:r>
          </a:p>
          <a:p>
            <a:pPr algn="ctr"/>
            <a:r>
              <a:rPr lang="uk-UA" sz="2800" b="1" dirty="0" smtClean="0">
                <a:latin typeface="Constantia" panose="02030602050306030303" pitchFamily="18" charset="0"/>
              </a:rPr>
              <a:t>«помаранчева»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sp>
        <p:nvSpPr>
          <p:cNvPr id="20" name="Google Shape;169;p21"/>
          <p:cNvSpPr txBox="1"/>
          <p:nvPr/>
        </p:nvSpPr>
        <p:spPr>
          <a:xfrm>
            <a:off x="2777054" y="1939584"/>
            <a:ext cx="8223967" cy="23474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uk-UA" sz="2400" b="1" i="0" u="none" dirty="0" smtClean="0">
                <a:ea typeface="Times New Roman"/>
                <a:cs typeface="Times New Roman"/>
                <a:sym typeface="Times New Roman"/>
              </a:rPr>
              <a:t>        Щ</a:t>
            </a:r>
            <a:r>
              <a:rPr lang="uk-UA" sz="2400" b="1" dirty="0" smtClean="0">
                <a:ea typeface="Times New Roman"/>
                <a:cs typeface="Times New Roman"/>
                <a:sym typeface="Times New Roman"/>
              </a:rPr>
              <a:t>об дістатись до школи Кирило доклав </a:t>
            </a:r>
            <a:r>
              <a:rPr lang="uk-UA" sz="2400" b="1" dirty="0" err="1" smtClean="0">
                <a:ea typeface="Times New Roman"/>
                <a:cs typeface="Times New Roman"/>
                <a:sym typeface="Times New Roman"/>
              </a:rPr>
              <a:t>неаби</a:t>
            </a:r>
            <a:r>
              <a:rPr lang="uk-UA" sz="2400" b="1" dirty="0" smtClean="0">
                <a:ea typeface="Times New Roman"/>
                <a:cs typeface="Times New Roman"/>
                <a:sym typeface="Times New Roman"/>
              </a:rPr>
              <a:t> -яких зусиль: на першому автобусі, швидкість якого 60 км/годину він їхав 2 години, на другому, швидкість якого 50 км/год </a:t>
            </a:r>
            <a:r>
              <a:rPr lang="uk-UA" sz="2400" b="1" dirty="0">
                <a:ea typeface="Times New Roman"/>
                <a:cs typeface="Times New Roman"/>
                <a:sym typeface="Times New Roman"/>
              </a:rPr>
              <a:t>-</a:t>
            </a:r>
            <a:r>
              <a:rPr lang="uk-UA" sz="2400" b="1" dirty="0" smtClean="0">
                <a:ea typeface="Times New Roman"/>
                <a:cs typeface="Times New Roman"/>
                <a:sym typeface="Times New Roman"/>
              </a:rPr>
              <a:t> 3 години, та й потім ще 3 години на двоповерховому </a:t>
            </a:r>
            <a:r>
              <a:rPr lang="uk-UA" sz="2400" b="1" dirty="0" err="1" smtClean="0">
                <a:ea typeface="Times New Roman"/>
                <a:cs typeface="Times New Roman"/>
                <a:sym typeface="Times New Roman"/>
              </a:rPr>
              <a:t>бусі</a:t>
            </a:r>
            <a:r>
              <a:rPr lang="uk-UA" sz="2400" b="1" dirty="0" smtClean="0">
                <a:ea typeface="Times New Roman"/>
                <a:cs typeface="Times New Roman"/>
                <a:sym typeface="Times New Roman"/>
              </a:rPr>
              <a:t> зі швидкістю 70 км/год. З якою середньою швидкістю Кирило поспішав до країни знань?</a:t>
            </a:r>
            <a:endParaRPr lang="uk-UA" sz="2400" b="1" i="0" u="none" dirty="0" smtClean="0"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86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2726" y="174426"/>
            <a:ext cx="8719147" cy="193899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     Хто з Вас не бажає поласувати смачненьким </a:t>
            </a:r>
            <a:r>
              <a:rPr lang="uk-UA" sz="2400" b="1" dirty="0" err="1" smtClean="0"/>
              <a:t>бургером</a:t>
            </a:r>
            <a:r>
              <a:rPr lang="uk-UA" sz="2400" b="1" dirty="0" smtClean="0"/>
              <a:t>? Губка-Боб готує найкращі бургери в світі! Але, в понеділок його не зупинити, у вівторок втома перемагає, а в середу… все… втомився! Підкажіть, яка у Боба продуктивність праці? Може його час звільнити?</a:t>
            </a:r>
            <a:endParaRPr lang="uk-U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0654" y="154970"/>
            <a:ext cx="3038254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Constantia" panose="02030602050306030303" pitchFamily="18" charset="0"/>
              </a:rPr>
              <a:t>Задачка №3</a:t>
            </a:r>
          </a:p>
          <a:p>
            <a:pPr algn="ctr"/>
            <a:r>
              <a:rPr lang="uk-UA" sz="3200" b="1" dirty="0" smtClean="0">
                <a:latin typeface="Constantia" panose="02030602050306030303" pitchFamily="18" charset="0"/>
              </a:rPr>
              <a:t>«жовта»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454848" y="2073046"/>
            <a:ext cx="1495586" cy="149558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10</a:t>
            </a:r>
            <a:endParaRPr lang="ru-RU" sz="6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0536288" y="3570019"/>
            <a:ext cx="1495586" cy="149558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9</a:t>
            </a:r>
            <a:endParaRPr lang="ru-RU" sz="6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0536288" y="5014832"/>
            <a:ext cx="1495586" cy="149558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  <a:latin typeface="Book Antiqua" panose="02040602050305030304" pitchFamily="18" charset="0"/>
              </a:rPr>
              <a:t>5</a:t>
            </a:r>
            <a:endParaRPr lang="ru-RU" sz="6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084" name="Picture 12" descr="Spongebob Squarepants | JoshKomisarcik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93" y="3474715"/>
            <a:ext cx="2572685" cy="246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исунки карандашом пальма (30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85" y="3293401"/>
            <a:ext cx="2679065" cy="28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3557" y="242522"/>
            <a:ext cx="8539142" cy="1938992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     В мавпячих родинних документах написано: «середнє арифметичне довжин хвостів в родині мавп 6 метрів»! Мавпенятко хвости усім поміряло та отримало 18,2 метра, а свій аж ніяк…   Допоможіть мавпочці з'ясувати довжину        </a:t>
            </a:r>
          </a:p>
          <a:p>
            <a:pPr algn="ctr"/>
            <a:r>
              <a:rPr lang="uk-UA" sz="2400" b="1" dirty="0"/>
              <a:t> </a:t>
            </a:r>
            <a:r>
              <a:rPr lang="uk-UA" sz="2400" b="1" dirty="0" smtClean="0"/>
              <a:t>                                                власного хвостика. 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3499" y="242522"/>
            <a:ext cx="3038254" cy="1138773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Constantia" panose="02030602050306030303" pitchFamily="18" charset="0"/>
              </a:rPr>
              <a:t>Задачка №4</a:t>
            </a:r>
          </a:p>
          <a:p>
            <a:pPr algn="ctr"/>
            <a:r>
              <a:rPr lang="uk-UA" sz="3200" b="1" dirty="0" smtClean="0">
                <a:latin typeface="Constantia" panose="02030602050306030303" pitchFamily="18" charset="0"/>
              </a:rPr>
              <a:t>«зелена»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63871" y="242522"/>
            <a:ext cx="8438827" cy="1938992"/>
          </a:xfrm>
          <a:prstGeom prst="rect">
            <a:avLst/>
          </a:prstGeom>
          <a:solidFill>
            <a:srgbClr val="D9FBF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     Що може буте веселіше, ніж рибалити з друзями! Микола Карасьов спіймав карася вагою 6 кг, Сашко Карпов зловив карпа вагою 10 кг, Василь Сомов заудачив сома вагою 7 кг, та всіх здивував Линько, спіймавши в'язку линів, вагою 14 кг. Знайдіть, любі п'ятикласники, середній улов наших друзів!   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6754" y="246820"/>
            <a:ext cx="3038254" cy="1138773"/>
          </a:xfrm>
          <a:prstGeom prst="rect">
            <a:avLst/>
          </a:prstGeom>
          <a:solidFill>
            <a:srgbClr val="D9FB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Constantia" panose="02030602050306030303" pitchFamily="18" charset="0"/>
              </a:rPr>
              <a:t>Задачка №5</a:t>
            </a:r>
          </a:p>
          <a:p>
            <a:pPr algn="ctr"/>
            <a:r>
              <a:rPr lang="uk-UA" sz="3200" b="1" dirty="0" smtClean="0">
                <a:latin typeface="Constantia" panose="02030602050306030303" pitchFamily="18" charset="0"/>
              </a:rPr>
              <a:t>«блакитна»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  <p:pic>
        <p:nvPicPr>
          <p:cNvPr id="4102" name="Picture 6" descr="Photo from album &quot;Туризм, рыбалка. Всё для туриста&quot; on | Рыбалк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2"/>
          <a:stretch/>
        </p:blipFill>
        <p:spPr bwMode="auto">
          <a:xfrm>
            <a:off x="-241888" y="2286000"/>
            <a:ext cx="3344759" cy="432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hoto from album &quot;Динозавры и динозаврики&quot; on | Динозавры, Рисун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380" y="2023470"/>
            <a:ext cx="2981699" cy="440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4306" y="272756"/>
            <a:ext cx="3038254" cy="11387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Constantia" panose="02030602050306030303" pitchFamily="18" charset="0"/>
              </a:rPr>
              <a:t>Задачка №6</a:t>
            </a:r>
          </a:p>
          <a:p>
            <a:pPr algn="ctr"/>
            <a:r>
              <a:rPr lang="uk-UA" sz="3200" b="1" dirty="0" smtClean="0">
                <a:latin typeface="Constantia" panose="02030602050306030303" pitchFamily="18" charset="0"/>
              </a:rPr>
              <a:t>«синя»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4079" y="242522"/>
            <a:ext cx="8667129" cy="1938992"/>
          </a:xfrm>
          <a:prstGeom prst="rect">
            <a:avLst/>
          </a:prstGeom>
          <a:solidFill>
            <a:srgbClr val="D9FBF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     Пересварились </a:t>
            </a:r>
            <a:r>
              <a:rPr lang="uk-UA" sz="2400" b="1" dirty="0" err="1" smtClean="0"/>
              <a:t>динозаврики</a:t>
            </a:r>
            <a:r>
              <a:rPr lang="uk-UA" sz="2400" b="1" dirty="0" smtClean="0"/>
              <a:t>! Під час «зважування» лісового населення сукупну вагу з'ясували – 5,2 т! Середню вагу підрахували – 1300 кг ! А чи всіх зважили, не врахували! Допоможіть динозаврам, з'ясуйте, кількох з них образили неуважністю? Підказка: уважно підрахуйте синеньких друзів!</a:t>
            </a:r>
            <a:endParaRPr lang="uk-UA" sz="2400" b="1" dirty="0"/>
          </a:p>
        </p:txBody>
      </p:sp>
      <p:sp>
        <p:nvSpPr>
          <p:cNvPr id="12" name="Google Shape;196;p24"/>
          <p:cNvSpPr txBox="1"/>
          <p:nvPr/>
        </p:nvSpPr>
        <p:spPr>
          <a:xfrm>
            <a:off x="4897120" y="5172773"/>
            <a:ext cx="7056022" cy="1414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400"/>
              <a:buFont typeface="Times New Roman"/>
              <a:buNone/>
            </a:pPr>
            <a:r>
              <a:rPr lang="uk-UA" sz="2400" b="1" i="0" u="none" dirty="0" smtClean="0">
                <a:ea typeface="Times New Roman"/>
                <a:cs typeface="Times New Roman"/>
                <a:sym typeface="Times New Roman"/>
              </a:rPr>
              <a:t>Зверніть увагу!  Для обчислення значення середньої величини необхідно додавати величини, що вимірюються в однакових одиницях.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131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1951" y="242522"/>
            <a:ext cx="6170747" cy="2308324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     Жили-були 5 подруг, 5 красунь-дівчат, що народились в один день, але в різні роки. Сьогодні саме той день – День народження! Допоможіть, любі п'ятикласники, з'ясувати середній вік наших красунь-іменинниць! Підказка: тортики прикрашені свічками…   </a:t>
            </a:r>
            <a:endParaRPr lang="uk-U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405" y="237042"/>
            <a:ext cx="5387181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Constantia" panose="02030602050306030303" pitchFamily="18" charset="0"/>
              </a:rPr>
              <a:t>Задачка №7 </a:t>
            </a:r>
            <a:r>
              <a:rPr lang="uk-UA" sz="3200" b="1" dirty="0" smtClean="0">
                <a:latin typeface="Constantia" panose="02030602050306030303" pitchFamily="18" charset="0"/>
              </a:rPr>
              <a:t>«фіолетова»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2739" y="3425125"/>
            <a:ext cx="11693461" cy="3500138"/>
            <a:chOff x="182739" y="3425125"/>
            <a:chExt cx="11693461" cy="3500138"/>
          </a:xfrm>
        </p:grpSpPr>
        <p:pic>
          <p:nvPicPr>
            <p:cNvPr id="5124" name="Picture 4" descr="Photo from album &quot;Торты, пирожное&quot; on | Торт, Рисунки еды и День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197" y="3741671"/>
              <a:ext cx="2293281" cy="3183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Картинка к слову «Торт, День Рождения, Именины» - Сеть словесных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021" y="3576335"/>
              <a:ext cx="3016326" cy="310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торт с днем рождения рисунок png 2 » PNG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927" y="3500501"/>
              <a:ext cx="2773410" cy="318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6" descr="Кира-скрап - клипарт и рамки на прозрачном фон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806" y="3425125"/>
              <a:ext cx="2928394" cy="3186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Картинка торт со свечами - Торты - Картинки PNG - Галерейк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39" y="3576335"/>
              <a:ext cx="2498315" cy="3144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23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Дома</a:t>
            </a:r>
            <a:r>
              <a:rPr lang="uk-UA" dirty="0" smtClean="0">
                <a:solidFill>
                  <a:schemeClr val="accent4"/>
                </a:solidFill>
              </a:rPr>
              <a:t>шнє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00B0F0"/>
                </a:solidFill>
              </a:rPr>
              <a:t>завд</a:t>
            </a:r>
            <a:r>
              <a:rPr lang="uk-UA" dirty="0" smtClean="0">
                <a:solidFill>
                  <a:srgbClr val="9900CC"/>
                </a:solidFill>
              </a:rPr>
              <a:t>ання </a:t>
            </a:r>
            <a:endParaRPr lang="uk-UA" dirty="0">
              <a:solidFill>
                <a:srgbClr val="9900CC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Повторити параграф 44 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Виконати № 1604,1609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65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426</Words>
  <Application>Microsoft Office PowerPoint</Application>
  <PresentationFormat>Широкий екран</PresentationFormat>
  <Paragraphs>32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Constantia</vt:lpstr>
      <vt:lpstr>Times New Roman</vt:lpstr>
      <vt:lpstr>Тема Office</vt:lpstr>
      <vt:lpstr>Математика 5 клас 29.04.2022р.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RePack by Diakov</cp:lastModifiedBy>
  <cp:revision>137</cp:revision>
  <dcterms:created xsi:type="dcterms:W3CDTF">2020-03-31T16:13:49Z</dcterms:created>
  <dcterms:modified xsi:type="dcterms:W3CDTF">2022-04-21T11:07:42Z</dcterms:modified>
</cp:coreProperties>
</file>