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84" r:id="rId3"/>
    <p:sldId id="316" r:id="rId4"/>
    <p:sldId id="315" r:id="rId5"/>
    <p:sldId id="317" r:id="rId6"/>
    <p:sldId id="299" r:id="rId7"/>
    <p:sldId id="303" r:id="rId8"/>
    <p:sldId id="308" r:id="rId9"/>
    <p:sldId id="306" r:id="rId10"/>
    <p:sldId id="304" r:id="rId11"/>
    <p:sldId id="305" r:id="rId12"/>
    <p:sldId id="312" r:id="rId13"/>
    <p:sldId id="31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71FF9-6E7A-41B3-A4A4-9AE06887594B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CCC6A-757C-48AF-98CE-BB9144BB58A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3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069F-7CF6-46B8-87A0-30679E5977F9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C6FD6-9EC4-43A9-87A0-C6CB9F6040B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audio" Target="../media/audio1.wav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348880"/>
            <a:ext cx="7956376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uk-UA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Ділення десяткового дробу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на натуральне число</a:t>
            </a: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uk-UA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16632"/>
            <a:ext cx="705678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Математика 5 клас </a:t>
            </a: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30.03.2022р.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395288" y="1557338"/>
            <a:ext cx="1944687" cy="9858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18 711 000</a:t>
            </a:r>
            <a:endParaRPr lang="ru-RU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007225" y="3784600"/>
            <a:ext cx="1812925" cy="1063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708400" y="2720975"/>
            <a:ext cx="1944688" cy="8604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3779838" y="3995738"/>
            <a:ext cx="1944687" cy="10080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3611563" y="1685925"/>
            <a:ext cx="1944687" cy="8572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7007225" y="1636713"/>
            <a:ext cx="1728788" cy="922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198438" y="3860800"/>
            <a:ext cx="1944687" cy="10080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2484438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580063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 rot="9675590">
            <a:off x="2066925" y="3676650"/>
            <a:ext cx="1873250" cy="215900"/>
          </a:xfrm>
          <a:prstGeom prst="notchedRightArrow">
            <a:avLst>
              <a:gd name="adj1" fmla="val 50000"/>
              <a:gd name="adj2" fmla="val 216912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rot="9701727">
            <a:off x="5581650" y="2659063"/>
            <a:ext cx="1792288" cy="215900"/>
          </a:xfrm>
          <a:prstGeom prst="notchedRightArrow">
            <a:avLst>
              <a:gd name="adj1" fmla="val 50000"/>
              <a:gd name="adj2" fmla="val 207537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55587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572452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484438" y="1557338"/>
            <a:ext cx="1223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:45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71775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:5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 rot="-942120">
            <a:off x="6084888" y="2182813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:21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 rot="-1243440">
            <a:off x="2411413" y="3190875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:12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580063" y="1557338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:33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5795963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:2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68313" y="188913"/>
            <a:ext cx="82296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“Ланцюжок”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0102" y="5589240"/>
            <a:ext cx="288032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48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Молодці! </a:t>
            </a:r>
            <a:endParaRPr lang="ru-RU" sz="4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7092280" y="5373216"/>
            <a:ext cx="1812925" cy="1063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dirty="0" smtClean="0">
                <a:latin typeface="Calibri" pitchFamily="34" charset="0"/>
              </a:rPr>
              <a:t>       </a:t>
            </a:r>
            <a:r>
              <a:rPr lang="uk-UA" sz="6000" b="1" dirty="0" smtClean="0">
                <a:latin typeface="Calibri" pitchFamily="34" charset="0"/>
              </a:rPr>
              <a:t>5</a:t>
            </a:r>
            <a:endParaRPr lang="ru-RU" sz="60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52359E-6 L -0.00469 -0.21392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6" grpId="0" animBg="1"/>
      <p:bldP spid="26" grpId="1" animBg="1"/>
      <p:bldP spid="26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 bwMode="auto">
          <a:xfrm>
            <a:off x="3507616" y="1412875"/>
            <a:ext cx="1551636" cy="194468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4" name="Заголовок 1"/>
          <p:cNvSpPr txBox="1">
            <a:spLocks/>
          </p:cNvSpPr>
          <p:nvPr/>
        </p:nvSpPr>
        <p:spPr>
          <a:xfrm>
            <a:off x="1619672" y="188913"/>
            <a:ext cx="5328592" cy="1143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“Ракета”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9919D-6CC1-41C3-B898-1CFE018347C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79388" y="1341438"/>
            <a:ext cx="8964612" cy="14462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4000" b="1" dirty="0">
              <a:latin typeface="Arial" charset="0"/>
            </a:endParaRPr>
          </a:p>
          <a:p>
            <a:pPr marL="1143000" indent="-1143000">
              <a:defRPr/>
            </a:pP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863" y="3284538"/>
            <a:ext cx="8496300" cy="3100387"/>
            <a:chOff x="631" y="1680"/>
            <a:chExt cx="15359" cy="927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1" y="1680"/>
              <a:ext cx="6919" cy="9270"/>
              <a:chOff x="1020" y="390"/>
              <a:chExt cx="9120" cy="9270"/>
            </a:xfrm>
          </p:grpSpPr>
          <p:cxnSp>
            <p:nvCxnSpPr>
              <p:cNvPr id="17449" name="AutoShape 5"/>
              <p:cNvCxnSpPr>
                <a:cxnSpLocks noChangeShapeType="1"/>
              </p:cNvCxnSpPr>
              <p:nvPr/>
            </p:nvCxnSpPr>
            <p:spPr bwMode="auto">
              <a:xfrm rot="-5400000">
                <a:off x="2910" y="6000"/>
                <a:ext cx="1920" cy="1140"/>
              </a:xfrm>
              <a:prstGeom prst="bentConnector3">
                <a:avLst>
                  <a:gd name="adj1" fmla="val 50000"/>
                </a:avLst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50" name="AutoShape 6"/>
              <p:cNvCxnSpPr>
                <a:cxnSpLocks noChangeShapeType="1"/>
              </p:cNvCxnSpPr>
              <p:nvPr/>
            </p:nvCxnSpPr>
            <p:spPr bwMode="auto">
              <a:xfrm rot="-5400000">
                <a:off x="6330" y="2850"/>
                <a:ext cx="1920" cy="1140"/>
              </a:xfrm>
              <a:prstGeom prst="bentConnector3">
                <a:avLst>
                  <a:gd name="adj1" fmla="val 50000"/>
                </a:avLst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020" y="390"/>
                <a:ext cx="9120" cy="9270"/>
                <a:chOff x="1020" y="390"/>
                <a:chExt cx="9120" cy="9270"/>
              </a:xfrm>
            </p:grpSpPr>
            <p:cxnSp>
              <p:nvCxnSpPr>
                <p:cNvPr id="17452" name="AutoShape 8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630" y="813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53" name="AutoShape 9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1770" y="714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54" name="AutoShape 10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4050" y="492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55" name="AutoShape 11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5190" y="390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56" name="AutoShape 12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7470" y="183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57" name="AutoShape 13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8610" y="78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flipH="1">
              <a:off x="8550" y="1680"/>
              <a:ext cx="7440" cy="9270"/>
              <a:chOff x="1020" y="390"/>
              <a:chExt cx="9120" cy="9270"/>
            </a:xfrm>
          </p:grpSpPr>
          <p:cxnSp>
            <p:nvCxnSpPr>
              <p:cNvPr id="17440" name="AutoShape 15"/>
              <p:cNvCxnSpPr>
                <a:cxnSpLocks noChangeShapeType="1"/>
              </p:cNvCxnSpPr>
              <p:nvPr/>
            </p:nvCxnSpPr>
            <p:spPr bwMode="auto">
              <a:xfrm rot="-5400000">
                <a:off x="2910" y="6000"/>
                <a:ext cx="1920" cy="1140"/>
              </a:xfrm>
              <a:prstGeom prst="bentConnector3">
                <a:avLst>
                  <a:gd name="adj1" fmla="val 50000"/>
                </a:avLst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41" name="AutoShape 16"/>
              <p:cNvCxnSpPr>
                <a:cxnSpLocks noChangeShapeType="1"/>
              </p:cNvCxnSpPr>
              <p:nvPr/>
            </p:nvCxnSpPr>
            <p:spPr bwMode="auto">
              <a:xfrm rot="-5400000">
                <a:off x="6330" y="2850"/>
                <a:ext cx="1920" cy="1140"/>
              </a:xfrm>
              <a:prstGeom prst="bentConnector3">
                <a:avLst>
                  <a:gd name="adj1" fmla="val 50000"/>
                </a:avLst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1020" y="390"/>
                <a:ext cx="9120" cy="9270"/>
                <a:chOff x="1020" y="390"/>
                <a:chExt cx="9120" cy="9270"/>
              </a:xfrm>
            </p:grpSpPr>
            <p:cxnSp>
              <p:nvCxnSpPr>
                <p:cNvPr id="17443" name="AutoShape 18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630" y="813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44" name="AutoShape 19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1770" y="714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45" name="AutoShape 20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4050" y="492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46" name="AutoShape 21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5190" y="390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47" name="AutoShape 22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7470" y="183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48" name="AutoShape 23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8610" y="780"/>
                  <a:ext cx="1920" cy="1140"/>
                </a:xfrm>
                <a:prstGeom prst="bentConnector3">
                  <a:avLst>
                    <a:gd name="adj1" fmla="val 50000"/>
                  </a:avLst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439" name="AutoShape 24"/>
            <p:cNvCxnSpPr>
              <a:cxnSpLocks noChangeShapeType="1"/>
            </p:cNvCxnSpPr>
            <p:nvPr/>
          </p:nvCxnSpPr>
          <p:spPr bwMode="auto">
            <a:xfrm>
              <a:off x="7550" y="1680"/>
              <a:ext cx="1000" cy="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15" name="Прямоугольник 29"/>
          <p:cNvSpPr>
            <a:spLocks noChangeArrowheads="1"/>
          </p:cNvSpPr>
          <p:nvPr/>
        </p:nvSpPr>
        <p:spPr bwMode="auto">
          <a:xfrm>
            <a:off x="3987800" y="3267075"/>
            <a:ext cx="846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latin typeface="Times New Roman" pitchFamily="18" charset="0"/>
                <a:cs typeface="Times New Roman" pitchFamily="18" charset="0"/>
              </a:rPr>
              <a:t>10:2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Прямоугольник 62"/>
          <p:cNvSpPr>
            <a:spLocks noChangeArrowheads="1"/>
          </p:cNvSpPr>
          <p:nvPr/>
        </p:nvSpPr>
        <p:spPr bwMode="auto">
          <a:xfrm>
            <a:off x="3076575" y="3881438"/>
            <a:ext cx="12239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66:2                         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7" name="Прямоугольник 63"/>
          <p:cNvSpPr>
            <a:spLocks noChangeArrowheads="1"/>
          </p:cNvSpPr>
          <p:nvPr/>
        </p:nvSpPr>
        <p:spPr bwMode="auto">
          <a:xfrm>
            <a:off x="657225" y="5686425"/>
            <a:ext cx="1147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180:30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8" name="Прямоугольник 64"/>
          <p:cNvSpPr>
            <a:spLocks noChangeArrowheads="1"/>
          </p:cNvSpPr>
          <p:nvPr/>
        </p:nvSpPr>
        <p:spPr bwMode="auto">
          <a:xfrm>
            <a:off x="1120775" y="5302250"/>
            <a:ext cx="1057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270:9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/>
              <a:t> </a:t>
            </a:r>
            <a:endParaRPr lang="ru-RU" b="1"/>
          </a:p>
        </p:txBody>
      </p:sp>
      <p:sp>
        <p:nvSpPr>
          <p:cNvPr id="17419" name="Прямоугольник 65"/>
          <p:cNvSpPr>
            <a:spLocks noChangeArrowheads="1"/>
          </p:cNvSpPr>
          <p:nvPr/>
        </p:nvSpPr>
        <p:spPr bwMode="auto">
          <a:xfrm>
            <a:off x="1731963" y="4951413"/>
            <a:ext cx="992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457:0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0" name="Прямоугольник 66"/>
          <p:cNvSpPr>
            <a:spLocks noChangeArrowheads="1"/>
          </p:cNvSpPr>
          <p:nvPr/>
        </p:nvSpPr>
        <p:spPr bwMode="auto">
          <a:xfrm>
            <a:off x="2092325" y="4573588"/>
            <a:ext cx="1301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357:357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1" name="Прямоугольник 67"/>
          <p:cNvSpPr>
            <a:spLocks noChangeArrowheads="1"/>
          </p:cNvSpPr>
          <p:nvPr/>
        </p:nvSpPr>
        <p:spPr bwMode="auto">
          <a:xfrm>
            <a:off x="2600325" y="4189413"/>
            <a:ext cx="1209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0: 1234 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2" name="Прямоугольник 68"/>
          <p:cNvSpPr>
            <a:spLocks noChangeArrowheads="1"/>
          </p:cNvSpPr>
          <p:nvPr/>
        </p:nvSpPr>
        <p:spPr bwMode="auto">
          <a:xfrm>
            <a:off x="169863" y="6018213"/>
            <a:ext cx="1301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400:400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3" name="Прямоугольник 28"/>
          <p:cNvSpPr>
            <a:spLocks noChangeArrowheads="1"/>
          </p:cNvSpPr>
          <p:nvPr/>
        </p:nvSpPr>
        <p:spPr bwMode="auto">
          <a:xfrm>
            <a:off x="7486650" y="5997575"/>
            <a:ext cx="1760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225:15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4" name="Прямоугольник 70"/>
          <p:cNvSpPr>
            <a:spLocks noChangeArrowheads="1"/>
          </p:cNvSpPr>
          <p:nvPr/>
        </p:nvSpPr>
        <p:spPr bwMode="auto">
          <a:xfrm>
            <a:off x="3489325" y="3559175"/>
            <a:ext cx="81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77:7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5" name="Прямоугольник 71"/>
          <p:cNvSpPr>
            <a:spLocks noChangeArrowheads="1"/>
          </p:cNvSpPr>
          <p:nvPr/>
        </p:nvSpPr>
        <p:spPr bwMode="auto">
          <a:xfrm>
            <a:off x="6778625" y="5675313"/>
            <a:ext cx="1211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4560:10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6" name="Прямоугольник 72"/>
          <p:cNvSpPr>
            <a:spLocks noChangeArrowheads="1"/>
          </p:cNvSpPr>
          <p:nvPr/>
        </p:nvSpPr>
        <p:spPr bwMode="auto">
          <a:xfrm>
            <a:off x="6511925" y="526573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625:5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7" name="Прямоугольник 73"/>
          <p:cNvSpPr>
            <a:spLocks noChangeArrowheads="1"/>
          </p:cNvSpPr>
          <p:nvPr/>
        </p:nvSpPr>
        <p:spPr bwMode="auto">
          <a:xfrm>
            <a:off x="4559300" y="3881438"/>
            <a:ext cx="1057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144:12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8" name="Прямоугольник 74"/>
          <p:cNvSpPr>
            <a:spLocks noChangeArrowheads="1"/>
          </p:cNvSpPr>
          <p:nvPr/>
        </p:nvSpPr>
        <p:spPr bwMode="auto">
          <a:xfrm>
            <a:off x="5821363" y="4924425"/>
            <a:ext cx="120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287:287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9" name="Прямоугольник 75"/>
          <p:cNvSpPr>
            <a:spLocks noChangeArrowheads="1"/>
          </p:cNvSpPr>
          <p:nvPr/>
        </p:nvSpPr>
        <p:spPr bwMode="auto">
          <a:xfrm>
            <a:off x="4292600" y="3559175"/>
            <a:ext cx="782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b="1">
                <a:latin typeface="Times New Roman" pitchFamily="18" charset="0"/>
                <a:cs typeface="Times New Roman" pitchFamily="18" charset="0"/>
              </a:rPr>
              <a:t>0:345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0" name="Прямоугольник 76"/>
          <p:cNvSpPr>
            <a:spLocks noChangeArrowheads="1"/>
          </p:cNvSpPr>
          <p:nvPr/>
        </p:nvSpPr>
        <p:spPr bwMode="auto">
          <a:xfrm>
            <a:off x="5105400" y="428783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45:45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1" name="Прямоугольник 77"/>
          <p:cNvSpPr>
            <a:spLocks noChangeArrowheads="1"/>
          </p:cNvSpPr>
          <p:nvPr/>
        </p:nvSpPr>
        <p:spPr bwMode="auto">
          <a:xfrm>
            <a:off x="5664200" y="457358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latin typeface="Times New Roman" pitchFamily="18" charset="0"/>
                <a:cs typeface="Times New Roman" pitchFamily="18" charset="0"/>
              </a:rPr>
              <a:t>896:1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278 C 0.02223 0.00717 0.04653 -0.05943 0.05174 -0.14384 C 0.05712 -0.22918 0.04132 -0.30111 0.01528 -0.30342 C -0.01007 -0.30666 -0.02691 -0.37719 -0.02152 -0.46415 C -0.01614 -0.54833 0.00851 -0.6154 0.03455 -0.611 " pathEditMode="relative" rAng="-5113500" ptsTypes="fffff">
                                      <p:cBhvr>
                                        <p:cTn id="8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-3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7" grpId="0"/>
      <p:bldP spid="17428" grpId="0"/>
      <p:bldP spid="17429" grpId="0"/>
      <p:bldP spid="17430" grpId="0"/>
      <p:bldP spid="174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параграф 40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№1377,1379,1381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Box 2"/>
          <p:cNvSpPr txBox="1">
            <a:spLocks noChangeArrowheads="1"/>
          </p:cNvSpPr>
          <p:nvPr/>
        </p:nvSpPr>
        <p:spPr bwMode="auto">
          <a:xfrm>
            <a:off x="1042988" y="2708275"/>
            <a:ext cx="504825" cy="9144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5400" b="0" i="0" dirty="0">
                <a:solidFill>
                  <a:srgbClr val="0099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95236" name="TextBox 3"/>
          <p:cNvSpPr txBox="1">
            <a:spLocks noChangeArrowheads="1"/>
          </p:cNvSpPr>
          <p:nvPr/>
        </p:nvSpPr>
        <p:spPr bwMode="auto">
          <a:xfrm>
            <a:off x="1042988" y="3573463"/>
            <a:ext cx="504825" cy="9144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5400" b="0" i="0" dirty="0">
                <a:solidFill>
                  <a:srgbClr val="009900"/>
                </a:solidFill>
                <a:latin typeface="Comic Sans MS" pitchFamily="66" charset="0"/>
              </a:rPr>
              <a:t>4</a:t>
            </a:r>
          </a:p>
        </p:txBody>
      </p:sp>
      <p:cxnSp>
        <p:nvCxnSpPr>
          <p:cNvPr id="8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827088" y="3573463"/>
            <a:ext cx="9366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5292081" y="1557338"/>
            <a:ext cx="1224136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 smtClean="0">
                <a:solidFill>
                  <a:srgbClr val="FF3300"/>
                </a:solidFill>
                <a:latin typeface="Comic Sans MS" pitchFamily="66" charset="0"/>
              </a:rPr>
              <a:t>3</a:t>
            </a:r>
            <a:r>
              <a:rPr lang="uk-UA" sz="4400" dirty="0" smtClean="0">
                <a:solidFill>
                  <a:srgbClr val="FF3300"/>
                </a:solidFill>
                <a:latin typeface="Comic Sans MS" pitchFamily="66" charset="0"/>
              </a:rPr>
              <a:t>,</a:t>
            </a:r>
            <a:r>
              <a:rPr lang="ru-RU" sz="4400" i="0" dirty="0" smtClean="0">
                <a:solidFill>
                  <a:srgbClr val="009900"/>
                </a:solidFill>
                <a:latin typeface="Comic Sans MS" pitchFamily="66" charset="0"/>
              </a:rPr>
              <a:t>0</a:t>
            </a:r>
            <a:endParaRPr lang="ru-RU" sz="440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6659563" y="1557338"/>
            <a:ext cx="504825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>
                <a:solidFill>
                  <a:srgbClr val="FF3300"/>
                </a:solidFill>
                <a:latin typeface="Comic Sans MS" pitchFamily="66" charset="0"/>
              </a:rPr>
              <a:t>4</a:t>
            </a:r>
          </a:p>
        </p:txBody>
      </p:sp>
      <p:cxnSp>
        <p:nvCxnSpPr>
          <p:cNvPr id="5127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6516688" y="1557338"/>
            <a:ext cx="0" cy="1296987"/>
          </a:xfrm>
          <a:prstGeom prst="line">
            <a:avLst/>
          </a:prstGeom>
          <a:noFill/>
          <a:ln w="5715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9" name="Прямая соединительная линия 18"/>
          <p:cNvCxnSpPr/>
          <p:nvPr/>
        </p:nvCxnSpPr>
        <p:spPr>
          <a:xfrm>
            <a:off x="6516688" y="2205038"/>
            <a:ext cx="9350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TextBox 20"/>
          <p:cNvSpPr txBox="1">
            <a:spLocks noChangeArrowheads="1"/>
          </p:cNvSpPr>
          <p:nvPr/>
        </p:nvSpPr>
        <p:spPr bwMode="auto">
          <a:xfrm>
            <a:off x="6659563" y="2205038"/>
            <a:ext cx="720749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>
                <a:solidFill>
                  <a:srgbClr val="FF3300"/>
                </a:solidFill>
                <a:latin typeface="Comic Sans MS" pitchFamily="66" charset="0"/>
              </a:rPr>
              <a:t>0,</a:t>
            </a:r>
          </a:p>
        </p:txBody>
      </p:sp>
      <p:sp>
        <p:nvSpPr>
          <p:cNvPr id="5130" name="TextBox 22"/>
          <p:cNvSpPr txBox="1">
            <a:spLocks noChangeArrowheads="1"/>
          </p:cNvSpPr>
          <p:nvPr/>
        </p:nvSpPr>
        <p:spPr bwMode="auto">
          <a:xfrm>
            <a:off x="5292080" y="2348880"/>
            <a:ext cx="1224136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 smtClean="0">
                <a:solidFill>
                  <a:srgbClr val="009900"/>
                </a:solidFill>
                <a:latin typeface="Comic Sans MS" pitchFamily="66" charset="0"/>
              </a:rPr>
              <a:t>2 8</a:t>
            </a:r>
            <a:endParaRPr lang="ru-RU" sz="440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932040" y="2348880"/>
            <a:ext cx="21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20072" y="3068960"/>
            <a:ext cx="12961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3" name="TextBox 29"/>
          <p:cNvSpPr txBox="1">
            <a:spLocks noChangeArrowheads="1"/>
          </p:cNvSpPr>
          <p:nvPr/>
        </p:nvSpPr>
        <p:spPr bwMode="auto">
          <a:xfrm>
            <a:off x="5940425" y="3140968"/>
            <a:ext cx="431800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>
                <a:solidFill>
                  <a:srgbClr val="0099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35" name="TextBox 31"/>
          <p:cNvSpPr txBox="1">
            <a:spLocks noChangeArrowheads="1"/>
          </p:cNvSpPr>
          <p:nvPr/>
        </p:nvSpPr>
        <p:spPr bwMode="auto">
          <a:xfrm>
            <a:off x="7235825" y="2205038"/>
            <a:ext cx="504527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 smtClean="0">
                <a:solidFill>
                  <a:srgbClr val="009900"/>
                </a:solidFill>
                <a:latin typeface="Comic Sans MS" pitchFamily="66" charset="0"/>
              </a:rPr>
              <a:t>7</a:t>
            </a:r>
            <a:endParaRPr lang="ru-RU" sz="440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411413" y="3141663"/>
            <a:ext cx="2089150" cy="762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ru-RU" sz="4400" b="0" i="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0,75</a:t>
            </a:r>
          </a:p>
        </p:txBody>
      </p:sp>
      <p:sp>
        <p:nvSpPr>
          <p:cNvPr id="5137" name="TextBox 34"/>
          <p:cNvSpPr txBox="1">
            <a:spLocks noChangeArrowheads="1"/>
          </p:cNvSpPr>
          <p:nvPr/>
        </p:nvSpPr>
        <p:spPr bwMode="auto">
          <a:xfrm>
            <a:off x="5940152" y="3933057"/>
            <a:ext cx="1080119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>
                <a:solidFill>
                  <a:srgbClr val="009900"/>
                </a:solidFill>
                <a:latin typeface="Comic Sans MS" pitchFamily="66" charset="0"/>
              </a:rPr>
              <a:t>20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940152" y="4797152"/>
            <a:ext cx="11521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Box 37"/>
          <p:cNvSpPr txBox="1">
            <a:spLocks noChangeArrowheads="1"/>
          </p:cNvSpPr>
          <p:nvPr/>
        </p:nvSpPr>
        <p:spPr bwMode="auto">
          <a:xfrm>
            <a:off x="6300192" y="4797152"/>
            <a:ext cx="576262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400" i="0" dirty="0">
                <a:solidFill>
                  <a:srgbClr val="0099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5141" name="Text Box 27"/>
          <p:cNvSpPr txBox="1">
            <a:spLocks noChangeArrowheads="1"/>
          </p:cNvSpPr>
          <p:nvPr/>
        </p:nvSpPr>
        <p:spPr bwMode="auto">
          <a:xfrm>
            <a:off x="323850" y="260350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/>
          </a:p>
        </p:txBody>
      </p: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755650" y="1700213"/>
            <a:ext cx="2087563" cy="762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400" i="0" dirty="0">
                <a:solidFill>
                  <a:srgbClr val="009900"/>
                </a:solidFill>
              </a:rPr>
              <a:t>3 : 4 </a:t>
            </a:r>
          </a:p>
        </p:txBody>
      </p:sp>
      <p:sp>
        <p:nvSpPr>
          <p:cNvPr id="95263" name="Text Box 31"/>
          <p:cNvSpPr txBox="1">
            <a:spLocks noChangeArrowheads="1"/>
          </p:cNvSpPr>
          <p:nvPr/>
        </p:nvSpPr>
        <p:spPr bwMode="auto">
          <a:xfrm>
            <a:off x="0" y="3141663"/>
            <a:ext cx="755650" cy="8239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1619251" y="3141663"/>
            <a:ext cx="504478" cy="8239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2987675" y="1628775"/>
            <a:ext cx="576213" cy="8239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33" name="TextBox 29"/>
          <p:cNvSpPr txBox="1">
            <a:spLocks noChangeArrowheads="1"/>
          </p:cNvSpPr>
          <p:nvPr/>
        </p:nvSpPr>
        <p:spPr bwMode="auto">
          <a:xfrm>
            <a:off x="6372200" y="3149352"/>
            <a:ext cx="432047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uk-UA" sz="4400" dirty="0" smtClean="0">
                <a:solidFill>
                  <a:srgbClr val="009900"/>
                </a:solidFill>
                <a:latin typeface="Comic Sans MS" pitchFamily="66" charset="0"/>
              </a:rPr>
              <a:t>0</a:t>
            </a:r>
            <a:endParaRPr lang="ru-RU" sz="440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292080" y="3933056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WordArt 13"/>
          <p:cNvSpPr>
            <a:spLocks noChangeArrowheads="1" noChangeShapeType="1" noTextEdit="1"/>
          </p:cNvSpPr>
          <p:nvPr/>
        </p:nvSpPr>
        <p:spPr bwMode="auto">
          <a:xfrm>
            <a:off x="2339752" y="0"/>
            <a:ext cx="583264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Виконайте ділення: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6" name="TextBox 31"/>
          <p:cNvSpPr txBox="1">
            <a:spLocks noChangeArrowheads="1"/>
          </p:cNvSpPr>
          <p:nvPr/>
        </p:nvSpPr>
        <p:spPr bwMode="auto">
          <a:xfrm>
            <a:off x="7740352" y="2204864"/>
            <a:ext cx="504527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uk-UA" sz="4400" dirty="0">
                <a:solidFill>
                  <a:srgbClr val="009900"/>
                </a:solidFill>
                <a:latin typeface="Comic Sans MS" pitchFamily="66" charset="0"/>
              </a:rPr>
              <a:t>5</a:t>
            </a:r>
            <a:endParaRPr lang="ru-RU" sz="440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nimBg="1"/>
      <p:bldP spid="95236" grpId="0" animBg="1"/>
      <p:bldP spid="5125" grpId="0" animBg="1"/>
      <p:bldP spid="5126" grpId="0" animBg="1"/>
      <p:bldP spid="5129" grpId="0" animBg="1"/>
      <p:bldP spid="5130" grpId="0" animBg="1"/>
      <p:bldP spid="5133" grpId="0" animBg="1"/>
      <p:bldP spid="5135" grpId="0" animBg="1"/>
      <p:bldP spid="34" grpId="0" animBg="1"/>
      <p:bldP spid="5137" grpId="0" animBg="1"/>
      <p:bldP spid="5139" grpId="0" animBg="1"/>
      <p:bldP spid="95261" grpId="0" animBg="1"/>
      <p:bldP spid="95263" grpId="0" animBg="1"/>
      <p:bldP spid="95264" grpId="0" animBg="1"/>
      <p:bldP spid="95265" grpId="0" animBg="1"/>
      <p:bldP spid="33" grpId="0" animBg="1"/>
      <p:bldP spid="44" grpId="0" animBg="1"/>
      <p:bldP spid="44" grpId="1" animBg="1"/>
      <p:bldP spid="46" grpId="0" animBg="1"/>
      <p:bldP spid="4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339752" y="0"/>
            <a:ext cx="583264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412776"/>
            <a:ext cx="83164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Щоб поділити десятковий дріб на натуральне число, потрібно: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8" name="Picture 12" descr="110662-glowing-green-neon-icon-alphanumeric-exclamation-point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0"/>
            <a:ext cx="613172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1520" y="2348880"/>
            <a:ext cx="7992888" cy="27363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arenR"/>
            </a:pPr>
            <a:r>
              <a:rPr lang="uk-UA" sz="2800" b="1" dirty="0" smtClean="0">
                <a:solidFill>
                  <a:schemeClr val="tx1"/>
                </a:solidFill>
              </a:rPr>
              <a:t>Поділити дріб на це число,не звертаючи уваги </a:t>
            </a:r>
          </a:p>
          <a:p>
            <a:pPr marL="514350" indent="-514350" algn="ctr"/>
            <a:r>
              <a:rPr lang="uk-UA" sz="2800" b="1" dirty="0" smtClean="0">
                <a:solidFill>
                  <a:schemeClr val="tx1"/>
                </a:solidFill>
              </a:rPr>
              <a:t>На кому ,проте поставити  в частці кому, коли закінчили ділення цілої частини;</a:t>
            </a:r>
          </a:p>
          <a:p>
            <a:pPr marL="514350" indent="-514350" algn="ctr"/>
            <a:r>
              <a:rPr lang="uk-UA" sz="2800" b="1" dirty="0" smtClean="0">
                <a:solidFill>
                  <a:schemeClr val="tx1"/>
                </a:solidFill>
              </a:rPr>
              <a:t>2) За потреби приписати справа після коми потрібну кількість нулів,щоб закінчити ділення.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1" y="2060848"/>
            <a:ext cx="1224135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15</a:t>
            </a:r>
            <a:r>
              <a:rPr lang="ru-RU" sz="3600" b="1" i="0" dirty="0" smtClean="0">
                <a:solidFill>
                  <a:srgbClr val="FF0000"/>
                </a:solidFill>
                <a:latin typeface="Comic Sans MS" pitchFamily="66" charset="0"/>
                <a:cs typeface="+mn-cs"/>
              </a:rPr>
              <a:t>,</a:t>
            </a:r>
            <a:r>
              <a:rPr lang="ru-RU" sz="3600" b="1" dirty="0" smtClean="0">
                <a:latin typeface="Comic Sans MS" pitchFamily="66" charset="0"/>
              </a:rPr>
              <a:t>6</a:t>
            </a:r>
            <a:endParaRPr lang="ru-RU" sz="3600" b="1" dirty="0"/>
          </a:p>
        </p:txBody>
      </p:sp>
      <p:cxnSp>
        <p:nvCxnSpPr>
          <p:cNvPr id="3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2267744" y="1988840"/>
            <a:ext cx="0" cy="1223963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" name="Прямая соединительная линия 11"/>
          <p:cNvCxnSpPr>
            <a:cxnSpLocks noChangeShapeType="1"/>
          </p:cNvCxnSpPr>
          <p:nvPr/>
        </p:nvCxnSpPr>
        <p:spPr bwMode="auto">
          <a:xfrm>
            <a:off x="2339752" y="2636912"/>
            <a:ext cx="10081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5" name="Прямоугольник 4"/>
          <p:cNvSpPr/>
          <p:nvPr/>
        </p:nvSpPr>
        <p:spPr>
          <a:xfrm>
            <a:off x="2483768" y="1988841"/>
            <a:ext cx="72008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4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708920"/>
            <a:ext cx="576065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708920"/>
            <a:ext cx="936104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12</a:t>
            </a:r>
            <a:r>
              <a:rPr lang="ru-RU" sz="3600" b="1" i="0" dirty="0" smtClean="0">
                <a:latin typeface="Comic Sans MS" pitchFamily="66" charset="0"/>
                <a:cs typeface="+mn-cs"/>
              </a:rPr>
              <a:t> </a:t>
            </a:r>
            <a:endParaRPr lang="ru-RU" sz="3600" b="1" dirty="0"/>
          </a:p>
        </p:txBody>
      </p:sp>
      <p:cxnSp>
        <p:nvCxnSpPr>
          <p:cNvPr id="8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11560" y="2708920"/>
            <a:ext cx="288032" cy="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1115616" y="3212976"/>
            <a:ext cx="576064" cy="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3" name="Прямоугольник 12"/>
          <p:cNvSpPr/>
          <p:nvPr/>
        </p:nvSpPr>
        <p:spPr>
          <a:xfrm>
            <a:off x="1259632" y="3429000"/>
            <a:ext cx="538802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3</a:t>
            </a:r>
            <a:endParaRPr lang="ru-RU" sz="3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3429000"/>
            <a:ext cx="50405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latin typeface="Comic Sans MS" pitchFamily="66" charset="0"/>
                <a:cs typeface="+mn-cs"/>
              </a:rPr>
              <a:t>6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2708920"/>
            <a:ext cx="72008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/>
            <a:r>
              <a:rPr lang="uk-UA" sz="3600" b="1" dirty="0" smtClean="0">
                <a:solidFill>
                  <a:prstClr val="black"/>
                </a:solidFill>
                <a:latin typeface="Comic Sans MS" pitchFamily="66" charset="0"/>
              </a:rPr>
              <a:t>,</a:t>
            </a:r>
            <a:r>
              <a:rPr lang="ru-RU" sz="3600" b="1" dirty="0" smtClean="0">
                <a:solidFill>
                  <a:prstClr val="black"/>
                </a:solidFill>
                <a:latin typeface="Comic Sans MS" pitchFamily="66" charset="0"/>
              </a:rPr>
              <a:t>9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59632" y="4077072"/>
            <a:ext cx="108012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latin typeface="Comic Sans MS" pitchFamily="66" charset="0"/>
                <a:cs typeface="+mn-cs"/>
              </a:rPr>
              <a:t>3 6</a:t>
            </a:r>
            <a:endParaRPr lang="ru-RU" sz="3600" b="1" dirty="0"/>
          </a:p>
        </p:txBody>
      </p:sp>
      <p:cxnSp>
        <p:nvCxnSpPr>
          <p:cNvPr id="19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83568" y="4005064"/>
            <a:ext cx="360040" cy="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1187624" y="4797152"/>
            <a:ext cx="1008112" cy="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21" name="Прямоугольник 20"/>
          <p:cNvSpPr/>
          <p:nvPr/>
        </p:nvSpPr>
        <p:spPr>
          <a:xfrm>
            <a:off x="1763688" y="4869160"/>
            <a:ext cx="466794" cy="6463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latin typeface="Comic Sans MS" pitchFamily="66" charset="0"/>
                <a:cs typeface="+mn-cs"/>
              </a:rPr>
              <a:t>0</a:t>
            </a:r>
            <a:endParaRPr lang="ru-RU" sz="3600" b="1" dirty="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2483768" y="-1"/>
            <a:ext cx="6660232" cy="99542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/>
              <a:t>Виконуємо ділення </a:t>
            </a:r>
            <a:endParaRPr lang="uk-UA" sz="4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716016" y="2420888"/>
            <a:ext cx="3096344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600" b="1" i="0" u="sng" dirty="0" smtClean="0">
                <a:solidFill>
                  <a:schemeClr val="folHlink"/>
                </a:solidFill>
                <a:latin typeface="Comic Sans MS" pitchFamily="66" charset="0"/>
              </a:rPr>
              <a:t>Перевірка</a:t>
            </a:r>
            <a:r>
              <a:rPr lang="ru-RU" sz="3600" b="1" i="0" u="sng" dirty="0" smtClean="0">
                <a:solidFill>
                  <a:schemeClr val="folHlink"/>
                </a:solidFill>
                <a:latin typeface="Comic Sans MS" pitchFamily="66" charset="0"/>
              </a:rPr>
              <a:t>:</a:t>
            </a:r>
            <a:endParaRPr lang="ru-RU" sz="3600" b="1" i="0" u="sng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3356992"/>
            <a:ext cx="46679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3300"/>
                </a:solidFill>
                <a:latin typeface="Comic Sans MS" pitchFamily="66" charset="0"/>
              </a:rPr>
              <a:t>3</a:t>
            </a:r>
            <a:endParaRPr lang="ru-RU" sz="3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436096" y="3356992"/>
            <a:ext cx="864096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ru-RU" sz="3600" dirty="0" smtClean="0">
                <a:latin typeface="Comic Sans MS" pitchFamily="66" charset="0"/>
              </a:rPr>
              <a:t> </a:t>
            </a:r>
            <a:r>
              <a:rPr lang="ru-RU" sz="3600" b="1" dirty="0" smtClean="0">
                <a:latin typeface="Comic Sans MS" pitchFamily="66" charset="0"/>
              </a:rPr>
              <a:t>9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32" name="Умножение 31"/>
          <p:cNvSpPr/>
          <p:nvPr/>
        </p:nvSpPr>
        <p:spPr>
          <a:xfrm>
            <a:off x="4644008" y="4005064"/>
            <a:ext cx="432048" cy="504056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flipH="1">
            <a:off x="5796136" y="4005064"/>
            <a:ext cx="72008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latin typeface="Comic Sans MS" pitchFamily="66" charset="0"/>
              </a:rPr>
              <a:t>4</a:t>
            </a:r>
            <a:endParaRPr lang="ru-RU" sz="3600" b="1" dirty="0"/>
          </a:p>
        </p:txBody>
      </p:sp>
      <p:cxnSp>
        <p:nvCxnSpPr>
          <p:cNvPr id="34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5148064" y="4725144"/>
            <a:ext cx="143986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35" name="Прямоугольник 34"/>
          <p:cNvSpPr/>
          <p:nvPr/>
        </p:nvSpPr>
        <p:spPr>
          <a:xfrm>
            <a:off x="5148064" y="4797152"/>
            <a:ext cx="143180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sz="3600" b="1" i="0" dirty="0" smtClean="0">
                <a:solidFill>
                  <a:srgbClr val="FF3300"/>
                </a:solidFill>
                <a:latin typeface="Comic Sans MS" pitchFamily="66" charset="0"/>
              </a:rPr>
              <a:t>15</a:t>
            </a:r>
            <a:r>
              <a:rPr lang="ru-RU" sz="3600" b="1" i="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ru-RU" sz="3600" b="1" i="0" dirty="0" smtClean="0">
                <a:latin typeface="Comic Sans MS" pitchFamily="66" charset="0"/>
              </a:rPr>
              <a:t> 6</a:t>
            </a:r>
            <a:endParaRPr lang="ru-RU" sz="3600" b="1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13" grpId="0" animBg="1"/>
      <p:bldP spid="14" grpId="0" animBg="1"/>
      <p:bldP spid="17" grpId="0" animBg="1"/>
      <p:bldP spid="18" grpId="0" animBg="1"/>
      <p:bldP spid="21" grpId="0" animBg="1"/>
      <p:bldP spid="25" grpId="0" animBg="1"/>
      <p:bldP spid="26" grpId="0" animBg="1"/>
      <p:bldP spid="27" grpId="0" animBg="1"/>
      <p:bldP spid="29" grpId="0" animBg="1"/>
      <p:bldP spid="32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0" y="1628775"/>
            <a:ext cx="9144000" cy="16619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i="0" dirty="0">
                <a:solidFill>
                  <a:srgbClr val="FF66CC"/>
                </a:solidFill>
              </a:rPr>
              <a:t> </a:t>
            </a:r>
            <a:r>
              <a:rPr lang="uk-UA" sz="3200" i="0" dirty="0" smtClean="0">
                <a:solidFill>
                  <a:srgbClr val="FF66CC"/>
                </a:solidFill>
              </a:rPr>
              <a:t>                </a:t>
            </a:r>
            <a:r>
              <a:rPr lang="uk-UA" sz="3200" b="1" i="0" dirty="0" smtClean="0">
                <a:solidFill>
                  <a:schemeClr val="tx1"/>
                </a:solidFill>
              </a:rPr>
              <a:t>Щоб </a:t>
            </a:r>
            <a:r>
              <a:rPr lang="uk-UA" sz="3200" b="1" i="0" dirty="0">
                <a:solidFill>
                  <a:schemeClr val="tx1"/>
                </a:solidFill>
              </a:rPr>
              <a:t>поділити десятковий дріб</a:t>
            </a:r>
          </a:p>
          <a:p>
            <a:pPr algn="l">
              <a:spcBef>
                <a:spcPct val="50000"/>
              </a:spcBef>
            </a:pPr>
            <a:r>
              <a:rPr lang="uk-UA" sz="2800" b="1" i="0" dirty="0">
                <a:solidFill>
                  <a:schemeClr val="tx1"/>
                </a:solidFill>
              </a:rPr>
              <a:t> на 10, 100, 1000, …, треба в </a:t>
            </a:r>
            <a:r>
              <a:rPr lang="uk-UA" sz="2800" b="1" dirty="0" smtClean="0">
                <a:solidFill>
                  <a:schemeClr val="tx1"/>
                </a:solidFill>
              </a:rPr>
              <a:t>цьому</a:t>
            </a:r>
            <a:r>
              <a:rPr lang="uk-UA" sz="2800" b="1" i="0" dirty="0" smtClean="0">
                <a:solidFill>
                  <a:schemeClr val="tx1"/>
                </a:solidFill>
              </a:rPr>
              <a:t> </a:t>
            </a:r>
            <a:r>
              <a:rPr lang="uk-UA" sz="2800" b="1" i="0" dirty="0">
                <a:solidFill>
                  <a:schemeClr val="tx1"/>
                </a:solidFill>
              </a:rPr>
              <a:t>дробі перенести кому </a:t>
            </a:r>
            <a:r>
              <a:rPr lang="uk-UA" sz="2800" b="1" i="0" dirty="0" err="1" smtClean="0">
                <a:solidFill>
                  <a:schemeClr val="tx1"/>
                </a:solidFill>
              </a:rPr>
              <a:t>лвліво</a:t>
            </a:r>
            <a:r>
              <a:rPr lang="uk-UA" sz="2800" b="1" i="0" dirty="0" smtClean="0">
                <a:solidFill>
                  <a:schemeClr val="tx1"/>
                </a:solidFill>
              </a:rPr>
              <a:t> </a:t>
            </a:r>
            <a:r>
              <a:rPr lang="uk-UA" sz="2800" b="1" i="0" dirty="0">
                <a:solidFill>
                  <a:schemeClr val="tx1"/>
                </a:solidFill>
              </a:rPr>
              <a:t>на стільки </a:t>
            </a:r>
            <a:r>
              <a:rPr lang="uk-UA" sz="2800" b="1" dirty="0" smtClean="0">
                <a:solidFill>
                  <a:schemeClr val="tx1"/>
                </a:solidFill>
              </a:rPr>
              <a:t>знаків</a:t>
            </a:r>
            <a:r>
              <a:rPr lang="uk-UA" sz="2800" b="1" i="0" dirty="0" smtClean="0">
                <a:solidFill>
                  <a:schemeClr val="tx1"/>
                </a:solidFill>
              </a:rPr>
              <a:t>, </a:t>
            </a:r>
            <a:r>
              <a:rPr lang="uk-UA" sz="2800" b="1" i="0" dirty="0">
                <a:solidFill>
                  <a:schemeClr val="tx1"/>
                </a:solidFill>
              </a:rPr>
              <a:t>скільки нулів </a:t>
            </a:r>
            <a:r>
              <a:rPr lang="uk-UA" sz="2800" b="1" dirty="0" smtClean="0">
                <a:solidFill>
                  <a:schemeClr val="tx1"/>
                </a:solidFill>
              </a:rPr>
              <a:t>містить дільник</a:t>
            </a:r>
            <a:r>
              <a:rPr lang="uk-UA" sz="2800" b="1" i="0" dirty="0" smtClean="0">
                <a:solidFill>
                  <a:schemeClr val="tx1"/>
                </a:solidFill>
              </a:rPr>
              <a:t>.</a:t>
            </a:r>
            <a:endParaRPr lang="uk-UA" sz="3600" b="1" i="0" dirty="0">
              <a:solidFill>
                <a:schemeClr val="tx1"/>
              </a:solidFill>
            </a:endParaRPr>
          </a:p>
        </p:txBody>
      </p:sp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339752" y="0"/>
            <a:ext cx="680424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Запам'ятай: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611188" y="3645024"/>
            <a:ext cx="7993062" cy="109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6600" dirty="0">
                <a:solidFill>
                  <a:srgbClr val="009900"/>
                </a:solidFill>
                <a:latin typeface="Comic Sans MS" pitchFamily="66" charset="0"/>
              </a:rPr>
              <a:t>9</a:t>
            </a:r>
            <a:r>
              <a:rPr lang="ru-RU" sz="6600" b="0" i="0" dirty="0" smtClean="0">
                <a:solidFill>
                  <a:srgbClr val="009900"/>
                </a:solidFill>
                <a:latin typeface="Comic Sans MS" pitchFamily="66" charset="0"/>
              </a:rPr>
              <a:t> 74  </a:t>
            </a:r>
            <a:r>
              <a:rPr lang="ru-RU" sz="6600" b="0" i="0" dirty="0">
                <a:solidFill>
                  <a:srgbClr val="009900"/>
                </a:solidFill>
                <a:latin typeface="Comic Sans MS" pitchFamily="66" charset="0"/>
              </a:rPr>
              <a:t>5 :</a:t>
            </a:r>
            <a:r>
              <a:rPr lang="ru-RU" sz="6600" b="0" i="0" dirty="0" smtClean="0">
                <a:solidFill>
                  <a:srgbClr val="009900"/>
                </a:solidFill>
                <a:latin typeface="Comic Sans MS" pitchFamily="66" charset="0"/>
              </a:rPr>
              <a:t>100=9 745 </a:t>
            </a:r>
            <a:endParaRPr lang="ru-RU" sz="6600" b="0" i="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11413" y="3141663"/>
            <a:ext cx="504825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11800" b="0" i="0" dirty="0">
                <a:solidFill>
                  <a:srgbClr val="009900"/>
                </a:solidFill>
                <a:latin typeface="Calibri" pitchFamily="34" charset="0"/>
              </a:rPr>
              <a:t>,</a:t>
            </a:r>
          </a:p>
        </p:txBody>
      </p:sp>
      <p:sp>
        <p:nvSpPr>
          <p:cNvPr id="9" name="Круговая стрелка 8"/>
          <p:cNvSpPr/>
          <p:nvPr/>
        </p:nvSpPr>
        <p:spPr>
          <a:xfrm rot="10800000">
            <a:off x="1331639" y="4005261"/>
            <a:ext cx="1440134" cy="100791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4643115" y="4292923"/>
            <a:ext cx="433388" cy="864542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3438" y="4868863"/>
            <a:ext cx="504825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6000" b="0" i="0" dirty="0">
                <a:solidFill>
                  <a:srgbClr val="FF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6227763" y="3357563"/>
            <a:ext cx="5207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10600" b="0" i="0" dirty="0">
                <a:solidFill>
                  <a:srgbClr val="FF0066"/>
                </a:solidFill>
                <a:latin typeface="Calibri" pitchFamily="34" charset="0"/>
              </a:rPr>
              <a:t>,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-0.14757 -4.44444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/>
      <p:bldP spid="8" grpId="0"/>
      <p:bldP spid="8" grpId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конечная звезда 4"/>
          <p:cNvSpPr/>
          <p:nvPr/>
        </p:nvSpPr>
        <p:spPr>
          <a:xfrm>
            <a:off x="323528" y="1700808"/>
            <a:ext cx="1944216" cy="127444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29,6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Line 43"/>
          <p:cNvSpPr>
            <a:spLocks noChangeShapeType="1"/>
          </p:cNvSpPr>
          <p:nvPr/>
        </p:nvSpPr>
        <p:spPr bwMode="auto">
          <a:xfrm>
            <a:off x="1692275" y="2492374"/>
            <a:ext cx="1223541" cy="52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411760" y="1988840"/>
            <a:ext cx="57606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: 4</a:t>
            </a:r>
            <a:endParaRPr lang="ru-RU" sz="2400" b="1" dirty="0"/>
          </a:p>
        </p:txBody>
      </p:sp>
      <p:sp>
        <p:nvSpPr>
          <p:cNvPr id="8" name="Пятно 2 7"/>
          <p:cNvSpPr/>
          <p:nvPr/>
        </p:nvSpPr>
        <p:spPr>
          <a:xfrm>
            <a:off x="2987824" y="1916832"/>
            <a:ext cx="1944216" cy="1008112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Line 43"/>
          <p:cNvSpPr>
            <a:spLocks noChangeShapeType="1"/>
          </p:cNvSpPr>
          <p:nvPr/>
        </p:nvSpPr>
        <p:spPr bwMode="auto">
          <a:xfrm>
            <a:off x="4644008" y="2492896"/>
            <a:ext cx="1223541" cy="52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932040" y="1916832"/>
            <a:ext cx="7920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: 10</a:t>
            </a:r>
            <a:endParaRPr lang="ru-RU" sz="2400" b="1" dirty="0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5940152" y="1916832"/>
            <a:ext cx="1512168" cy="936104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Line 43"/>
          <p:cNvSpPr>
            <a:spLocks noChangeShapeType="1"/>
          </p:cNvSpPr>
          <p:nvPr/>
        </p:nvSpPr>
        <p:spPr bwMode="auto">
          <a:xfrm flipH="1">
            <a:off x="6804247" y="2708921"/>
            <a:ext cx="1" cy="792087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876256" y="2852936"/>
            <a:ext cx="10801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· 100</a:t>
            </a:r>
            <a:endParaRPr lang="ru-RU" sz="2400" b="1" dirty="0"/>
          </a:p>
        </p:txBody>
      </p:sp>
      <p:sp>
        <p:nvSpPr>
          <p:cNvPr id="14" name="Овал 13"/>
          <p:cNvSpPr/>
          <p:nvPr/>
        </p:nvSpPr>
        <p:spPr>
          <a:xfrm>
            <a:off x="5940152" y="3501008"/>
            <a:ext cx="1850504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55776" y="4653137"/>
            <a:ext cx="1224136" cy="1469469"/>
          </a:xfrm>
          <a:prstGeom prst="irregularSeal1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7,6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55976" y="4869160"/>
            <a:ext cx="825867" cy="867311"/>
          </a:xfrm>
          <a:prstGeom prst="flowChartPunchedTape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0,76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7452320" y="4869160"/>
            <a:ext cx="1440162" cy="744131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  76</a:t>
            </a:r>
            <a:endParaRPr lang="ru-RU" sz="2800" b="1" dirty="0"/>
          </a:p>
        </p:txBody>
      </p:sp>
      <p:sp>
        <p:nvSpPr>
          <p:cNvPr id="20" name="WordArt 14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341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72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Цікаві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вправи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0.03357 L 0.05903 -0.4115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0.21267 -0.4199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2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-0.15747 -0.1800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339752" y="0"/>
            <a:ext cx="680424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Обчисли: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916832"/>
            <a:ext cx="3096343" cy="7571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uk-UA" sz="4800" b="1" dirty="0" smtClean="0"/>
              <a:t>62,3 : 10 =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780928"/>
            <a:ext cx="3096343" cy="7571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uk-UA" sz="4800" b="1" dirty="0" smtClean="0"/>
              <a:t>62,3 : 100 =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789040"/>
            <a:ext cx="3528391" cy="757130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uk-UA" sz="4800" b="1" dirty="0" smtClean="0">
                <a:solidFill>
                  <a:schemeClr val="tx1"/>
                </a:solidFill>
              </a:rPr>
              <a:t>62,3 : 1000 =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869160"/>
            <a:ext cx="3960440" cy="7571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uk-UA" sz="4800" b="1" dirty="0" smtClean="0"/>
              <a:t>62,3 : 10000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8144" y="1268760"/>
            <a:ext cx="223224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Перевірка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5652120" y="4941168"/>
            <a:ext cx="914400" cy="80467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6,23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7092280" y="4581128"/>
            <a:ext cx="1368152" cy="80467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0,623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6948264" y="3212976"/>
            <a:ext cx="1368152" cy="80467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0,0623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7452320" y="1916832"/>
            <a:ext cx="1368152" cy="80467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0,00623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11656E-6 L -0.23889 -0.4361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0389E-6 L -0.36615 -0.2578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00" y="-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493 0.07354 " pathEditMode="relative" ptsTypes="AA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0.02544 L -0.34254 0.4345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2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176" y="2024571"/>
            <a:ext cx="448284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:1)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5,83;0,583; 0,0583.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12" y="3717032"/>
            <a:ext cx="280831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3,8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316" y="1167784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1384.(1) Знайди значення виразу: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1) 58,3:х ,якщо х = 10;100; 1000.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0" y="2708920"/>
            <a:ext cx="608416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1400.(2) Знайди значення виразу: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2) (3,2 ·46 + 54,2) : 53.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149080"/>
            <a:ext cx="730830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1402.Периметр квадрата дорівнює 9,2 см.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Знайди його площу.</a:t>
            </a:r>
          </a:p>
        </p:txBody>
      </p:sp>
      <p:sp>
        <p:nvSpPr>
          <p:cNvPr id="26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1520" y="5139190"/>
            <a:ext cx="345638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5,29 см/2.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9613"/>
      </p:ext>
    </p:extLst>
  </p:cSld>
  <p:clrMapOvr>
    <a:masterClrMapping/>
  </p:clrMapOvr>
  <p:transition spd="slow">
    <p:sndAc>
      <p:stSnd>
        <p:snd r:embed="rId6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5" grpId="0" animBg="1"/>
      <p:bldP spid="24" grpId="0" animBg="1"/>
      <p:bldP spid="21" grpId="0" animBg="1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0" descr="ANd9GcTJ463V1zUvrWat1cOZfuiKEue6GF8LfwYqlvuDd9W8eFJWnc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0"/>
            <a:ext cx="43195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3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916238" y="0"/>
            <a:ext cx="2122487" cy="1668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4" name="WordArt 12"/>
          <p:cNvSpPr>
            <a:spLocks noChangeArrowheads="1" noChangeShapeType="1" noTextEdit="1"/>
          </p:cNvSpPr>
          <p:nvPr/>
        </p:nvSpPr>
        <p:spPr bwMode="auto">
          <a:xfrm>
            <a:off x="3635375" y="620713"/>
            <a:ext cx="696913" cy="592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16,3</a:t>
            </a: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5003800" y="0"/>
            <a:ext cx="2122488" cy="1668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2916238" y="1628775"/>
            <a:ext cx="2122487" cy="1597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2916238" y="3213100"/>
            <a:ext cx="2122487" cy="1597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5003800" y="1628775"/>
            <a:ext cx="2122488" cy="1597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5003800" y="3213100"/>
            <a:ext cx="2122488" cy="1597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2916238" y="4797425"/>
            <a:ext cx="2232025" cy="20605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5148263" y="4797425"/>
            <a:ext cx="2049462" cy="20605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2" name="WordArt 20"/>
          <p:cNvSpPr>
            <a:spLocks noChangeArrowheads="1" noChangeShapeType="1" noTextEdit="1"/>
          </p:cNvSpPr>
          <p:nvPr/>
        </p:nvSpPr>
        <p:spPr bwMode="auto">
          <a:xfrm>
            <a:off x="6156325" y="476250"/>
            <a:ext cx="514350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0,6</a:t>
            </a:r>
          </a:p>
        </p:txBody>
      </p:sp>
      <p:sp>
        <p:nvSpPr>
          <p:cNvPr id="95254" name="WordArt 22"/>
          <p:cNvSpPr>
            <a:spLocks noChangeArrowheads="1" noChangeShapeType="1" noTextEdit="1"/>
          </p:cNvSpPr>
          <p:nvPr/>
        </p:nvSpPr>
        <p:spPr bwMode="auto">
          <a:xfrm>
            <a:off x="3563938" y="2349500"/>
            <a:ext cx="525462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5,2</a:t>
            </a:r>
          </a:p>
        </p:txBody>
      </p:sp>
      <p:sp>
        <p:nvSpPr>
          <p:cNvPr id="95255" name="WordArt 23"/>
          <p:cNvSpPr>
            <a:spLocks noChangeArrowheads="1" noChangeShapeType="1" noTextEdit="1"/>
          </p:cNvSpPr>
          <p:nvPr/>
        </p:nvSpPr>
        <p:spPr bwMode="auto">
          <a:xfrm>
            <a:off x="5724525" y="1989138"/>
            <a:ext cx="706438" cy="592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10,6</a:t>
            </a:r>
          </a:p>
        </p:txBody>
      </p:sp>
      <p:sp>
        <p:nvSpPr>
          <p:cNvPr id="95256" name="WordArt 24"/>
          <p:cNvSpPr>
            <a:spLocks noChangeArrowheads="1" noChangeShapeType="1" noTextEdit="1"/>
          </p:cNvSpPr>
          <p:nvPr/>
        </p:nvSpPr>
        <p:spPr bwMode="auto">
          <a:xfrm>
            <a:off x="3708400" y="3860800"/>
            <a:ext cx="534988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0,3</a:t>
            </a:r>
          </a:p>
        </p:txBody>
      </p:sp>
      <p:sp>
        <p:nvSpPr>
          <p:cNvPr id="95257" name="WordArt 25"/>
          <p:cNvSpPr>
            <a:spLocks noChangeArrowheads="1" noChangeShapeType="1" noTextEdit="1"/>
          </p:cNvSpPr>
          <p:nvPr/>
        </p:nvSpPr>
        <p:spPr bwMode="auto">
          <a:xfrm>
            <a:off x="5795963" y="3789363"/>
            <a:ext cx="1008062" cy="655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0,933</a:t>
            </a:r>
          </a:p>
        </p:txBody>
      </p:sp>
      <p:sp>
        <p:nvSpPr>
          <p:cNvPr id="95258" name="WordArt 26"/>
          <p:cNvSpPr>
            <a:spLocks noChangeArrowheads="1" noChangeShapeType="1" noTextEdit="1"/>
          </p:cNvSpPr>
          <p:nvPr/>
        </p:nvSpPr>
        <p:spPr bwMode="auto">
          <a:xfrm>
            <a:off x="3419475" y="5876925"/>
            <a:ext cx="914400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14,35</a:t>
            </a:r>
          </a:p>
        </p:txBody>
      </p:sp>
      <p:sp>
        <p:nvSpPr>
          <p:cNvPr id="95259" name="WordArt 27"/>
          <p:cNvSpPr>
            <a:spLocks noChangeArrowheads="1" noChangeShapeType="1" noTextEdit="1"/>
          </p:cNvSpPr>
          <p:nvPr/>
        </p:nvSpPr>
        <p:spPr bwMode="auto">
          <a:xfrm>
            <a:off x="6011863" y="5734050"/>
            <a:ext cx="461962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2,7</a:t>
            </a:r>
          </a:p>
        </p:txBody>
      </p: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250825" y="3141663"/>
            <a:ext cx="1704975" cy="5492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17,3-1=</a:t>
            </a:r>
          </a:p>
        </p:txBody>
      </p: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0" y="2420938"/>
            <a:ext cx="2463800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2,65+0,05=</a:t>
            </a:r>
          </a:p>
        </p:txBody>
      </p:sp>
      <p:sp>
        <p:nvSpPr>
          <p:cNvPr id="95263" name="Text Box 31"/>
          <p:cNvSpPr txBox="1">
            <a:spLocks noChangeArrowheads="1"/>
          </p:cNvSpPr>
          <p:nvPr/>
        </p:nvSpPr>
        <p:spPr bwMode="auto">
          <a:xfrm>
            <a:off x="285750" y="4857750"/>
            <a:ext cx="1916113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5,3 * 2 =</a:t>
            </a:r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323850" y="981075"/>
            <a:ext cx="1831975" cy="5492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1,8 : 3 =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6643688" y="1052513"/>
            <a:ext cx="2668587" cy="5191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>
                <a:solidFill>
                  <a:srgbClr val="009900"/>
                </a:solidFill>
                <a:latin typeface="Arial Black" pitchFamily="34" charset="0"/>
              </a:rPr>
              <a:t>0,863-0,563=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6948488" y="4941888"/>
            <a:ext cx="2195512" cy="5492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10,4 : 2=</a:t>
            </a:r>
          </a:p>
        </p:txBody>
      </p: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7061200" y="4581525"/>
            <a:ext cx="2082800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12,35+2=</a:t>
            </a:r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0" y="4437063"/>
            <a:ext cx="2424113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0,311 * 3 =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323850" y="3330575"/>
            <a:ext cx="1831975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>
                <a:solidFill>
                  <a:srgbClr val="009900"/>
                </a:solidFill>
                <a:latin typeface="Arial Black" pitchFamily="34" charset="0"/>
              </a:rPr>
              <a:t>0,27:9 =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6657975" y="2708275"/>
            <a:ext cx="2463800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4,31+10,5=</a:t>
            </a:r>
          </a:p>
        </p:txBody>
      </p:sp>
      <p:sp>
        <p:nvSpPr>
          <p:cNvPr id="9245" name="Text Box 31"/>
          <p:cNvSpPr txBox="1">
            <a:spLocks noChangeArrowheads="1"/>
          </p:cNvSpPr>
          <p:nvPr/>
        </p:nvSpPr>
        <p:spPr bwMode="auto">
          <a:xfrm>
            <a:off x="0" y="5876925"/>
            <a:ext cx="2916238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>
                <a:solidFill>
                  <a:srgbClr val="0000FF"/>
                </a:solidFill>
              </a:rPr>
              <a:t>Відкрий</a:t>
            </a:r>
            <a:r>
              <a:rPr lang="uk-UA" sz="3600" b="1" dirty="0"/>
              <a:t> </a:t>
            </a:r>
          </a:p>
        </p:txBody>
      </p:sp>
      <p:sp>
        <p:nvSpPr>
          <p:cNvPr id="9246" name="Text Box 32"/>
          <p:cNvSpPr txBox="1">
            <a:spLocks noChangeArrowheads="1"/>
          </p:cNvSpPr>
          <p:nvPr/>
        </p:nvSpPr>
        <p:spPr bwMode="auto">
          <a:xfrm>
            <a:off x="7235825" y="6021388"/>
            <a:ext cx="1908175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0000FF"/>
                </a:solidFill>
              </a:rPr>
              <a:t>картинку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rAng="0" ptsTypes="">
                                      <p:cBhvr>
                                        <p:cTn id="12" dur="2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7342 0.3898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4827 -0.3567 " pathEditMode="relative" ptsTypes="AA">
                                      <p:cBhvr>
                                        <p:cTn id="54" dur="2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3 -0.01806 L 0.73455 -0.1423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20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10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0.0044 L -0.74254 0.4046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1000"/>
                                        <p:tgtEl>
                                          <p:spTgt spid="95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0.01736 L -0.74514 -0.3675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-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2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10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3657 L -0.75018 0.04028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95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10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8 -0.00139 L 0.77326 -0.13449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7" dur="200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nimBg="1"/>
      <p:bldP spid="95244" grpId="0" animBg="1"/>
      <p:bldP spid="95245" grpId="0" animBg="1"/>
      <p:bldP spid="95246" grpId="0" animBg="1"/>
      <p:bldP spid="95247" grpId="0" animBg="1"/>
      <p:bldP spid="95248" grpId="0" animBg="1"/>
      <p:bldP spid="95249" grpId="0" animBg="1"/>
      <p:bldP spid="95250" grpId="0" animBg="1"/>
      <p:bldP spid="95251" grpId="0" animBg="1"/>
      <p:bldP spid="95252" grpId="0" animBg="1"/>
      <p:bldP spid="95254" grpId="0" animBg="1"/>
      <p:bldP spid="95255" grpId="0" animBg="1"/>
      <p:bldP spid="95256" grpId="0" animBg="1"/>
      <p:bldP spid="95257" grpId="0" animBg="1"/>
      <p:bldP spid="95258" grpId="0" animBg="1"/>
      <p:bldP spid="95259" grpId="0" animBg="1"/>
      <p:bldP spid="95261" grpId="0" animBg="1"/>
      <p:bldP spid="95261" grpId="1" animBg="1"/>
      <p:bldP spid="95262" grpId="0" animBg="1"/>
      <p:bldP spid="95262" grpId="1" animBg="1"/>
      <p:bldP spid="95263" grpId="0" animBg="1"/>
      <p:bldP spid="95263" grpId="1" animBg="1"/>
      <p:bldP spid="95264" grpId="0" animBg="1"/>
      <p:bldP spid="95264" grpId="1" animBg="1"/>
      <p:bldP spid="95265" grpId="0" animBg="1"/>
      <p:bldP spid="95265" grpId="1" animBg="1"/>
      <p:bldP spid="95266" grpId="0" animBg="1"/>
      <p:bldP spid="95266" grpId="1" animBg="1"/>
      <p:bldP spid="95267" grpId="0" animBg="1"/>
      <p:bldP spid="95267" grpId="1" animBg="1"/>
      <p:bldP spid="95268" grpId="0" animBg="1"/>
      <p:bldP spid="95268" grpId="1" animBg="1"/>
      <p:bldP spid="28" grpId="0" animBg="1"/>
      <p:bldP spid="28" grpId="1" animBg="1"/>
      <p:bldP spid="29" grpId="0" animBg="1"/>
      <p:bldP spid="29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367</Words>
  <Application>Microsoft Office PowerPoint</Application>
  <PresentationFormat>Екран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Comic Sans MS</vt:lpstr>
      <vt:lpstr>Impact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36</cp:revision>
  <dcterms:created xsi:type="dcterms:W3CDTF">2020-03-01T18:46:57Z</dcterms:created>
  <dcterms:modified xsi:type="dcterms:W3CDTF">2022-03-28T19:38:02Z</dcterms:modified>
</cp:coreProperties>
</file>