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3" r:id="rId5"/>
    <p:sldId id="270" r:id="rId6"/>
    <p:sldId id="262" r:id="rId7"/>
    <p:sldId id="259" r:id="rId8"/>
    <p:sldId id="265" r:id="rId9"/>
    <p:sldId id="267" r:id="rId10"/>
    <p:sldId id="269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68163B-5FC3-48A7-9FE8-90CAD3485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B86E218A-AE9B-4F3E-BF39-CEB0E7CB97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2E8E8FF1-B715-41F9-9BC8-49878A88B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9940-B03F-415D-A0C4-41BA867C99CB}" type="datetimeFigureOut">
              <a:rPr lang="uk-UA" smtClean="0"/>
              <a:t>20.04.2022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F9AF0167-D866-478E-B617-0FE95627C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DA68CCE8-79A6-487B-9023-F1A292E49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305-5FDA-4D49-AADD-FB2CCEA66D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0983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5FC198-60EF-49BF-8E87-62E1B6572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E2C119DC-D2A0-4082-B6AA-0DF77027D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4D02FF36-76A9-41C7-B59E-030804070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9940-B03F-415D-A0C4-41BA867C99CB}" type="datetimeFigureOut">
              <a:rPr lang="uk-UA" smtClean="0"/>
              <a:t>20.04.2022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40BD4054-0370-4AF9-976D-EB841E13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97E739BD-55B9-4EA7-9C60-CDB2B9EB9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305-5FDA-4D49-AADD-FB2CCEA66D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3820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xmlns="" id="{4BE20327-712B-43D7-9620-F97E89AB6F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9D123EB1-2213-4F78-AB52-D1659719C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FDAF9D1B-ED0D-4F2D-808F-1D79495AE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9940-B03F-415D-A0C4-41BA867C99CB}" type="datetimeFigureOut">
              <a:rPr lang="uk-UA" smtClean="0"/>
              <a:t>20.04.2022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35E706D3-5D70-4609-977B-DB1C1AE51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8AB8B61A-7871-412D-951A-F3D831EE7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305-5FDA-4D49-AADD-FB2CCEA66D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637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C0E02B-4A3B-4B2C-83AD-E77ABA0CD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75611A05-87C5-41A8-A200-203C4D705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ABC6BD8A-5AE8-4D12-BEC4-289E0037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9940-B03F-415D-A0C4-41BA867C99CB}" type="datetimeFigureOut">
              <a:rPr lang="uk-UA" smtClean="0"/>
              <a:t>20.04.2022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3A0A42E0-006D-44B7-8FB5-71143F8B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30305428-CEA5-4AE3-8473-2C814640B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305-5FDA-4D49-AADD-FB2CCEA66D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187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2CD93D-C231-42DB-9195-BE45CDD29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66F34970-9628-4C24-AA41-B43CFA439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3F1B8E50-0BA1-4790-A638-2A20ED2FA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9940-B03F-415D-A0C4-41BA867C99CB}" type="datetimeFigureOut">
              <a:rPr lang="uk-UA" smtClean="0"/>
              <a:t>20.04.2022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1582532F-F271-4DFD-BCA8-06DD2CEAE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86F78897-2E2B-411F-B296-A49D1847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305-5FDA-4D49-AADD-FB2CCEA66D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141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780594-57FD-4572-BBA3-C5E7917C7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5ED12956-6E37-4A73-887F-3B60648347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738F3F27-9CF9-43C3-8A6D-C9626D8C0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E4CC9DE8-1F07-427F-8093-368CB3940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9940-B03F-415D-A0C4-41BA867C99CB}" type="datetimeFigureOut">
              <a:rPr lang="uk-UA" smtClean="0"/>
              <a:t>20.04.2022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B560B527-993B-405A-8F59-7B9D1BA61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B5EE9A0E-4D50-46B8-8B16-6BF2F2B9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305-5FDA-4D49-AADD-FB2CCEA66D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757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5C6186-0A48-47E8-AC87-607F4A81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D3E452A9-15CA-4781-8080-2987561F8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1781243D-ACD5-4D99-A720-959559C98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2D638C1E-2119-4D36-B47D-BAA09F86D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xmlns="" id="{192A56CC-C120-47E8-BE6E-ECB4CE75D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xmlns="" id="{4A13514A-67B7-4700-A684-B665AFD93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9940-B03F-415D-A0C4-41BA867C99CB}" type="datetimeFigureOut">
              <a:rPr lang="uk-UA" smtClean="0"/>
              <a:t>20.04.2022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xmlns="" id="{D486F032-7802-4B1A-925E-F05E679BC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xmlns="" id="{EF7EFF81-BCF0-4D00-9A96-E7F2F07FB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305-5FDA-4D49-AADD-FB2CCEA66D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3447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93018B-02E8-4560-A378-BD43B24FA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BDE88E47-20C7-458A-AC01-85B91CD5D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9940-B03F-415D-A0C4-41BA867C99CB}" type="datetimeFigureOut">
              <a:rPr lang="uk-UA" smtClean="0"/>
              <a:t>20.04.2022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1478D130-9BCC-4490-93BA-704DD4B26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57F86FC0-B065-4154-A79E-18EC57A22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305-5FDA-4D49-AADD-FB2CCEA66D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97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xmlns="" id="{5003DFB7-5C66-4688-A089-3727DDCDD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9940-B03F-415D-A0C4-41BA867C99CB}" type="datetimeFigureOut">
              <a:rPr lang="uk-UA" smtClean="0"/>
              <a:t>20.04.2022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xmlns="" id="{7334DD01-8474-4A28-AD7E-A5186C853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C28826D5-369A-4069-9065-E56569E9E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305-5FDA-4D49-AADD-FB2CCEA66D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777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2D9A47-7CF4-4F17-84EB-D18D37583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DE607712-BE28-498F-AA66-14DC3BE55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A428815D-4DB2-42C1-8052-A9F6E707E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73E6E555-B5D6-4B5C-8D73-3AB513EF7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9940-B03F-415D-A0C4-41BA867C99CB}" type="datetimeFigureOut">
              <a:rPr lang="uk-UA" smtClean="0"/>
              <a:t>20.04.2022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3AE733E2-6180-4BBB-9EE8-804C89374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8C85746B-5DFB-4505-8409-0EA8E843C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305-5FDA-4D49-AADD-FB2CCEA66D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406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4F648D-B95F-4FDE-8511-3A8E9BDC2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xmlns="" id="{A2715AA9-24BA-45C0-9F07-C518F58B2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960D6846-ACCD-4112-A70D-4AC30AAE5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D6CF969A-200F-4B9F-9ECC-9D386CFAD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9940-B03F-415D-A0C4-41BA867C99CB}" type="datetimeFigureOut">
              <a:rPr lang="uk-UA" smtClean="0"/>
              <a:t>20.04.2022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935F0FED-E6EF-48B1-942F-1E918806F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010D2234-2F45-40E7-8C60-63E0D998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305-5FDA-4D49-AADD-FB2CCEA66D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85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xmlns="" id="{CF787A68-72C3-4AAF-A4AC-773DBA60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6C9218F8-06EB-415F-939B-4A82347F7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D56CBAC5-3089-4700-A09C-F9A9228BE8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E9940-B03F-415D-A0C4-41BA867C99CB}" type="datetimeFigureOut">
              <a:rPr lang="uk-UA" smtClean="0"/>
              <a:t>20.04.2022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D2D2BA63-2FDA-4BF6-BAC7-B54EEC28D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6340E5FE-288C-4CED-925A-B44DDD00C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EE305-5FDA-4D49-AADD-FB2CCEA66D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909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7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E0B8A6-D485-4859-B049-07D5B313F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199"/>
            <a:ext cx="9144000" cy="2419815"/>
          </a:xfrm>
        </p:spPr>
        <p:txBody>
          <a:bodyPr>
            <a:normAutofit fontScale="90000"/>
          </a:bodyPr>
          <a:lstStyle/>
          <a:p>
            <a:r>
              <a:rPr lang="uk-UA" sz="6700" b="1" dirty="0">
                <a:solidFill>
                  <a:srgbClr val="00B0F0"/>
                </a:solidFill>
                <a:latin typeface="+mn-lt"/>
              </a:rPr>
              <a:t>Середнє арифметичне. Середнє значення величини</a:t>
            </a:r>
            <a:r>
              <a:rPr lang="uk-UA" dirty="0" smtClean="0">
                <a:solidFill>
                  <a:srgbClr val="00B0F0"/>
                </a:solidFill>
              </a:rPr>
              <a:t>.</a:t>
            </a:r>
            <a:br>
              <a:rPr lang="uk-UA" dirty="0" smtClean="0">
                <a:solidFill>
                  <a:srgbClr val="00B0F0"/>
                </a:solidFill>
              </a:rPr>
            </a:br>
            <a:r>
              <a:rPr lang="uk-UA" dirty="0"/>
              <a:t/>
            </a:r>
            <a:br>
              <a:rPr lang="uk-UA" dirty="0"/>
            </a:br>
            <a:r>
              <a:rPr lang="uk-UA" sz="3600" dirty="0" smtClean="0">
                <a:solidFill>
                  <a:srgbClr val="0070C0"/>
                </a:solidFill>
              </a:rPr>
              <a:t>Математика 5 клас </a:t>
            </a:r>
            <a:br>
              <a:rPr lang="uk-UA" sz="3600" dirty="0" smtClean="0">
                <a:solidFill>
                  <a:srgbClr val="0070C0"/>
                </a:solidFill>
              </a:rPr>
            </a:br>
            <a:r>
              <a:rPr lang="uk-UA" sz="3600" dirty="0" smtClean="0">
                <a:solidFill>
                  <a:srgbClr val="0070C0"/>
                </a:solidFill>
              </a:rPr>
              <a:t>27.04.2022р.</a:t>
            </a:r>
            <a:endParaRPr lang="uk-UA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77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067E160-D840-4468-8800-2F7E72BE454F}"/>
              </a:ext>
            </a:extLst>
          </p:cNvPr>
          <p:cNvSpPr txBox="1"/>
          <p:nvPr/>
        </p:nvSpPr>
        <p:spPr>
          <a:xfrm>
            <a:off x="1431235" y="768626"/>
            <a:ext cx="9263269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70C0"/>
                </a:solidFill>
              </a:rPr>
              <a:t>Домашнє завдання:</a:t>
            </a:r>
          </a:p>
          <a:p>
            <a:pPr marL="342900" indent="-342900">
              <a:buAutoNum type="arabicParenR"/>
            </a:pPr>
            <a:r>
              <a:rPr lang="uk-UA" sz="3600" b="1" dirty="0"/>
              <a:t>опрацювати у підручнику параграф </a:t>
            </a:r>
            <a:r>
              <a:rPr lang="uk-UA" sz="3600" b="1" dirty="0">
                <a:solidFill>
                  <a:srgbClr val="FF0000"/>
                </a:solidFill>
              </a:rPr>
              <a:t>44</a:t>
            </a:r>
            <a:r>
              <a:rPr lang="uk-UA" sz="3600" b="1" dirty="0" smtClean="0"/>
              <a:t>;</a:t>
            </a:r>
          </a:p>
          <a:p>
            <a:endParaRPr lang="uk-UA" sz="3600" b="1" dirty="0"/>
          </a:p>
          <a:p>
            <a:pPr marL="342900" indent="-342900">
              <a:buAutoNum type="arabicParenR"/>
            </a:pPr>
            <a:r>
              <a:rPr lang="uk-UA" sz="3600" b="1" dirty="0"/>
              <a:t>розв’язати</a:t>
            </a:r>
            <a:r>
              <a:rPr lang="uk-UA" sz="3600" b="1" dirty="0">
                <a:solidFill>
                  <a:srgbClr val="FF0000"/>
                </a:solidFill>
              </a:rPr>
              <a:t> №</a:t>
            </a:r>
            <a:r>
              <a:rPr lang="uk-UA" sz="3600" b="1" dirty="0" smtClean="0">
                <a:solidFill>
                  <a:srgbClr val="FF0000"/>
                </a:solidFill>
              </a:rPr>
              <a:t>1583,1585,1588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331521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137E8B-88FA-4B4E-9906-85215BB8C657}"/>
              </a:ext>
            </a:extLst>
          </p:cNvPr>
          <p:cNvSpPr txBox="1"/>
          <p:nvPr/>
        </p:nvSpPr>
        <p:spPr>
          <a:xfrm>
            <a:off x="1749287" y="463827"/>
            <a:ext cx="834887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/>
              <a:t>Число, знайдене при діленні суми чисел на кількість доданків, називають </a:t>
            </a:r>
            <a:r>
              <a:rPr lang="uk-UA" sz="3200" b="1" dirty="0">
                <a:solidFill>
                  <a:srgbClr val="FF0000"/>
                </a:solidFill>
              </a:rPr>
              <a:t>середнім арифметичним</a:t>
            </a:r>
            <a:r>
              <a:rPr lang="uk-UA" sz="3200" b="1" dirty="0"/>
              <a:t> цих чисел.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A15D57FE-797A-4B99-8CD4-3BE0FF0ED16D}"/>
                  </a:ext>
                </a:extLst>
              </p:cNvPr>
              <p:cNvSpPr txBox="1"/>
              <p:nvPr/>
            </p:nvSpPr>
            <p:spPr>
              <a:xfrm>
                <a:off x="2206487" y="2524539"/>
                <a:ext cx="50141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1" smtClean="0">
                          <a:latin typeface="Cambria Math" panose="02040503050406030204" pitchFamily="18" charset="0"/>
                        </a:rPr>
                        <m:t>Нехай маємо числа  2,5;3,7;2,8 і 4,2.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5D57FE-797A-4B99-8CD4-3BE0FF0ED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487" y="2524539"/>
                <a:ext cx="5014193" cy="369332"/>
              </a:xfrm>
              <a:prstGeom prst="rect">
                <a:avLst/>
              </a:prstGeom>
              <a:blipFill>
                <a:blip r:embed="rId3"/>
                <a:stretch>
                  <a:fillRect l="-973" b="-1147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AE1B3ED7-DF46-4FAD-B3A7-B53BD3A27073}"/>
                  </a:ext>
                </a:extLst>
              </p:cNvPr>
              <p:cNvSpPr txBox="1"/>
              <p:nvPr/>
            </p:nvSpPr>
            <p:spPr>
              <a:xfrm>
                <a:off x="2206487" y="3521983"/>
                <a:ext cx="71445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1" smtClean="0">
                          <a:latin typeface="Cambria Math" panose="02040503050406030204" pitchFamily="18" charset="0"/>
                        </a:rPr>
                        <m:t>Середнім арифметичним цих чисел буде число 3,3.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1B3ED7-DF46-4FAD-B3A7-B53BD3A27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487" y="3521983"/>
                <a:ext cx="7144584" cy="369332"/>
              </a:xfrm>
              <a:prstGeom prst="rect">
                <a:avLst/>
              </a:prstGeom>
              <a:blipFill>
                <a:blip r:embed="rId4"/>
                <a:stretch>
                  <a:fillRect l="-939" b="-3500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3AD5F7C-77D2-43C4-B3BF-994A9A619C46}"/>
                  </a:ext>
                </a:extLst>
              </p:cNvPr>
              <p:cNvSpPr txBox="1"/>
              <p:nvPr/>
            </p:nvSpPr>
            <p:spPr>
              <a:xfrm>
                <a:off x="3788746" y="4519427"/>
                <a:ext cx="42699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uk-U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2400" b="0" i="1" smtClean="0">
                              <a:latin typeface="Cambria Math" panose="02040503050406030204" pitchFamily="18" charset="0"/>
                            </a:rPr>
                            <m:t>2,5+3,7+2,8+4,2</m:t>
                          </m:r>
                        </m:e>
                      </m:d>
                      <m:r>
                        <a:rPr lang="uk-UA" sz="2400" b="0" i="1" smtClean="0">
                          <a:latin typeface="Cambria Math" panose="02040503050406030204" pitchFamily="18" charset="0"/>
                        </a:rPr>
                        <m:t> :4=3,3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AD5F7C-77D2-43C4-B3BF-994A9A619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746" y="4519427"/>
                <a:ext cx="4269951" cy="369332"/>
              </a:xfrm>
              <a:prstGeom prst="rect">
                <a:avLst/>
              </a:prstGeom>
              <a:blipFill>
                <a:blip r:embed="rId5"/>
                <a:stretch>
                  <a:fillRect r="-1286" b="-819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221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E319FA1-47E4-4C03-89F1-9A07491FFA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87" t="43861" r="11522" b="29846"/>
          <a:stretch/>
        </p:blipFill>
        <p:spPr>
          <a:xfrm>
            <a:off x="1378226" y="119270"/>
            <a:ext cx="9435548" cy="180229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3B65271-FD4E-4B58-A282-51BF1D6A8E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05" t="40382" r="12609" b="20759"/>
          <a:stretch/>
        </p:blipFill>
        <p:spPr>
          <a:xfrm>
            <a:off x="1378226" y="2769704"/>
            <a:ext cx="9276522" cy="266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8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B882070-3FFB-40AB-8183-E64596E6B0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09" t="27622" r="10869" b="46665"/>
          <a:stretch/>
        </p:blipFill>
        <p:spPr>
          <a:xfrm>
            <a:off x="1278834" y="1007166"/>
            <a:ext cx="9634331" cy="176253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25E8C86-6D35-41C3-B466-A0421FE461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52" t="52755" r="16522" b="40478"/>
          <a:stretch/>
        </p:blipFill>
        <p:spPr>
          <a:xfrm>
            <a:off x="1603513" y="3617843"/>
            <a:ext cx="8574158" cy="46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8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Робота з підручником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Уважно розгляньте </a:t>
            </a:r>
            <a:r>
              <a:rPr lang="uk-UA" dirty="0" err="1" smtClean="0"/>
              <a:t>розв</a:t>
            </a:r>
            <a:r>
              <a:rPr lang="en-US" dirty="0" smtClean="0"/>
              <a:t>’</a:t>
            </a:r>
            <a:r>
              <a:rPr lang="uk-UA" dirty="0" err="1" smtClean="0"/>
              <a:t>язані</a:t>
            </a:r>
            <a:r>
              <a:rPr lang="uk-UA" dirty="0" smtClean="0"/>
              <a:t> задачі та пояснення до них</a:t>
            </a:r>
          </a:p>
          <a:p>
            <a:endParaRPr lang="uk-UA" dirty="0" smtClean="0"/>
          </a:p>
          <a:p>
            <a:r>
              <a:rPr lang="uk-UA" dirty="0" smtClean="0"/>
              <a:t>Окремі запишіть у зошит</a:t>
            </a:r>
          </a:p>
          <a:p>
            <a:endParaRPr lang="uk-UA" dirty="0" smtClean="0"/>
          </a:p>
          <a:p>
            <a:r>
              <a:rPr lang="uk-UA" dirty="0" smtClean="0"/>
              <a:t>Закінчіть розпочаті завдання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0008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CB7EAE9-A0BB-4F7D-ADA9-D098858AE6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00" t="23949" r="11739" b="64065"/>
          <a:stretch/>
        </p:blipFill>
        <p:spPr>
          <a:xfrm>
            <a:off x="1417983" y="357809"/>
            <a:ext cx="9541565" cy="8216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2448C27A-126A-40DF-897C-259A22DE16C8}"/>
                  </a:ext>
                </a:extLst>
              </p:cNvPr>
              <p:cNvSpPr txBox="1"/>
              <p:nvPr/>
            </p:nvSpPr>
            <p:spPr>
              <a:xfrm>
                <a:off x="4432852" y="1318592"/>
                <a:ext cx="26582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342,4 :4=85,6 </m:t>
                      </m:r>
                      <m:r>
                        <a:rPr lang="uk-UA" sz="2400" b="0" i="1" smtClean="0">
                          <a:latin typeface="Cambria Math" panose="02040503050406030204" pitchFamily="18" charset="0"/>
                        </a:rPr>
                        <m:t>кг 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48C27A-126A-40DF-897C-259A22DE1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852" y="1318592"/>
                <a:ext cx="2658227" cy="369332"/>
              </a:xfrm>
              <a:prstGeom prst="rect">
                <a:avLst/>
              </a:prstGeom>
              <a:blipFill>
                <a:blip r:embed="rId4"/>
                <a:stretch>
                  <a:fillRect l="-2064" b="-819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6FC4DC22-BF3C-4CA8-9B72-3253770456ED}"/>
                  </a:ext>
                </a:extLst>
              </p:cNvPr>
              <p:cNvSpPr txBox="1"/>
              <p:nvPr/>
            </p:nvSpPr>
            <p:spPr>
              <a:xfrm>
                <a:off x="2126974" y="1318592"/>
                <a:ext cx="18578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1" smtClean="0">
                          <a:latin typeface="Cambria Math" panose="02040503050406030204" pitchFamily="18" charset="0"/>
                        </a:rPr>
                        <m:t>Роз</m:t>
                      </m:r>
                      <m:sSup>
                        <m:sSupPr>
                          <m:ctrlPr>
                            <a:rPr lang="uk-UA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400" b="0" i="1" smtClean="0">
                              <a:latin typeface="Cambria Math" panose="02040503050406030204" pitchFamily="18" charset="0"/>
                            </a:rPr>
                            <m:t>в</m:t>
                          </m:r>
                        </m:e>
                        <m:sup>
                          <m:r>
                            <a:rPr lang="uk-UA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uk-UA" sz="2400" b="0" i="1" smtClean="0">
                          <a:latin typeface="Cambria Math" panose="02040503050406030204" pitchFamily="18" charset="0"/>
                        </a:rPr>
                        <m:t>язання: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C4DC22-BF3C-4CA8-9B72-325377045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974" y="1318592"/>
                <a:ext cx="1857816" cy="369332"/>
              </a:xfrm>
              <a:prstGeom prst="rect">
                <a:avLst/>
              </a:prstGeom>
              <a:blipFill>
                <a:blip r:embed="rId5"/>
                <a:stretch>
                  <a:fillRect l="-3607" r="-984" b="-655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BCC60BF-A422-43DD-93EB-61BA43E264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97" t="68995" r="11848" b="19212"/>
          <a:stretch/>
        </p:blipFill>
        <p:spPr>
          <a:xfrm>
            <a:off x="1577009" y="2862470"/>
            <a:ext cx="9382539" cy="8083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A3622616-9E15-4862-B73C-51E1BE6AC326}"/>
                  </a:ext>
                </a:extLst>
              </p:cNvPr>
              <p:cNvSpPr txBox="1"/>
              <p:nvPr/>
            </p:nvSpPr>
            <p:spPr>
              <a:xfrm>
                <a:off x="2126974" y="4015410"/>
                <a:ext cx="18578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1" smtClean="0">
                          <a:latin typeface="Cambria Math" panose="02040503050406030204" pitchFamily="18" charset="0"/>
                        </a:rPr>
                        <m:t>Роз</m:t>
                      </m:r>
                      <m:sSup>
                        <m:sSupPr>
                          <m:ctrlPr>
                            <a:rPr lang="uk-UA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400" b="0" i="1" smtClean="0">
                              <a:latin typeface="Cambria Math" panose="02040503050406030204" pitchFamily="18" charset="0"/>
                            </a:rPr>
                            <m:t>в</m:t>
                          </m:r>
                        </m:e>
                        <m:sup>
                          <m:r>
                            <a:rPr lang="uk-UA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uk-UA" sz="2400" b="0" i="1" smtClean="0">
                          <a:latin typeface="Cambria Math" panose="02040503050406030204" pitchFamily="18" charset="0"/>
                        </a:rPr>
                        <m:t>язання: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622616-9E15-4862-B73C-51E1BE6AC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974" y="4015410"/>
                <a:ext cx="1857816" cy="369332"/>
              </a:xfrm>
              <a:prstGeom prst="rect">
                <a:avLst/>
              </a:prstGeom>
              <a:blipFill>
                <a:blip r:embed="rId6"/>
                <a:stretch>
                  <a:fillRect l="-3607" r="-984" b="-666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52A0F4D7-3FC3-41BB-B074-018EE68BC18C}"/>
                  </a:ext>
                </a:extLst>
              </p:cNvPr>
              <p:cNvSpPr txBox="1"/>
              <p:nvPr/>
            </p:nvSpPr>
            <p:spPr>
              <a:xfrm>
                <a:off x="2487142" y="4729299"/>
                <a:ext cx="57484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uk-U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2400" b="0" i="1" smtClean="0">
                              <a:latin typeface="Cambria Math" panose="02040503050406030204" pitchFamily="18" charset="0"/>
                            </a:rPr>
                            <m:t>23,7+24,1+24,9+25,2+26,1</m:t>
                          </m:r>
                        </m:e>
                      </m:d>
                      <m:r>
                        <a:rPr lang="uk-UA" sz="2400" b="0" i="1" smtClean="0">
                          <a:latin typeface="Cambria Math" panose="02040503050406030204" pitchFamily="18" charset="0"/>
                        </a:rPr>
                        <m:t> :5=</m:t>
                      </m:r>
                      <m:r>
                        <a:rPr lang="uk-UA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2A0F4D7-3FC3-41BB-B074-018EE68BC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142" y="4729299"/>
                <a:ext cx="5748497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96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9B3B4BB-D202-4E45-972A-B4EC023D83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09" t="40962" r="11304" b="43572"/>
          <a:stretch/>
        </p:blipFill>
        <p:spPr>
          <a:xfrm>
            <a:off x="1417983" y="371062"/>
            <a:ext cx="9581322" cy="10601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8D0EAF9F-A15D-4B47-B4B8-87305674EA61}"/>
                  </a:ext>
                </a:extLst>
              </p:cNvPr>
              <p:cNvSpPr txBox="1"/>
              <p:nvPr/>
            </p:nvSpPr>
            <p:spPr>
              <a:xfrm>
                <a:off x="2060713" y="1557131"/>
                <a:ext cx="18578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1" smtClean="0">
                          <a:latin typeface="Cambria Math" panose="02040503050406030204" pitchFamily="18" charset="0"/>
                        </a:rPr>
                        <m:t>Роз</m:t>
                      </m:r>
                      <m:sSup>
                        <m:sSupPr>
                          <m:ctrlPr>
                            <a:rPr lang="uk-UA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400" b="0" i="1" smtClean="0">
                              <a:latin typeface="Cambria Math" panose="02040503050406030204" pitchFamily="18" charset="0"/>
                            </a:rPr>
                            <m:t>в</m:t>
                          </m:r>
                        </m:e>
                        <m:sup>
                          <m:r>
                            <a:rPr lang="uk-UA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uk-UA" sz="2400" b="0" i="1" smtClean="0">
                          <a:latin typeface="Cambria Math" panose="02040503050406030204" pitchFamily="18" charset="0"/>
                        </a:rPr>
                        <m:t>язання: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0EAF9F-A15D-4B47-B4B8-87305674E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713" y="1557131"/>
                <a:ext cx="1857816" cy="369332"/>
              </a:xfrm>
              <a:prstGeom prst="rect">
                <a:avLst/>
              </a:prstGeom>
              <a:blipFill>
                <a:blip r:embed="rId4"/>
                <a:stretch>
                  <a:fillRect l="-3279" r="-1311" b="-655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6F174D5C-A833-4A86-8E1F-2A6DC0484403}"/>
                  </a:ext>
                </a:extLst>
              </p:cNvPr>
              <p:cNvSpPr txBox="1"/>
              <p:nvPr/>
            </p:nvSpPr>
            <p:spPr>
              <a:xfrm>
                <a:off x="2385785" y="2458278"/>
                <a:ext cx="65287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uk-U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2400" b="0" i="1" smtClean="0">
                              <a:latin typeface="Cambria Math" panose="02040503050406030204" pitchFamily="18" charset="0"/>
                            </a:rPr>
                            <m:t>18+18+18+26+26+38+38</m:t>
                          </m:r>
                        </m:e>
                      </m:d>
                      <m:r>
                        <a:rPr lang="uk-UA" sz="2400" b="0" i="1" smtClean="0">
                          <a:latin typeface="Cambria Math" panose="02040503050406030204" pitchFamily="18" charset="0"/>
                        </a:rPr>
                        <m:t> :7=18</m:t>
                      </m:r>
                      <m:r>
                        <a:rPr lang="uk-UA" sz="2400" b="0" i="1" smtClean="0">
                          <a:latin typeface="Cambria Math" panose="02040503050406030204" pitchFamily="18" charset="0"/>
                        </a:rPr>
                        <m:t>2:   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F174D5C-A833-4A86-8E1F-2A6DC0484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785" y="2458278"/>
                <a:ext cx="652871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FE5589F8-875D-44AC-9267-FD2997440855}"/>
                  </a:ext>
                </a:extLst>
              </p:cNvPr>
              <p:cNvSpPr txBox="1"/>
              <p:nvPr/>
            </p:nvSpPr>
            <p:spPr>
              <a:xfrm>
                <a:off x="2932695" y="3845725"/>
                <a:ext cx="57767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uk-U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24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  <m:r>
                            <a:rPr lang="uk-U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∙3</m:t>
                          </m:r>
                          <m:r>
                            <a:rPr lang="uk-UA" sz="2400" b="0" i="1" smtClean="0">
                              <a:latin typeface="Cambria Math" panose="02040503050406030204" pitchFamily="18" charset="0"/>
                            </a:rPr>
                            <m:t>+26</m:t>
                          </m:r>
                          <m:r>
                            <a:rPr lang="uk-U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uk-UA" sz="2400" b="0" i="1" smtClean="0">
                              <a:latin typeface="Cambria Math" panose="02040503050406030204" pitchFamily="18" charset="0"/>
                            </a:rPr>
                            <m:t>2+38</m:t>
                          </m:r>
                          <m:r>
                            <a:rPr lang="uk-U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</m:t>
                          </m:r>
                        </m:e>
                      </m:d>
                      <m:r>
                        <a:rPr lang="uk-UA" sz="2400" b="0" i="1" smtClean="0">
                          <a:latin typeface="Cambria Math" panose="02040503050406030204" pitchFamily="18" charset="0"/>
                        </a:rPr>
                        <m:t> :7=182 :7=26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5589F8-875D-44AC-9267-FD2997440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695" y="3845725"/>
                <a:ext cx="5776774" cy="369332"/>
              </a:xfrm>
              <a:prstGeom prst="rect">
                <a:avLst/>
              </a:prstGeom>
              <a:blipFill>
                <a:blip r:embed="rId6"/>
                <a:stretch>
                  <a:fillRect r="-844" b="-666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737B4BED-7815-43CA-8394-92AFF0642060}"/>
                  </a:ext>
                </a:extLst>
              </p:cNvPr>
              <p:cNvSpPr txBox="1"/>
              <p:nvPr/>
            </p:nvSpPr>
            <p:spPr>
              <a:xfrm>
                <a:off x="5546167" y="3059668"/>
                <a:ext cx="5498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1" smtClean="0">
                          <a:latin typeface="Cambria Math" panose="02040503050406030204" pitchFamily="18" charset="0"/>
                        </a:rPr>
                        <m:t>або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7B4BED-7815-43CA-8394-92AFF0642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167" y="3059668"/>
                <a:ext cx="549831" cy="369332"/>
              </a:xfrm>
              <a:prstGeom prst="rect">
                <a:avLst/>
              </a:prstGeom>
              <a:blipFill>
                <a:blip r:embed="rId7"/>
                <a:stretch>
                  <a:fillRect l="-13333" r="-13333" b="-655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945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5A5601E-3BF0-4E0F-BD07-81AAC325F8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52" t="43862" r="11847" b="44925"/>
          <a:stretch/>
        </p:blipFill>
        <p:spPr>
          <a:xfrm>
            <a:off x="1192695" y="318051"/>
            <a:ext cx="9448801" cy="7686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558290AC-E033-4BF3-85DB-1BB97BBAC9D2}"/>
                  </a:ext>
                </a:extLst>
              </p:cNvPr>
              <p:cNvSpPr txBox="1"/>
              <p:nvPr/>
            </p:nvSpPr>
            <p:spPr>
              <a:xfrm>
                <a:off x="2120741" y="1517374"/>
                <a:ext cx="73337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1" smtClean="0">
                          <a:latin typeface="Cambria Math" panose="02040503050406030204" pitchFamily="18" charset="0"/>
                        </a:rPr>
                        <m:t>1) знаходимо всю відстань, яку проїхав автомобіль: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8290AC-E033-4BF3-85DB-1BB97BBAC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741" y="1517374"/>
                <a:ext cx="7333739" cy="369332"/>
              </a:xfrm>
              <a:prstGeom prst="rect">
                <a:avLst/>
              </a:prstGeom>
              <a:blipFill>
                <a:blip r:embed="rId4"/>
                <a:stretch>
                  <a:fillRect l="-83" b="-3500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A020482C-3F73-4FFC-91D8-6D7352D190EA}"/>
                  </a:ext>
                </a:extLst>
              </p:cNvPr>
              <p:cNvSpPr txBox="1"/>
              <p:nvPr/>
            </p:nvSpPr>
            <p:spPr>
              <a:xfrm>
                <a:off x="2452045" y="2132735"/>
                <a:ext cx="28052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1" smtClean="0">
                          <a:latin typeface="Cambria Math" panose="02040503050406030204" pitchFamily="18" charset="0"/>
                        </a:rPr>
                        <m:t>450+290=740 км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20482C-3F73-4FFC-91D8-6D7352D19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045" y="2132735"/>
                <a:ext cx="2805255" cy="369332"/>
              </a:xfrm>
              <a:prstGeom prst="rect">
                <a:avLst/>
              </a:prstGeom>
              <a:blipFill>
                <a:blip r:embed="rId5"/>
                <a:stretch>
                  <a:fillRect l="-2174" r="-1304" b="-83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97264AF9-727E-473B-BB89-B9D0D9EB3F5C}"/>
                  </a:ext>
                </a:extLst>
              </p:cNvPr>
              <p:cNvSpPr txBox="1"/>
              <p:nvPr/>
            </p:nvSpPr>
            <p:spPr>
              <a:xfrm>
                <a:off x="2120740" y="2839996"/>
                <a:ext cx="77633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1" smtClean="0">
                          <a:latin typeface="Cambria Math" panose="02040503050406030204" pitchFamily="18" charset="0"/>
                        </a:rPr>
                        <m:t>2) знаходимо весь час, протягом якого автомобіль їхав: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264AF9-727E-473B-BB89-B9D0D9EB3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740" y="2839996"/>
                <a:ext cx="7763344" cy="369332"/>
              </a:xfrm>
              <a:prstGeom prst="rect">
                <a:avLst/>
              </a:prstGeom>
              <a:blipFill>
                <a:blip r:embed="rId6"/>
                <a:stretch>
                  <a:fillRect l="-707" b="-3500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15B9A2D5-D03F-469A-A25F-0BE625FC2FE3}"/>
                  </a:ext>
                </a:extLst>
              </p:cNvPr>
              <p:cNvSpPr txBox="1"/>
              <p:nvPr/>
            </p:nvSpPr>
            <p:spPr>
              <a:xfrm>
                <a:off x="2452044" y="3513409"/>
                <a:ext cx="20550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1" smtClean="0">
                          <a:latin typeface="Cambria Math" panose="02040503050406030204" pitchFamily="18" charset="0"/>
                        </a:rPr>
                        <m:t>6+4=10 год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B9A2D5-D03F-469A-A25F-0BE625FC2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044" y="3513409"/>
                <a:ext cx="2055050" cy="369332"/>
              </a:xfrm>
              <a:prstGeom prst="rect">
                <a:avLst/>
              </a:prstGeom>
              <a:blipFill>
                <a:blip r:embed="rId7"/>
                <a:stretch>
                  <a:fillRect l="-2967" r="-3264" b="-180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D7D73725-4386-4F9C-BB7C-48A3BBC5BD08}"/>
                  </a:ext>
                </a:extLst>
              </p:cNvPr>
              <p:cNvSpPr txBox="1"/>
              <p:nvPr/>
            </p:nvSpPr>
            <p:spPr>
              <a:xfrm>
                <a:off x="2120740" y="4255384"/>
                <a:ext cx="71574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1" smtClean="0">
                          <a:latin typeface="Cambria Math" panose="02040503050406030204" pitchFamily="18" charset="0"/>
                        </a:rPr>
                        <m:t>3) знаходимо середню швидкість руху автомобіля: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D73725-4386-4F9C-BB7C-48A3BBC5B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740" y="4255384"/>
                <a:ext cx="7157409" cy="369332"/>
              </a:xfrm>
              <a:prstGeom prst="rect">
                <a:avLst/>
              </a:prstGeom>
              <a:blipFill>
                <a:blip r:embed="rId8"/>
                <a:stretch>
                  <a:fillRect l="-681" b="-3442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D0DF64E6-ED09-47D5-8D5C-8ED704439429}"/>
                  </a:ext>
                </a:extLst>
              </p:cNvPr>
              <p:cNvSpPr txBox="1"/>
              <p:nvPr/>
            </p:nvSpPr>
            <p:spPr>
              <a:xfrm>
                <a:off x="2452044" y="5011901"/>
                <a:ext cx="39614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1" smtClean="0">
                          <a:latin typeface="Cambria Math" panose="02040503050406030204" pitchFamily="18" charset="0"/>
                        </a:rPr>
                        <m:t>740 км :10 год=74 км/год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DF64E6-ED09-47D5-8D5C-8ED704439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044" y="5011901"/>
                <a:ext cx="3961469" cy="369332"/>
              </a:xfrm>
              <a:prstGeom prst="rect">
                <a:avLst/>
              </a:prstGeom>
              <a:blipFill>
                <a:blip r:embed="rId9"/>
                <a:stretch>
                  <a:fillRect l="-1385" r="-1538" b="-3442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649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2B85167-3DE5-414E-B192-EF9CA6B77B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83" t="39222" r="11522" b="50000"/>
          <a:stretch/>
        </p:blipFill>
        <p:spPr>
          <a:xfrm>
            <a:off x="1298713" y="185530"/>
            <a:ext cx="9594574" cy="7388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889B303E-F973-4459-BD0C-DA76DC08AEE0}"/>
                  </a:ext>
                </a:extLst>
              </p:cNvPr>
              <p:cNvSpPr txBox="1"/>
              <p:nvPr/>
            </p:nvSpPr>
            <p:spPr>
              <a:xfrm>
                <a:off x="2187001" y="1254631"/>
                <a:ext cx="81974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1" smtClean="0">
                          <a:latin typeface="Cambria Math" panose="02040503050406030204" pitchFamily="18" charset="0"/>
                        </a:rPr>
                        <m:t>Позначимо третє число через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uk-UA" sz="2400" b="0" i="1" smtClean="0">
                          <a:latin typeface="Cambria Math" panose="02040503050406030204" pitchFamily="18" charset="0"/>
                        </a:rPr>
                        <m:t> і запишемо таке рівняння: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89B303E-F973-4459-BD0C-DA76DC08A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001" y="1254631"/>
                <a:ext cx="8197437" cy="369332"/>
              </a:xfrm>
              <a:prstGeom prst="rect">
                <a:avLst/>
              </a:prstGeom>
              <a:blipFill>
                <a:blip r:embed="rId4"/>
                <a:stretch>
                  <a:fillRect l="-521" b="-333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F70EA12C-9C70-40E5-86C9-09AC98F33C7E}"/>
                  </a:ext>
                </a:extLst>
              </p:cNvPr>
              <p:cNvSpPr txBox="1"/>
              <p:nvPr/>
            </p:nvSpPr>
            <p:spPr>
              <a:xfrm>
                <a:off x="2710070" y="2047461"/>
                <a:ext cx="37817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uk-U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2400" b="0" i="1" smtClean="0">
                              <a:latin typeface="Cambria Math" panose="02040503050406030204" pitchFamily="18" charset="0"/>
                            </a:rPr>
                            <m:t>45,3+39,7+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uk-UA" sz="2400" b="0" i="1" smtClean="0">
                          <a:latin typeface="Cambria Math" panose="02040503050406030204" pitchFamily="18" charset="0"/>
                        </a:rPr>
                        <m:t> :3=42,7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0EA12C-9C70-40E5-86C9-09AC98F33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070" y="2047461"/>
                <a:ext cx="3781741" cy="369332"/>
              </a:xfrm>
              <a:prstGeom prst="rect">
                <a:avLst/>
              </a:prstGeom>
              <a:blipFill>
                <a:blip r:embed="rId5"/>
                <a:stretch>
                  <a:fillRect r="-1613" b="-83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7A89FE86-DD44-4947-ABCD-47C2AA8537CE}"/>
                  </a:ext>
                </a:extLst>
              </p:cNvPr>
              <p:cNvSpPr txBox="1"/>
              <p:nvPr/>
            </p:nvSpPr>
            <p:spPr>
              <a:xfrm>
                <a:off x="2710070" y="2553564"/>
                <a:ext cx="23133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1" smtClean="0">
                          <a:latin typeface="Cambria Math" panose="02040503050406030204" pitchFamily="18" charset="0"/>
                        </a:rPr>
                        <m:t>85+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uk-UA" sz="2400" b="0" i="1" smtClean="0">
                          <a:latin typeface="Cambria Math" panose="02040503050406030204" pitchFamily="18" charset="0"/>
                        </a:rPr>
                        <m:t>=42,7</m:t>
                      </m:r>
                      <m:r>
                        <a:rPr lang="uk-U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∙3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89FE86-DD44-4947-ABCD-47C2AA853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070" y="2553564"/>
                <a:ext cx="2313390" cy="369332"/>
              </a:xfrm>
              <a:prstGeom prst="rect">
                <a:avLst/>
              </a:prstGeom>
              <a:blipFill>
                <a:blip r:embed="rId6"/>
                <a:stretch>
                  <a:fillRect l="-3166" r="-2639" b="-83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6CA0903C-F654-4FBB-8550-E9936930988A}"/>
                  </a:ext>
                </a:extLst>
              </p:cNvPr>
              <p:cNvSpPr txBox="1"/>
              <p:nvPr/>
            </p:nvSpPr>
            <p:spPr>
              <a:xfrm>
                <a:off x="2710070" y="3059668"/>
                <a:ext cx="20899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1" smtClean="0">
                          <a:latin typeface="Cambria Math" panose="02040503050406030204" pitchFamily="18" charset="0"/>
                        </a:rPr>
                        <m:t>85+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uk-UA" sz="2400" b="0" i="1" smtClean="0">
                          <a:latin typeface="Cambria Math" panose="02040503050406030204" pitchFamily="18" charset="0"/>
                        </a:rPr>
                        <m:t>=128,1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A0903C-F654-4FBB-8550-E99369309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070" y="3059668"/>
                <a:ext cx="2089995" cy="369332"/>
              </a:xfrm>
              <a:prstGeom prst="rect">
                <a:avLst/>
              </a:prstGeom>
              <a:blipFill>
                <a:blip r:embed="rId7"/>
                <a:stretch>
                  <a:fillRect l="-3509" r="-3509" b="-655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136096F2-5DE3-4422-9A10-A6CC21F6EF3B}"/>
                  </a:ext>
                </a:extLst>
              </p:cNvPr>
              <p:cNvSpPr txBox="1"/>
              <p:nvPr/>
            </p:nvSpPr>
            <p:spPr>
              <a:xfrm>
                <a:off x="2710070" y="3565773"/>
                <a:ext cx="20899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uk-UA" sz="2400" b="0" i="1" smtClean="0">
                          <a:latin typeface="Cambria Math" panose="02040503050406030204" pitchFamily="18" charset="0"/>
                        </a:rPr>
                        <m:t>=128,1−85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6096F2-5DE3-4422-9A10-A6CC21F6E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070" y="3565773"/>
                <a:ext cx="2089996" cy="369332"/>
              </a:xfrm>
              <a:prstGeom prst="rect">
                <a:avLst/>
              </a:prstGeom>
              <a:blipFill>
                <a:blip r:embed="rId8"/>
                <a:stretch>
                  <a:fillRect l="-1754" r="-3509" b="-655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BBE12116-94DE-46B2-B69C-6304BED7A01A}"/>
                  </a:ext>
                </a:extLst>
              </p:cNvPr>
              <p:cNvSpPr txBox="1"/>
              <p:nvPr/>
            </p:nvSpPr>
            <p:spPr>
              <a:xfrm>
                <a:off x="2710070" y="4071877"/>
                <a:ext cx="12141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uk-UA" sz="2400" b="0" i="1" smtClean="0">
                          <a:latin typeface="Cambria Math" panose="02040503050406030204" pitchFamily="18" charset="0"/>
                        </a:rPr>
                        <m:t>=43,1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E12116-94DE-46B2-B69C-6304BED7A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070" y="4071877"/>
                <a:ext cx="1214179" cy="369332"/>
              </a:xfrm>
              <a:prstGeom prst="rect">
                <a:avLst/>
              </a:prstGeom>
              <a:blipFill>
                <a:blip r:embed="rId9"/>
                <a:stretch>
                  <a:fillRect l="-3518" r="-6030" b="-491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36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148</Words>
  <Application>Microsoft Office PowerPoint</Application>
  <PresentationFormat>Широкий екран</PresentationFormat>
  <Paragraphs>35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Тема Office</vt:lpstr>
      <vt:lpstr>Середнє арифметичне. Середнє значення величини.  Математика 5 клас  27.04.2022р.</vt:lpstr>
      <vt:lpstr>Презентація PowerPoint</vt:lpstr>
      <vt:lpstr>Презентація PowerPoint</vt:lpstr>
      <vt:lpstr>Презентація PowerPoint</vt:lpstr>
      <vt:lpstr>Робота з підручником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Середнє арифметичне. Середнє значення величини.</dc:title>
  <dc:creator>Наталія</dc:creator>
  <cp:lastModifiedBy>RePack by Diakov</cp:lastModifiedBy>
  <cp:revision>16</cp:revision>
  <dcterms:created xsi:type="dcterms:W3CDTF">2020-05-12T08:21:48Z</dcterms:created>
  <dcterms:modified xsi:type="dcterms:W3CDTF">2022-04-20T16:03:17Z</dcterms:modified>
</cp:coreProperties>
</file>