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63" r:id="rId5"/>
    <p:sldId id="264" r:id="rId6"/>
    <p:sldId id="265" r:id="rId7"/>
    <p:sldId id="260" r:id="rId8"/>
    <p:sldId id="261" r:id="rId9"/>
    <p:sldId id="262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0702-E4F9-4713-A195-B25F995133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8531-A8FE-46E2-9C84-734BF1077F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4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0702-E4F9-4713-A195-B25F995133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8531-A8FE-46E2-9C84-734BF1077F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4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0702-E4F9-4713-A195-B25F995133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8531-A8FE-46E2-9C84-734BF1077F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2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0702-E4F9-4713-A195-B25F995133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8531-A8FE-46E2-9C84-734BF1077F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6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0702-E4F9-4713-A195-B25F995133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8531-A8FE-46E2-9C84-734BF1077F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8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0702-E4F9-4713-A195-B25F995133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8531-A8FE-46E2-9C84-734BF1077F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9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0702-E4F9-4713-A195-B25F995133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8531-A8FE-46E2-9C84-734BF1077F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9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0702-E4F9-4713-A195-B25F995133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8531-A8FE-46E2-9C84-734BF1077F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1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0702-E4F9-4713-A195-B25F995133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8531-A8FE-46E2-9C84-734BF1077F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51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0702-E4F9-4713-A195-B25F995133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8531-A8FE-46E2-9C84-734BF1077F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4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0702-E4F9-4713-A195-B25F995133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8531-A8FE-46E2-9C84-734BF1077F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3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0702-E4F9-4713-A195-B25F995133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B8531-A8FE-46E2-9C84-734BF1077F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1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rgbClr val="00B0F0"/>
                </a:solidFill>
              </a:rPr>
              <a:t>Математика 5 клас 14.04.2022р</a:t>
            </a:r>
            <a:r>
              <a:rPr lang="uk-UA" dirty="0" smtClean="0">
                <a:solidFill>
                  <a:srgbClr val="00B0F0"/>
                </a:solidFill>
              </a:rPr>
              <a:t>.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dirty="0" smtClean="0">
                <a:solidFill>
                  <a:srgbClr val="002060"/>
                </a:solidFill>
              </a:rPr>
              <a:t>Відсотки.</a:t>
            </a:r>
          </a:p>
          <a:p>
            <a:pPr marL="0" indent="0">
              <a:buNone/>
            </a:pPr>
            <a:r>
              <a:rPr lang="uk-UA" sz="4800" dirty="0" smtClean="0">
                <a:solidFill>
                  <a:srgbClr val="002060"/>
                </a:solidFill>
              </a:rPr>
              <a:t>Знаходження відсотків від даного числа.</a:t>
            </a:r>
            <a:endParaRPr lang="uk-UA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38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Вивчити параграф 42</a:t>
            </a:r>
          </a:p>
          <a:p>
            <a:r>
              <a:rPr lang="uk-UA" smtClean="0"/>
              <a:t>Виконати № </a:t>
            </a:r>
            <a:r>
              <a:rPr lang="uk-UA" smtClean="0"/>
              <a:t>1500 </a:t>
            </a:r>
            <a:r>
              <a:rPr lang="uk-UA" smtClean="0"/>
              <a:t>,1502,1504,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897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08" y="228270"/>
            <a:ext cx="1343025" cy="158115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25" y="477974"/>
            <a:ext cx="633730" cy="1151890"/>
          </a:xfrm>
          <a:prstGeom prst="rect">
            <a:avLst/>
          </a:prstGeom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-532223" y="3654021"/>
            <a:ext cx="6143815" cy="115189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5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Пам'ятаємо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413587" y="4347554"/>
                <a:ext cx="4636951" cy="17941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57150" contourW="12700">
                  <a:bevelT w="38100" h="38100" prst="angle"/>
                  <a:contourClr>
                    <a:srgbClr val="FFFF66"/>
                  </a:contourClr>
                </a:sp3d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7200" b="1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dist="38100" dir="2700000" algn="tl">
                              <a:schemeClr val="accent2"/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7200" b="1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dist="38100" dir="2700000" algn="tl">
                              <a:schemeClr val="accent2"/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%=</m:t>
                      </m:r>
                      <m:f>
                        <m:fPr>
                          <m:ctrlPr>
                            <a:rPr lang="ru-RU" sz="7200" b="1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700000" algn="tl">
                                  <a:schemeClr val="accent2"/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7200" b="1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700000" algn="tl">
                                  <a:schemeClr val="accent2"/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7200" b="1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700000" algn="tl">
                                  <a:schemeClr val="accent2"/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7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587" y="4347554"/>
                <a:ext cx="4636951" cy="1794189"/>
              </a:xfrm>
              <a:prstGeom prst="rect">
                <a:avLst/>
              </a:prstGeom>
              <a:blipFill>
                <a:blip r:embed="rId7"/>
                <a:stretch>
                  <a:fillRect t="-339" b="-122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757450" y="477974"/>
            <a:ext cx="4550527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Читаємо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uk-UA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відсоток</a:t>
            </a:r>
            <a:r>
              <a:rPr lang="uk-UA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07580" y="2511356"/>
            <a:ext cx="8573828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Розуміємо </a:t>
            </a:r>
            <a:endParaRPr lang="ru-RU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uk-UA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сота частина</a:t>
            </a:r>
            <a:r>
              <a:rPr lang="uk-UA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-340633" y="3944043"/>
                <a:ext cx="8856346" cy="17941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57150" contourW="12700">
                  <a:bevelT w="38100" h="38100" prst="angle"/>
                  <a:contourClr>
                    <a:srgbClr val="FFFF66"/>
                  </a:contourClr>
                </a:sp3d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7200" b="1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dist="38100" dir="2700000" algn="tl">
                              <a:schemeClr val="accent2"/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uk-UA" sz="7200" b="1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dist="38100" dir="2700000" algn="tl">
                              <a:schemeClr val="accent2"/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𝟎𝟎</m:t>
                      </m:r>
                      <m:r>
                        <a:rPr lang="ru-RU" sz="7200" b="1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dist="38100" dir="2700000" algn="tl">
                              <a:schemeClr val="accent2"/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%=</m:t>
                      </m:r>
                      <m:f>
                        <m:fPr>
                          <m:ctrlPr>
                            <a:rPr lang="ru-RU" sz="7200" b="1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700000" algn="tl">
                                  <a:schemeClr val="accent2"/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7200" b="1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700000" algn="tl">
                                  <a:schemeClr val="accent2"/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uk-UA" sz="7200" b="1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700000" algn="tl">
                                  <a:schemeClr val="accent2"/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𝟎𝟎</m:t>
                          </m:r>
                        </m:num>
                        <m:den>
                          <m:r>
                            <a:rPr lang="ru-RU" sz="7200" b="1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700000" algn="tl">
                                  <a:schemeClr val="accent2"/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uk-UA" sz="7200" b="1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700000" algn="tl">
                                  <a:schemeClr val="accent2"/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uk-UA" sz="7200" b="1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dist="38100" dir="2700000" algn="tl">
                              <a:schemeClr val="accent2"/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uk-UA" sz="7200" b="1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dist="38100" dir="2700000" algn="tl">
                              <a:schemeClr val="accent2"/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ru-RU" sz="7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0633" y="3944043"/>
                <a:ext cx="8856346" cy="1794189"/>
              </a:xfrm>
              <a:prstGeom prst="rect">
                <a:avLst/>
              </a:prstGeom>
              <a:blipFill>
                <a:blip r:embed="rId3"/>
                <a:stretch>
                  <a:fillRect t="-340" b="-125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8" y="2783318"/>
            <a:ext cx="2419503" cy="7027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8" y="3620062"/>
            <a:ext cx="2396868" cy="6479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8" y="2027154"/>
            <a:ext cx="2475398" cy="719540"/>
          </a:xfrm>
          <a:prstGeom prst="rect">
            <a:avLst/>
          </a:prstGeom>
        </p:spPr>
      </p:pic>
      <p:sp>
        <p:nvSpPr>
          <p:cNvPr id="16" name="Стрелка вниз 15"/>
          <p:cNvSpPr/>
          <p:nvPr/>
        </p:nvSpPr>
        <p:spPr>
          <a:xfrm rot="16200000">
            <a:off x="982094" y="317762"/>
            <a:ext cx="342629" cy="1672046"/>
          </a:xfrm>
          <a:prstGeom prst="downArrow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76542" y="493784"/>
            <a:ext cx="6439171" cy="1638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 відсотків у </a:t>
            </a:r>
            <a:r>
              <a:rPr lang="uk-UA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вигліді</a:t>
            </a: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звичайного та десяткового дробів</a:t>
            </a: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314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5231" y="337413"/>
            <a:ext cx="7421798" cy="155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46530" algn="l"/>
              </a:tabLst>
            </a:pP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Щоб записати відсотки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46530" algn="l"/>
              </a:tabLst>
            </a:pP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 вигляді десяткового дробу, треба кількість відсотків поділити на 100.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4709" y="2602910"/>
            <a:ext cx="7883348" cy="3596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1</a:t>
            </a:r>
            <a:r>
              <a:rPr lang="uk-UA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Запиши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відсотки у вигляді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звичайного 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десяткового дробів.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9%      2) 49%    3) 17%    4) 143%  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2</a:t>
            </a:r>
            <a:r>
              <a:rPr lang="uk-UA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Запиши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відсотки у вигляді натурального числа.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100%      2) 200%    3) 300%    4) 500%  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4819" y="1892647"/>
            <a:ext cx="7372210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свою </a:t>
            </a:r>
            <a:r>
              <a:rPr lang="uk-UA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компетентність </a:t>
            </a:r>
            <a:endParaRPr lang="ru-RU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5231" y="337413"/>
            <a:ext cx="742179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46530" algn="l"/>
              </a:tabLst>
            </a:pP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Щоб перетворити десятковий дріб у відсотки, треба його помножити на 100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593" y="3949850"/>
            <a:ext cx="5415924" cy="931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55063" y="1512651"/>
                <a:ext cx="5509668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dirty="0" smtClean="0">
                    <a:solidFill>
                      <a:srgbClr val="0070C0"/>
                    </a:solidFill>
                  </a:rPr>
                  <a:t>Наприклад: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uk-UA" sz="2800" b="1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uk-UA" sz="2800" b="1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𝟒𝟑𝟖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𝟒𝟑𝟖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𝟑𝟖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uk-UA" sz="2800" b="1" dirty="0" smtClean="0">
                  <a:ea typeface="Cambria Math" panose="02040503050406030204" pitchFamily="18" charset="0"/>
                </a:endParaRPr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063" y="1512651"/>
                <a:ext cx="5509668" cy="2092881"/>
              </a:xfrm>
              <a:prstGeom prst="rect">
                <a:avLst/>
              </a:prstGeom>
              <a:blipFill>
                <a:blip r:embed="rId5"/>
                <a:stretch>
                  <a:fillRect l="-2323" t="-26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7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1101" y="482556"/>
            <a:ext cx="7421798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46530" algn="l"/>
              </a:tabLst>
            </a:pP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Щоб перетворити звичайний дріб у відсотки, треба спочатку перетворити його в десятковий дріб, а потім помножити на 100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7499" y="4159838"/>
            <a:ext cx="4971655" cy="1058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64500" y="2043261"/>
                <a:ext cx="4864654" cy="1762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dirty="0" smtClean="0">
                    <a:solidFill>
                      <a:srgbClr val="0070C0"/>
                    </a:solidFill>
                  </a:rPr>
                  <a:t>Наприклад: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uk-UA" sz="2800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500" y="2043261"/>
                <a:ext cx="4864654" cy="1762021"/>
              </a:xfrm>
              <a:prstGeom prst="rect">
                <a:avLst/>
              </a:prstGeom>
              <a:blipFill>
                <a:blip r:embed="rId6"/>
                <a:stretch>
                  <a:fillRect l="-2632" t="-31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5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Блок-схема: альтернативный процесс 1"/>
              <p:cNvSpPr/>
              <p:nvPr/>
            </p:nvSpPr>
            <p:spPr>
              <a:xfrm>
                <a:off x="501888" y="1293038"/>
                <a:ext cx="6393182" cy="5090412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chemeClr val="bg1">
                      <a:shade val="67500"/>
                      <a:satMod val="115000"/>
                    </a:schemeClr>
                  </a:gs>
                  <a:gs pos="0">
                    <a:srgbClr val="FEF7DA"/>
                  </a:gs>
                </a:gsLst>
                <a:lin ang="16200000" scaled="1"/>
                <a:tileRect/>
              </a:gradFill>
              <a:ln>
                <a:solidFill>
                  <a:schemeClr val="bg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18034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800" b="1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Знайти 94% від числа 16,5.</a:t>
                </a:r>
                <a:endParaRPr lang="ru-RU" sz="28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18034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800" b="1" i="1" dirty="0">
                    <a:solidFill>
                      <a:srgbClr val="38562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І спосіб.</a:t>
                </a:r>
                <a:endParaRPr lang="ru-RU" sz="28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18034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800" b="1" i="1" dirty="0">
                    <a:solidFill>
                      <a:srgbClr val="833C0B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Число 16,5 приймаємо за 100%</a:t>
                </a:r>
                <a:endParaRPr lang="ru-RU" sz="28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18034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800" b="1" i="1" dirty="0">
                    <a:solidFill>
                      <a:srgbClr val="833C0B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16,5:100=0,165  - припадає на 1%</a:t>
                </a:r>
                <a:endParaRPr lang="ru-RU" sz="28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18034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800" b="1" i="1" dirty="0">
                    <a:solidFill>
                      <a:srgbClr val="833C0B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0,165</a:t>
                </a:r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rgbClr val="833C0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uk-UA" sz="2800" b="1" i="1" dirty="0">
                    <a:solidFill>
                      <a:srgbClr val="833C0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94=15,51 – припадає на 94%</a:t>
                </a:r>
                <a:endParaRPr lang="ru-RU" sz="28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18034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800" b="1" i="1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Відповідь. 15,51</a:t>
                </a:r>
                <a:endParaRPr lang="ru-RU" sz="28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18034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800" b="1" i="1" dirty="0">
                    <a:solidFill>
                      <a:srgbClr val="38562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ІІ спосіб.</a:t>
                </a:r>
                <a:endParaRPr lang="ru-RU" sz="28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18034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800" b="1" i="1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94%=0,94</a:t>
                </a:r>
                <a:endParaRPr lang="ru-RU" sz="28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18034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800" b="1" i="1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16,5</a:t>
                </a:r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rgbClr val="2F5496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uk-UA" sz="2800" b="1" i="1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0,94=15,51</a:t>
                </a:r>
                <a:endParaRPr lang="ru-RU" sz="28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18034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800" b="1" i="1" dirty="0">
                    <a:solidFill>
                      <a:srgbClr val="833C0B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Відповідь. 15,51 </a:t>
                </a:r>
                <a:endParaRPr lang="ru-RU" sz="28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Блок-схема: альтернативный процесс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88" y="1293038"/>
                <a:ext cx="6393182" cy="5090412"/>
              </a:xfrm>
              <a:prstGeom prst="flowChartAlternateProcess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02" y="1868179"/>
            <a:ext cx="537845" cy="53784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011" y="4290441"/>
            <a:ext cx="537845" cy="5378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1663" y="542063"/>
            <a:ext cx="8372337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446530" algn="l"/>
              </a:tabLst>
            </a:pP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Знаходження відсотків від числа</a:t>
            </a:r>
            <a:endParaRPr lang="ru-RU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2480625" y="1589475"/>
            <a:ext cx="1705610" cy="50482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i="1" dirty="0">
                <a:solidFill>
                  <a:srgbClr val="0099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спосіб.</a:t>
            </a:r>
            <a:endParaRPr lang="ru-RU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67576" y="3881022"/>
            <a:ext cx="1705610" cy="50482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i="1" dirty="0">
                <a:solidFill>
                  <a:srgbClr val="0099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ІІ спосіб.</a:t>
            </a:r>
            <a:endParaRPr lang="ru-RU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Блок-схема: альтернативный процесс 5"/>
              <p:cNvSpPr/>
              <p:nvPr/>
            </p:nvSpPr>
            <p:spPr>
              <a:xfrm>
                <a:off x="2425405" y="1973468"/>
                <a:ext cx="6554561" cy="2273959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400" b="1" i="1" dirty="0">
                    <a:solidFill>
                      <a:srgbClr val="833C0B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Знайдемо 1% від 800.</a:t>
                </a:r>
                <a:endParaRPr lang="ru-RU" sz="2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4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Приймаємо всю кількість 800кг за 100%.</a:t>
                </a:r>
                <a:endParaRPr lang="ru-RU" sz="2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4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800:100=8(кг) – </a:t>
                </a:r>
                <a:r>
                  <a:rPr lang="uk-UA" sz="2400" b="1" i="1" dirty="0">
                    <a:solidFill>
                      <a:srgbClr val="833C0B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припадає на 1%</a:t>
                </a:r>
                <a:endParaRPr lang="ru-RU" sz="2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4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  <a14:m>
                  <m:oMath xmlns:m="http://schemas.openxmlformats.org/officeDocument/2006/math">
                    <m:r>
                      <a:rPr lang="uk-UA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uk-UA" sz="24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4=32(кг) – </a:t>
                </a:r>
                <a:r>
                  <a:rPr lang="uk-UA" sz="2400" b="1" i="1" dirty="0">
                    <a:solidFill>
                      <a:srgbClr val="833C0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припадає на 4%</a:t>
                </a:r>
                <a:endParaRPr lang="ru-RU" sz="2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4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Відповідь: 32кг.</a:t>
                </a:r>
                <a:endParaRPr lang="ru-RU" sz="2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Блок-схема: альтернативный процесс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405" y="1973468"/>
                <a:ext cx="6554561" cy="2273959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Блок-схема: альтернативный процесс 6"/>
              <p:cNvSpPr/>
              <p:nvPr/>
            </p:nvSpPr>
            <p:spPr>
              <a:xfrm>
                <a:off x="567576" y="4385847"/>
                <a:ext cx="8412390" cy="2102039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400" b="1" i="1" dirty="0">
                    <a:solidFill>
                      <a:srgbClr val="833C0B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Перетворимо 4% у десятковий дріб, поділивши 4 на 100.</a:t>
                </a:r>
                <a:endParaRPr lang="ru-RU" sz="2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4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4%=0,04</a:t>
                </a:r>
                <a:endParaRPr lang="ru-RU" sz="2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400" b="1" i="1" dirty="0">
                    <a:solidFill>
                      <a:srgbClr val="833C0B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Помножимо всю кількість 800 кг на десятковий дріб 0,04</a:t>
                </a:r>
                <a:endParaRPr lang="ru-RU" sz="2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4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800</a:t>
                </a:r>
                <a14:m>
                  <m:oMath xmlns:m="http://schemas.openxmlformats.org/officeDocument/2006/math">
                    <m:r>
                      <a:rPr lang="uk-UA" sz="2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uk-UA" sz="24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0,04=32(кг)</a:t>
                </a:r>
                <a:endParaRPr lang="ru-RU" sz="2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4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Відповідь: 32кг.</a:t>
                </a:r>
                <a:endParaRPr lang="ru-RU" sz="2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Блок-схема: альтернативный процесс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76" y="4385847"/>
                <a:ext cx="8412390" cy="2102039"/>
              </a:xfrm>
              <a:prstGeom prst="flowChartAlternateProcess">
                <a:avLst/>
              </a:prstGeom>
              <a:blipFill>
                <a:blip r:embed="rId4"/>
                <a:stretch>
                  <a:fillRect t="-576" b="-4035"/>
                </a:stretch>
              </a:blipFill>
              <a:ln>
                <a:solidFill>
                  <a:schemeClr val="bg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97013" y="566481"/>
                <a:ext cx="75895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Молоко містить 4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uk-UA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жиру. </a:t>
                </a:r>
              </a:p>
              <a:p>
                <a:r>
                  <a:rPr lang="uk-UA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Скільки відсотків жиру міститься в 800кг молока?</a:t>
                </a:r>
                <a:endPara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013" y="566481"/>
                <a:ext cx="7589519" cy="830997"/>
              </a:xfrm>
              <a:prstGeom prst="rect">
                <a:avLst/>
              </a:prstGeom>
              <a:blipFill>
                <a:blip r:embed="rId6"/>
                <a:stretch>
                  <a:fillRect l="-1205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8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4" y="962786"/>
            <a:ext cx="5904230" cy="111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333</Words>
  <Application>Microsoft Office PowerPoint</Application>
  <PresentationFormat>Екран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Cambria Math</vt:lpstr>
      <vt:lpstr>Times New Roman</vt:lpstr>
      <vt:lpstr>Тема Office</vt:lpstr>
      <vt:lpstr>Математика 5 клас 14.04.2022р.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Valeriy</dc:creator>
  <cp:lastModifiedBy>RePack by Diakov</cp:lastModifiedBy>
  <cp:revision>24</cp:revision>
  <dcterms:created xsi:type="dcterms:W3CDTF">2021-03-02T17:43:39Z</dcterms:created>
  <dcterms:modified xsi:type="dcterms:W3CDTF">2022-04-12T17:12:02Z</dcterms:modified>
</cp:coreProperties>
</file>