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94" r:id="rId2"/>
    <p:sldId id="295" r:id="rId3"/>
    <p:sldId id="260" r:id="rId4"/>
    <p:sldId id="262" r:id="rId5"/>
    <p:sldId id="264" r:id="rId6"/>
    <p:sldId id="266" r:id="rId7"/>
    <p:sldId id="268" r:id="rId8"/>
    <p:sldId id="282" r:id="rId9"/>
    <p:sldId id="283" r:id="rId10"/>
    <p:sldId id="284" r:id="rId11"/>
    <p:sldId id="270" r:id="rId12"/>
    <p:sldId id="292" r:id="rId13"/>
    <p:sldId id="293" r:id="rId14"/>
    <p:sldId id="287" r:id="rId15"/>
    <p:sldId id="275" r:id="rId16"/>
    <p:sldId id="28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1D26CA-B52A-46A0-AAD6-35623A54F946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63B1E-4F9D-4638-A51B-27DDD14AD12E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079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7109A-BAE3-4836-888D-52525D1F20EA}" type="slidenum">
              <a:rPr lang="uk-UA" smtClean="0"/>
              <a:pPr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0122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8EFB-55FE-420B-B1CF-82DBE6996DD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FE8-6DD5-429F-9975-E011C118BEE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8EFB-55FE-420B-B1CF-82DBE6996DD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FE8-6DD5-429F-9975-E011C118BEE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8EFB-55FE-420B-B1CF-82DBE6996DD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FE8-6DD5-429F-9975-E011C118BEE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8EFB-55FE-420B-B1CF-82DBE6996DD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FE8-6DD5-429F-9975-E011C118BEE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8EFB-55FE-420B-B1CF-82DBE6996DD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FE8-6DD5-429F-9975-E011C118BEE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8EFB-55FE-420B-B1CF-82DBE6996DD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FE8-6DD5-429F-9975-E011C118BEE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8EFB-55FE-420B-B1CF-82DBE6996DD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FE8-6DD5-429F-9975-E011C118BEE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8EFB-55FE-420B-B1CF-82DBE6996DD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FE8-6DD5-429F-9975-E011C118BEE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8EFB-55FE-420B-B1CF-82DBE6996DD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FE8-6DD5-429F-9975-E011C118BEE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8EFB-55FE-420B-B1CF-82DBE6996DD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FE8-6DD5-429F-9975-E011C118BEE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8EFB-55FE-420B-B1CF-82DBE6996DD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9FE8-6DD5-429F-9975-E011C118BEE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18EFB-55FE-420B-B1CF-82DBE6996DD2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19FE8-6DD5-429F-9975-E011C118BEE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Математика 5 </a:t>
            </a:r>
            <a:r>
              <a:rPr lang="ru-RU" sz="3600" dirty="0" err="1" smtClean="0">
                <a:solidFill>
                  <a:srgbClr val="0070C0"/>
                </a:solidFill>
              </a:rPr>
              <a:t>клас</a:t>
            </a:r>
            <a:r>
              <a:rPr lang="ru-RU" sz="3600" smtClean="0">
                <a:solidFill>
                  <a:srgbClr val="0070C0"/>
                </a:solidFill>
              </a:rPr>
              <a:t> </a:t>
            </a:r>
            <a:r>
              <a:rPr lang="ru-RU" sz="3600" smtClean="0">
                <a:solidFill>
                  <a:srgbClr val="0070C0"/>
                </a:solidFill>
              </a:rPr>
              <a:t>12</a:t>
            </a:r>
            <a:r>
              <a:rPr lang="ru-RU" sz="3600" smtClean="0">
                <a:solidFill>
                  <a:srgbClr val="0070C0"/>
                </a:solidFill>
              </a:rPr>
              <a:t>.05.2022р</a:t>
            </a:r>
            <a:r>
              <a:rPr lang="ru-RU" sz="3600" dirty="0" smtClean="0">
                <a:solidFill>
                  <a:srgbClr val="0070C0"/>
                </a:solidFill>
              </a:rPr>
              <a:t>.</a:t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ru-RU" sz="4000" b="1" cap="all" dirty="0" smtClean="0"/>
              <a:t> </a:t>
            </a:r>
            <a:r>
              <a:rPr lang="ru-RU" sz="4000" b="1" cap="all" dirty="0" smtClean="0">
                <a:solidFill>
                  <a:srgbClr val="002060"/>
                </a:solidFill>
              </a:rPr>
              <a:t>ЗАДАЧІ </a:t>
            </a:r>
            <a:r>
              <a:rPr lang="uk-UA" sz="4000" b="1" cap="all" dirty="0" smtClean="0">
                <a:solidFill>
                  <a:srgbClr val="002060"/>
                </a:solidFill>
              </a:rPr>
              <a:t>та вправи </a:t>
            </a:r>
            <a:r>
              <a:rPr lang="ru-RU" sz="4000" dirty="0" smtClean="0">
                <a:solidFill>
                  <a:srgbClr val="002060"/>
                </a:solidFill>
              </a:rPr>
              <a:t/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b="1" cap="all" dirty="0" smtClean="0">
                <a:solidFill>
                  <a:srgbClr val="002060"/>
                </a:solidFill>
              </a:rPr>
              <a:t>НА ВСІ ДІЇ  З  НАТУРАЛЬНИМИ</a:t>
            </a:r>
            <a:r>
              <a:rPr lang="ru-RU" sz="4000" dirty="0" smtClean="0">
                <a:solidFill>
                  <a:srgbClr val="002060"/>
                </a:solidFill>
              </a:rPr>
              <a:t/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b="1" cap="all" dirty="0" smtClean="0">
                <a:solidFill>
                  <a:srgbClr val="002060"/>
                </a:solidFill>
              </a:rPr>
              <a:t>ЧИСЛАМИ .</a:t>
            </a:r>
            <a:r>
              <a:rPr lang="ru-RU" sz="4000" dirty="0" smtClean="0">
                <a:solidFill>
                  <a:srgbClr val="002060"/>
                </a:solidFill>
              </a:rPr>
              <a:t/>
            </a:r>
            <a:br>
              <a:rPr lang="ru-RU" sz="4000" dirty="0" smtClean="0">
                <a:solidFill>
                  <a:srgbClr val="002060"/>
                </a:solidFill>
              </a:rPr>
            </a:b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МАЛЬВ</a:t>
            </a:r>
            <a:r>
              <a:rPr lang="uk-UA" sz="3600" dirty="0" smtClean="0"/>
              <a:t>И(калачики)</a:t>
            </a:r>
            <a:r>
              <a:rPr lang="ru-RU" sz="3600" dirty="0" smtClean="0"/>
              <a:t> – символ </a:t>
            </a:r>
            <a:r>
              <a:rPr lang="ru-RU" sz="3600" dirty="0" err="1" smtClean="0"/>
              <a:t>любові</a:t>
            </a:r>
            <a:r>
              <a:rPr lang="ru-RU" sz="3600" dirty="0" smtClean="0"/>
              <a:t> до </a:t>
            </a:r>
            <a:r>
              <a:rPr lang="ru-RU" sz="3600" dirty="0" err="1" smtClean="0"/>
              <a:t>рідної</a:t>
            </a:r>
            <a:r>
              <a:rPr lang="ru-RU" sz="3600" dirty="0" smtClean="0"/>
              <a:t> </a:t>
            </a:r>
            <a:r>
              <a:rPr lang="ru-RU" sz="3600" dirty="0" err="1" smtClean="0"/>
              <a:t>землі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pic>
        <p:nvPicPr>
          <p:cNvPr id="2050" name="Picture 2" descr="C:\Documents and Settings\USer\Рабочий стол\ол\квіти\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52035" y="1600200"/>
            <a:ext cx="7239930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>
            <a:spLocks noChangeArrowheads="1"/>
          </p:cNvSpPr>
          <p:nvPr/>
        </p:nvSpPr>
        <p:spPr bwMode="auto">
          <a:xfrm>
            <a:off x="4714876" y="214290"/>
            <a:ext cx="1071570" cy="2428892"/>
          </a:xfrm>
          <a:prstGeom prst="ellipse">
            <a:avLst/>
          </a:prstGeom>
          <a:solidFill>
            <a:srgbClr val="FFCCFF"/>
          </a:solidFill>
          <a:ln w="31750">
            <a:solidFill>
              <a:srgbClr val="C00000"/>
            </a:solidFill>
            <a:round/>
            <a:headEnd/>
            <a:tailEnd/>
          </a:ln>
          <a:effec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110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6" name="Овал 5"/>
          <p:cNvSpPr>
            <a:spLocks noChangeArrowheads="1"/>
          </p:cNvSpPr>
          <p:nvPr/>
        </p:nvSpPr>
        <p:spPr bwMode="auto">
          <a:xfrm rot="2049898">
            <a:off x="5889458" y="621623"/>
            <a:ext cx="1011266" cy="2395855"/>
          </a:xfrm>
          <a:prstGeom prst="ellipse">
            <a:avLst/>
          </a:prstGeom>
          <a:solidFill>
            <a:srgbClr val="FFCCFF"/>
          </a:solidFill>
          <a:ln w="31750">
            <a:solidFill>
              <a:srgbClr val="C00000"/>
            </a:solidFill>
            <a:round/>
            <a:headEnd/>
            <a:tailEnd/>
          </a:ln>
          <a:effec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1100" b="1">
                <a:ln w="8890" cap="flat" cmpd="sng" algn="ctr">
                  <a:solidFill>
                    <a:srgbClr val="FFFFFF"/>
                  </a:solidFill>
                  <a:prstDash val="solid"/>
                  <a:miter lim="0"/>
                </a:ln>
                <a:gradFill>
                  <a:gsLst>
                    <a:gs pos="0">
                      <a:srgbClr val="505050"/>
                    </a:gs>
                    <a:gs pos="49000">
                      <a:srgbClr val="595959"/>
                    </a:gs>
                    <a:gs pos="50000">
                      <a:srgbClr val="000000"/>
                    </a:gs>
                    <a:gs pos="9500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>
                  <a:outerShdw blurRad="50800" algn="tl">
                    <a:srgbClr val="000000"/>
                  </a:outerShdw>
                </a:effectLst>
                <a:latin typeface="Calibri"/>
                <a:ea typeface="Calibri"/>
                <a:cs typeface="Times New Roman"/>
              </a:rPr>
              <a:t> </a:t>
            </a:r>
            <a:endParaRPr lang="uk-UA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Овал 6"/>
          <p:cNvSpPr>
            <a:spLocks noChangeArrowheads="1"/>
          </p:cNvSpPr>
          <p:nvPr/>
        </p:nvSpPr>
        <p:spPr bwMode="auto">
          <a:xfrm rot="1191449">
            <a:off x="5559803" y="2689756"/>
            <a:ext cx="2546833" cy="1129185"/>
          </a:xfrm>
          <a:prstGeom prst="ellipse">
            <a:avLst/>
          </a:prstGeom>
          <a:solidFill>
            <a:srgbClr val="FFCCFF"/>
          </a:solidFill>
          <a:ln w="31750">
            <a:solidFill>
              <a:srgbClr val="C00000"/>
            </a:solidFill>
            <a:round/>
            <a:headEnd/>
            <a:tailEnd/>
          </a:ln>
          <a:effec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110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 </a:t>
            </a:r>
            <a:endParaRPr lang="uk-UA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Овал 7"/>
          <p:cNvSpPr>
            <a:spLocks noChangeArrowheads="1"/>
          </p:cNvSpPr>
          <p:nvPr/>
        </p:nvSpPr>
        <p:spPr bwMode="auto">
          <a:xfrm rot="20939994">
            <a:off x="5133210" y="3066768"/>
            <a:ext cx="1036280" cy="2376138"/>
          </a:xfrm>
          <a:prstGeom prst="ellipse">
            <a:avLst/>
          </a:prstGeom>
          <a:solidFill>
            <a:srgbClr val="FFCCFF"/>
          </a:solidFill>
          <a:ln w="31750">
            <a:solidFill>
              <a:srgbClr val="C00000"/>
            </a:solidFill>
            <a:round/>
            <a:headEnd/>
            <a:tailEnd/>
          </a:ln>
          <a:effec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110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9" name="Овал 8"/>
          <p:cNvSpPr>
            <a:spLocks noChangeArrowheads="1"/>
          </p:cNvSpPr>
          <p:nvPr/>
        </p:nvSpPr>
        <p:spPr bwMode="auto">
          <a:xfrm rot="1715592">
            <a:off x="3936757" y="2784721"/>
            <a:ext cx="1117481" cy="2521585"/>
          </a:xfrm>
          <a:prstGeom prst="ellipse">
            <a:avLst/>
          </a:prstGeom>
          <a:solidFill>
            <a:srgbClr val="FFCCFF"/>
          </a:solidFill>
          <a:ln w="31750">
            <a:solidFill>
              <a:srgbClr val="C00000"/>
            </a:solidFill>
            <a:round/>
            <a:headEnd/>
            <a:tailEnd/>
          </a:ln>
          <a:effec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110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10" name="Овал 9"/>
          <p:cNvSpPr>
            <a:spLocks noChangeArrowheads="1"/>
          </p:cNvSpPr>
          <p:nvPr/>
        </p:nvSpPr>
        <p:spPr bwMode="auto">
          <a:xfrm rot="20811446">
            <a:off x="2635222" y="2552723"/>
            <a:ext cx="2443521" cy="1055151"/>
          </a:xfrm>
          <a:prstGeom prst="ellipse">
            <a:avLst/>
          </a:prstGeom>
          <a:solidFill>
            <a:srgbClr val="FFCCFF"/>
          </a:solidFill>
          <a:ln w="31750">
            <a:solidFill>
              <a:srgbClr val="C00000"/>
            </a:solidFill>
            <a:round/>
            <a:headEnd/>
            <a:tailEnd/>
          </a:ln>
          <a:effec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110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Овал 10"/>
              <p:cNvSpPr>
                <a:spLocks noChangeArrowheads="1"/>
              </p:cNvSpPr>
              <p:nvPr/>
            </p:nvSpPr>
            <p:spPr bwMode="auto">
              <a:xfrm>
                <a:off x="4885690" y="2456815"/>
                <a:ext cx="901065" cy="612140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200" b="0" i="1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/>
                        </a:rPr>
                        <m:t>12</m:t>
                      </m:r>
                      <m:r>
                        <a:rPr lang="uk-UA" sz="2200" i="1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/>
                        </a:rPr>
                        <m:t>∙</m:t>
                      </m:r>
                    </m:oMath>
                  </m:oMathPara>
                </a14:m>
                <a:endParaRPr lang="uk-UA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11" name="Овал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85690" y="2456815"/>
                <a:ext cx="901065" cy="612140"/>
              </a:xfrm>
              <a:prstGeom prst="ellipse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олилиния 11"/>
          <p:cNvSpPr>
            <a:spLocks/>
          </p:cNvSpPr>
          <p:nvPr/>
        </p:nvSpPr>
        <p:spPr bwMode="auto">
          <a:xfrm flipH="1">
            <a:off x="5147793" y="3722001"/>
            <a:ext cx="228600" cy="30861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uk-UA"/>
          </a:p>
        </p:txBody>
      </p:sp>
      <p:sp>
        <p:nvSpPr>
          <p:cNvPr id="13" name="Овал 12"/>
          <p:cNvSpPr>
            <a:spLocks noChangeArrowheads="1"/>
          </p:cNvSpPr>
          <p:nvPr/>
        </p:nvSpPr>
        <p:spPr bwMode="auto">
          <a:xfrm rot="-1417763">
            <a:off x="5104866" y="5495998"/>
            <a:ext cx="1634490" cy="752475"/>
          </a:xfrm>
          <a:prstGeom prst="ellipse">
            <a:avLst/>
          </a:prstGeom>
          <a:solidFill>
            <a:srgbClr val="9BBB59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uk-UA"/>
          </a:p>
        </p:txBody>
      </p:sp>
      <p:sp>
        <p:nvSpPr>
          <p:cNvPr id="15" name="Поле 49"/>
          <p:cNvSpPr txBox="1"/>
          <p:nvPr/>
        </p:nvSpPr>
        <p:spPr>
          <a:xfrm>
            <a:off x="4857752" y="642918"/>
            <a:ext cx="857255" cy="149476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3600" b="1" dirty="0" smtClean="0">
                <a:ln w="8890" cap="flat" cmpd="sng" algn="ctr">
                  <a:solidFill>
                    <a:srgbClr val="FCFCFD"/>
                  </a:solidFill>
                  <a:prstDash val="solid"/>
                  <a:miter lim="0"/>
                </a:ln>
                <a:solidFill>
                  <a:srgbClr val="000000"/>
                </a:solidFill>
                <a:effectLst>
                  <a:outerShdw blurRad="55004" dist="50800" dir="5400000" algn="tl">
                    <a:srgbClr val="000000">
                      <a:alpha val="33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(О)</a:t>
            </a:r>
            <a:endParaRPr lang="uk-UA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3600" b="1" dirty="0">
                <a:ln w="8890" cap="flat" cmpd="sng" algn="ctr">
                  <a:solidFill>
                    <a:srgbClr val="FCFCFD"/>
                  </a:solidFill>
                  <a:prstDash val="solid"/>
                  <a:miter lim="0"/>
                </a:ln>
                <a:solidFill>
                  <a:srgbClr val="000000"/>
                </a:solidFill>
                <a:effectLst>
                  <a:outerShdw blurRad="55004" dist="50800" dir="5400000" algn="tl">
                    <a:srgbClr val="000000">
                      <a:alpha val="33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5</a:t>
            </a:r>
            <a:endParaRPr lang="uk-UA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Поле 48"/>
          <p:cNvSpPr txBox="1"/>
          <p:nvPr/>
        </p:nvSpPr>
        <p:spPr>
          <a:xfrm rot="1620000">
            <a:off x="6037586" y="1114118"/>
            <a:ext cx="753732" cy="149476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3600" b="1" dirty="0" smtClean="0">
                <a:ln w="8890" cap="flat" cmpd="sng" algn="ctr">
                  <a:solidFill>
                    <a:srgbClr val="FCFCFD"/>
                  </a:solidFill>
                  <a:prstDash val="solid"/>
                  <a:miter lim="0"/>
                </a:ln>
                <a:solidFill>
                  <a:srgbClr val="000000"/>
                </a:solidFill>
                <a:effectLst>
                  <a:outerShdw blurRad="55004" dist="50800" dir="5400000" algn="tl">
                    <a:srgbClr val="000000">
                      <a:alpha val="33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(А)</a:t>
            </a:r>
            <a:endParaRPr lang="uk-UA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3600" b="1" dirty="0">
                <a:ln w="8890" cap="flat" cmpd="sng" algn="ctr">
                  <a:solidFill>
                    <a:srgbClr val="FCFCFD"/>
                  </a:solidFill>
                  <a:prstDash val="solid"/>
                  <a:miter lim="0"/>
                </a:ln>
                <a:solidFill>
                  <a:srgbClr val="000000"/>
                </a:solidFill>
                <a:effectLst>
                  <a:outerShdw blurRad="55004" dist="50800" dir="5400000" algn="tl">
                    <a:srgbClr val="000000">
                      <a:alpha val="33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8</a:t>
            </a:r>
            <a:endParaRPr lang="uk-UA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Поле 18"/>
          <p:cNvSpPr txBox="1"/>
          <p:nvPr/>
        </p:nvSpPr>
        <p:spPr>
          <a:xfrm rot="1860000">
            <a:off x="6170872" y="3036303"/>
            <a:ext cx="1160895" cy="692049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3600" b="1" dirty="0">
                <a:ln w="8890" cap="flat" cmpd="sng" algn="ctr">
                  <a:solidFill>
                    <a:srgbClr val="FCFCFD"/>
                  </a:solidFill>
                  <a:prstDash val="solid"/>
                  <a:miter lim="0"/>
                </a:ln>
                <a:solidFill>
                  <a:srgbClr val="000000"/>
                </a:solidFill>
                <a:effectLst>
                  <a:outerShdw blurRad="55004" dist="50800" dir="5400000" algn="tl">
                    <a:srgbClr val="000000">
                      <a:alpha val="33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4  </a:t>
            </a:r>
            <a:r>
              <a:rPr lang="uk-UA" sz="3600" b="1" dirty="0" smtClean="0">
                <a:ln w="8890" cap="flat" cmpd="sng" algn="ctr">
                  <a:solidFill>
                    <a:srgbClr val="FCFCFD"/>
                  </a:solidFill>
                  <a:prstDash val="solid"/>
                  <a:miter lim="0"/>
                </a:ln>
                <a:solidFill>
                  <a:srgbClr val="000000"/>
                </a:solidFill>
                <a:effectLst>
                  <a:outerShdw blurRad="55004" dist="50800" dir="5400000" algn="tl">
                    <a:srgbClr val="000000">
                      <a:alpha val="33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(Р)</a:t>
            </a:r>
            <a:endParaRPr lang="uk-UA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Поле 16"/>
          <p:cNvSpPr txBox="1"/>
          <p:nvPr/>
        </p:nvSpPr>
        <p:spPr>
          <a:xfrm>
            <a:off x="5390215" y="3347720"/>
            <a:ext cx="886781" cy="149476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3600" b="1" dirty="0">
                <a:ln w="8890" cap="flat" cmpd="sng" algn="ctr">
                  <a:solidFill>
                    <a:srgbClr val="FCFCFD"/>
                  </a:solidFill>
                  <a:prstDash val="solid"/>
                  <a:miter lim="0"/>
                </a:ln>
                <a:solidFill>
                  <a:srgbClr val="000000"/>
                </a:solidFill>
                <a:effectLst>
                  <a:outerShdw blurRad="55004" dist="50800" dir="5400000" algn="tl">
                    <a:srgbClr val="000000">
                      <a:alpha val="33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20</a:t>
            </a:r>
            <a:endParaRPr lang="uk-UA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3600" b="1" dirty="0" smtClean="0">
                <a:ln w="8890" cap="flat" cmpd="sng" algn="ctr">
                  <a:solidFill>
                    <a:srgbClr val="FCFCFD"/>
                  </a:solidFill>
                  <a:prstDash val="solid"/>
                  <a:miter lim="0"/>
                </a:ln>
                <a:solidFill>
                  <a:srgbClr val="000000"/>
                </a:solidFill>
                <a:effectLst>
                  <a:outerShdw blurRad="55004" dist="50800" dir="5400000" algn="tl">
                    <a:srgbClr val="000000">
                      <a:alpha val="33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(Ш)</a:t>
            </a:r>
            <a:endParaRPr lang="uk-UA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Поле 37"/>
          <p:cNvSpPr txBox="1"/>
          <p:nvPr/>
        </p:nvSpPr>
        <p:spPr>
          <a:xfrm rot="840000">
            <a:off x="4124817" y="3377536"/>
            <a:ext cx="814323" cy="149476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3600" b="1" dirty="0">
                <a:ln w="8890" cap="flat" cmpd="sng" algn="ctr">
                  <a:solidFill>
                    <a:srgbClr val="FCFCFD"/>
                  </a:solidFill>
                  <a:prstDash val="solid"/>
                  <a:miter lim="0"/>
                </a:ln>
                <a:solidFill>
                  <a:srgbClr val="000000"/>
                </a:solidFill>
                <a:effectLst>
                  <a:outerShdw blurRad="55004" dist="50800" dir="5400000" algn="tl">
                    <a:srgbClr val="000000">
                      <a:alpha val="33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12</a:t>
            </a:r>
            <a:endParaRPr lang="uk-UA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3600" b="1" dirty="0" smtClean="0">
                <a:ln w="8890" cap="flat" cmpd="sng" algn="ctr">
                  <a:solidFill>
                    <a:srgbClr val="FCFCFD"/>
                  </a:solidFill>
                  <a:prstDash val="solid"/>
                  <a:miter lim="0"/>
                </a:ln>
                <a:solidFill>
                  <a:srgbClr val="000000"/>
                </a:solidFill>
                <a:effectLst>
                  <a:outerShdw blurRad="55004" dist="50800" dir="5400000" algn="tl">
                    <a:srgbClr val="000000">
                      <a:alpha val="33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(К)</a:t>
            </a:r>
            <a:endParaRPr lang="uk-UA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Поле 15"/>
          <p:cNvSpPr txBox="1"/>
          <p:nvPr/>
        </p:nvSpPr>
        <p:spPr>
          <a:xfrm rot="20160000">
            <a:off x="2860673" y="2703500"/>
            <a:ext cx="1776239" cy="72943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3600" b="1" dirty="0" smtClean="0">
                <a:ln w="8890" cap="flat" cmpd="sng" algn="ctr">
                  <a:solidFill>
                    <a:srgbClr val="FCFCFD"/>
                  </a:solidFill>
                  <a:prstDash val="solid"/>
                  <a:miter lim="0"/>
                </a:ln>
                <a:solidFill>
                  <a:srgbClr val="000000"/>
                </a:solidFill>
                <a:effectLst>
                  <a:outerShdw blurRad="55004" dist="50800" dir="5400000" algn="tl">
                    <a:srgbClr val="000000">
                      <a:alpha val="33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(М)    15</a:t>
            </a:r>
            <a:endParaRPr lang="uk-UA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192405" y="-1130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34"/>
          <p:cNvSpPr>
            <a:spLocks noChangeArrowheads="1"/>
          </p:cNvSpPr>
          <p:nvPr/>
        </p:nvSpPr>
        <p:spPr bwMode="auto">
          <a:xfrm>
            <a:off x="357158" y="50004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24450" y="4337268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uk-UA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2" name="Овал 31"/>
          <p:cNvSpPr>
            <a:spLocks noChangeArrowheads="1"/>
          </p:cNvSpPr>
          <p:nvPr/>
        </p:nvSpPr>
        <p:spPr bwMode="auto">
          <a:xfrm rot="2049898">
            <a:off x="2932623" y="1362328"/>
            <a:ext cx="2358201" cy="992275"/>
          </a:xfrm>
          <a:prstGeom prst="ellipse">
            <a:avLst/>
          </a:prstGeom>
          <a:solidFill>
            <a:srgbClr val="FFCCFF"/>
          </a:solidFill>
          <a:ln w="31750">
            <a:solidFill>
              <a:srgbClr val="C00000"/>
            </a:solidFill>
            <a:round/>
            <a:headEnd/>
            <a:tailEnd/>
          </a:ln>
          <a:effec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1100" b="1" dirty="0" smtClean="0">
                <a:ln w="8890" cap="flat" cmpd="sng" algn="ctr">
                  <a:solidFill>
                    <a:srgbClr val="FCFCFD"/>
                  </a:solidFill>
                  <a:prstDash val="solid"/>
                  <a:miter lim="0"/>
                </a:ln>
                <a:solidFill>
                  <a:srgbClr val="000000"/>
                </a:solidFill>
                <a:effectLst>
                  <a:outerShdw blurRad="55004" dist="50800" dir="5400000" algn="tl">
                    <a:srgbClr val="000000">
                      <a:alpha val="33000"/>
                    </a:srgbClr>
                  </a:outerShdw>
                </a:effectLst>
                <a:ea typeface="Calibri"/>
                <a:cs typeface="Times New Roman"/>
              </a:rPr>
              <a:t> </a:t>
            </a:r>
            <a:endParaRPr lang="uk-UA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500430" y="1643050"/>
            <a:ext cx="1386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ln w="8890" cap="flat" cmpd="sng" algn="ctr">
                  <a:solidFill>
                    <a:srgbClr val="FCFCFD"/>
                  </a:solidFill>
                  <a:prstDash val="solid"/>
                  <a:miter lim="0"/>
                </a:ln>
                <a:solidFill>
                  <a:srgbClr val="000000"/>
                </a:solidFill>
                <a:effectLst>
                  <a:outerShdw blurRad="55004" dist="50800" dir="5400000" algn="tl">
                    <a:srgbClr val="000000">
                      <a:alpha val="33000"/>
                    </a:srgbClr>
                  </a:outerShdw>
                </a:effectLst>
                <a:ea typeface="Calibri"/>
                <a:cs typeface="Times New Roman"/>
              </a:rPr>
              <a:t>(и) 7 </a:t>
            </a:r>
            <a:endParaRPr lang="ru-RU" sz="36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85720" y="285729"/>
            <a:ext cx="335758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Острів</a:t>
            </a:r>
            <a:br>
              <a:rPr lang="uk-U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uk-U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«Квітковий»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uk-UA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14282" y="5286389"/>
            <a:ext cx="66437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Ш – 240      А –  96     К –  144   Р –   48</a:t>
            </a:r>
          </a:p>
          <a:p>
            <a:r>
              <a:rPr lang="ru-RU" sz="3200" b="1" dirty="0" smtClean="0"/>
              <a:t>М – 180      О –  60     </a:t>
            </a:r>
            <a:r>
              <a:rPr lang="uk-UA" sz="3200" b="1" dirty="0" smtClean="0"/>
              <a:t>И </a:t>
            </a:r>
            <a:r>
              <a:rPr lang="ru-RU" sz="3200" b="1" dirty="0" smtClean="0"/>
              <a:t>–  84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55659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642909" y="1500175"/>
          <a:ext cx="8286810" cy="107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3830"/>
                <a:gridCol w="1183830"/>
                <a:gridCol w="1183830"/>
                <a:gridCol w="1183830"/>
                <a:gridCol w="1183830"/>
                <a:gridCol w="1183830"/>
                <a:gridCol w="1183830"/>
              </a:tblGrid>
              <a:tr h="1071570">
                <a:tc>
                  <a:txBody>
                    <a:bodyPr/>
                    <a:lstStyle/>
                    <a:p>
                      <a:r>
                        <a:rPr lang="uk-UA" sz="3600" dirty="0" smtClean="0"/>
                        <a:t> 48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dirty="0" smtClean="0"/>
                        <a:t>60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dirty="0" smtClean="0"/>
                        <a:t>180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dirty="0" smtClean="0"/>
                        <a:t>96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dirty="0" smtClean="0"/>
                        <a:t>240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dirty="0" smtClean="0"/>
                        <a:t>144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dirty="0" smtClean="0"/>
                        <a:t>84</a:t>
                      </a:r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42912" y="3286124"/>
          <a:ext cx="8215368" cy="107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24"/>
                <a:gridCol w="1173624"/>
                <a:gridCol w="1173624"/>
                <a:gridCol w="1173624"/>
                <a:gridCol w="1173624"/>
                <a:gridCol w="1173624"/>
                <a:gridCol w="1173624"/>
              </a:tblGrid>
              <a:tr h="1071570">
                <a:tc>
                  <a:txBody>
                    <a:bodyPr/>
                    <a:lstStyle/>
                    <a:p>
                      <a:r>
                        <a:rPr lang="uk-UA" sz="3600" dirty="0" smtClean="0"/>
                        <a:t>Р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dirty="0" smtClean="0"/>
                        <a:t>О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dirty="0" smtClean="0"/>
                        <a:t>М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dirty="0" smtClean="0"/>
                        <a:t>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dirty="0" smtClean="0"/>
                        <a:t>Ш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dirty="0" smtClean="0"/>
                        <a:t>К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dirty="0" smtClean="0"/>
                        <a:t>И</a:t>
                      </a:r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3" descr="C:\Documents and Settings\USer\Рабочий стол\ол\polevie romash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358246" cy="6143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00B0F0"/>
                </a:solidFill>
              </a:rPr>
              <a:t>Порт «Обчислювальний»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357158" y="1857364"/>
            <a:ext cx="6286544" cy="4268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Знайти значення виразу:</a:t>
            </a:r>
          </a:p>
          <a:p>
            <a:pPr>
              <a:buNone/>
            </a:pPr>
            <a:r>
              <a:rPr lang="uk-UA" b="1" i="1" dirty="0" smtClean="0">
                <a:solidFill>
                  <a:schemeClr val="accent2">
                    <a:lumMod val="75000"/>
                  </a:schemeClr>
                </a:solidFill>
              </a:rPr>
              <a:t>Група </a:t>
            </a:r>
            <a:r>
              <a:rPr lang="uk-UA" b="1" i="1" dirty="0" err="1" smtClean="0">
                <a:solidFill>
                  <a:schemeClr val="accent2">
                    <a:lumMod val="75000"/>
                  </a:schemeClr>
                </a:solidFill>
              </a:rPr>
              <a:t>“Чорнобривці</a:t>
            </a:r>
            <a:r>
              <a:rPr lang="uk-UA" b="1" i="1" dirty="0" smtClean="0">
                <a:solidFill>
                  <a:schemeClr val="accent2">
                    <a:lumMod val="75000"/>
                  </a:schemeClr>
                </a:solidFill>
              </a:rPr>
              <a:t> “</a:t>
            </a:r>
          </a:p>
          <a:p>
            <a:pPr>
              <a:buNone/>
            </a:pPr>
            <a:r>
              <a:rPr lang="uk-UA" dirty="0" smtClean="0"/>
              <a:t>426·205- 57 816:72 =     </a:t>
            </a:r>
          </a:p>
          <a:p>
            <a:pPr>
              <a:buNone/>
            </a:pPr>
            <a:r>
              <a:rPr lang="uk-UA" b="1" i="1" dirty="0" smtClean="0">
                <a:solidFill>
                  <a:srgbClr val="002060"/>
                </a:solidFill>
              </a:rPr>
              <a:t>Група  </a:t>
            </a:r>
            <a:r>
              <a:rPr lang="uk-UA" b="1" i="1" dirty="0" err="1" smtClean="0">
                <a:solidFill>
                  <a:srgbClr val="002060"/>
                </a:solidFill>
              </a:rPr>
              <a:t>“Барвінок”</a:t>
            </a:r>
            <a:endParaRPr lang="ru-RU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dirty="0" smtClean="0">
                <a:sym typeface="Wingdings" pitchFamily="2" charset="2"/>
              </a:rPr>
              <a:t>2001:69+58 884:84= </a:t>
            </a:r>
          </a:p>
          <a:p>
            <a:pPr>
              <a:buNone/>
            </a:pPr>
            <a:r>
              <a:rPr lang="uk-UA" dirty="0" smtClean="0">
                <a:sym typeface="Wingdings" pitchFamily="2" charset="2"/>
              </a:rPr>
              <a:t> </a:t>
            </a:r>
            <a:r>
              <a:rPr lang="uk-UA" b="1" i="1" dirty="0" smtClean="0">
                <a:solidFill>
                  <a:srgbClr val="FF0000"/>
                </a:solidFill>
              </a:rPr>
              <a:t>Група “Мальви”     </a:t>
            </a:r>
            <a:endParaRPr lang="uk-UA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dirty="0" smtClean="0"/>
              <a:t>535·207 -32 832:76=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31"/>
          <p:cNvSpPr>
            <a:spLocks noChangeArrowheads="1"/>
          </p:cNvSpPr>
          <p:nvPr/>
        </p:nvSpPr>
        <p:spPr bwMode="auto">
          <a:xfrm>
            <a:off x="813906" y="2348880"/>
            <a:ext cx="1068070" cy="103505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3200" dirty="0">
                <a:solidFill>
                  <a:schemeClr val="bg1">
                    <a:lumMod val="50000"/>
                  </a:schemeClr>
                </a:solidFill>
              </a:rPr>
              <a:t>31</a:t>
            </a:r>
          </a:p>
        </p:txBody>
      </p:sp>
      <p:sp>
        <p:nvSpPr>
          <p:cNvPr id="20" name="AutoShape 34"/>
          <p:cNvSpPr>
            <a:spLocks noChangeArrowheads="1"/>
          </p:cNvSpPr>
          <p:nvPr/>
        </p:nvSpPr>
        <p:spPr bwMode="auto">
          <a:xfrm>
            <a:off x="5292080" y="3674918"/>
            <a:ext cx="1927860" cy="792480"/>
          </a:xfrm>
          <a:prstGeom prst="hexagon">
            <a:avLst>
              <a:gd name="adj" fmla="val 58150"/>
              <a:gd name="vf" fmla="val 11547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3200" dirty="0" smtClean="0">
                <a:solidFill>
                  <a:schemeClr val="bg1">
                    <a:lumMod val="50000"/>
                  </a:schemeClr>
                </a:solidFill>
              </a:rPr>
              <a:t>124</a:t>
            </a:r>
            <a:endParaRPr lang="uk-UA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AutoShape 20"/>
          <p:cNvSpPr>
            <a:spLocks noChangeArrowheads="1"/>
          </p:cNvSpPr>
          <p:nvPr/>
        </p:nvSpPr>
        <p:spPr bwMode="auto">
          <a:xfrm>
            <a:off x="3961417" y="2636912"/>
            <a:ext cx="1894840" cy="638810"/>
          </a:xfrm>
          <a:prstGeom prst="parallelogram">
            <a:avLst>
              <a:gd name="adj" fmla="val 84624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3200" dirty="0" smtClean="0">
                <a:solidFill>
                  <a:schemeClr val="bg1">
                    <a:lumMod val="50000"/>
                  </a:schemeClr>
                </a:solidFill>
              </a:rPr>
              <a:t>98</a:t>
            </a:r>
            <a:endParaRPr lang="uk-UA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604679" y="3743614"/>
            <a:ext cx="1663065" cy="67183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800" i="1" dirty="0">
                <a:solidFill>
                  <a:schemeClr val="bg1">
                    <a:lumMod val="50000"/>
                  </a:schemeClr>
                </a:solidFill>
              </a:rPr>
              <a:t>1824</a:t>
            </a:r>
          </a:p>
        </p:txBody>
      </p:sp>
      <p:sp>
        <p:nvSpPr>
          <p:cNvPr id="23" name="AutoShape 34"/>
          <p:cNvSpPr>
            <a:spLocks noChangeArrowheads="1"/>
          </p:cNvSpPr>
          <p:nvPr/>
        </p:nvSpPr>
        <p:spPr bwMode="auto">
          <a:xfrm>
            <a:off x="724383" y="4789140"/>
            <a:ext cx="2091690" cy="800100"/>
          </a:xfrm>
          <a:prstGeom prst="hexagon">
            <a:avLst>
              <a:gd name="adj" fmla="val 58150"/>
              <a:gd name="vf" fmla="val 11547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3200" dirty="0">
                <a:solidFill>
                  <a:schemeClr val="bg1">
                    <a:lumMod val="50000"/>
                  </a:schemeClr>
                </a:solidFill>
              </a:rPr>
              <a:t>124</a:t>
            </a:r>
          </a:p>
        </p:txBody>
      </p:sp>
      <p:sp>
        <p:nvSpPr>
          <p:cNvPr id="24" name="Oval 31"/>
          <p:cNvSpPr>
            <a:spLocks noChangeArrowheads="1"/>
          </p:cNvSpPr>
          <p:nvPr/>
        </p:nvSpPr>
        <p:spPr bwMode="auto">
          <a:xfrm>
            <a:off x="4913889" y="4653136"/>
            <a:ext cx="1024255" cy="9144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3200" dirty="0" smtClean="0">
                <a:solidFill>
                  <a:schemeClr val="bg1">
                    <a:lumMod val="50000"/>
                  </a:schemeClr>
                </a:solidFill>
              </a:rPr>
              <a:t>31</a:t>
            </a:r>
            <a:endParaRPr lang="uk-UA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AutoShape 20"/>
          <p:cNvSpPr>
            <a:spLocks noChangeArrowheads="1"/>
          </p:cNvSpPr>
          <p:nvPr/>
        </p:nvSpPr>
        <p:spPr bwMode="auto">
          <a:xfrm>
            <a:off x="714913" y="5829987"/>
            <a:ext cx="2280285" cy="694055"/>
          </a:xfrm>
          <a:prstGeom prst="parallelogram">
            <a:avLst>
              <a:gd name="adj" fmla="val 84624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3200" dirty="0">
                <a:solidFill>
                  <a:schemeClr val="bg1">
                    <a:lumMod val="50000"/>
                  </a:schemeClr>
                </a:solidFill>
              </a:rPr>
              <a:t>98</a:t>
            </a:r>
          </a:p>
        </p:txBody>
      </p:sp>
      <p:sp>
        <p:nvSpPr>
          <p:cNvPr id="26" name="AutoShape 38"/>
          <p:cNvSpPr>
            <a:spLocks noChangeArrowheads="1"/>
          </p:cNvSpPr>
          <p:nvPr/>
        </p:nvSpPr>
        <p:spPr bwMode="auto">
          <a:xfrm>
            <a:off x="4748788" y="5679478"/>
            <a:ext cx="1354455" cy="914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3600" dirty="0" smtClean="0">
                <a:solidFill>
                  <a:schemeClr val="bg1">
                    <a:lumMod val="50000"/>
                  </a:schemeClr>
                </a:solidFill>
              </a:rPr>
              <a:t>7</a:t>
            </a:r>
            <a:endParaRPr lang="uk-UA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Rectangle 19"/>
          <p:cNvSpPr>
            <a:spLocks noChangeArrowheads="1"/>
          </p:cNvSpPr>
          <p:nvPr/>
        </p:nvSpPr>
        <p:spPr bwMode="auto">
          <a:xfrm>
            <a:off x="4126489" y="1675271"/>
            <a:ext cx="1574800" cy="70485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uk-UA" sz="3600" i="1" dirty="0" smtClean="0">
                <a:solidFill>
                  <a:schemeClr val="bg1">
                    <a:lumMod val="50000"/>
                  </a:schemeClr>
                </a:solidFill>
              </a:rPr>
              <a:t>1824</a:t>
            </a:r>
            <a:endParaRPr lang="uk-UA" sz="36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1107946" y="1627227"/>
            <a:ext cx="2789546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6  ∙ 304  =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0"/>
          <p:cNvSpPr>
            <a:spLocks noChangeArrowheads="1"/>
          </p:cNvSpPr>
          <p:nvPr/>
        </p:nvSpPr>
        <p:spPr bwMode="auto">
          <a:xfrm>
            <a:off x="-457200" y="2743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1"/>
          <p:cNvSpPr>
            <a:spLocks noChangeArrowheads="1"/>
          </p:cNvSpPr>
          <p:nvPr/>
        </p:nvSpPr>
        <p:spPr bwMode="auto">
          <a:xfrm>
            <a:off x="555321" y="60054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</a:t>
            </a:r>
            <a:r>
              <a:rPr kumimoji="0" lang="uk-UA" sz="4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:14 =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2137986" y="3617864"/>
                <a:ext cx="3275256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5400" b="1" i="1">
                          <a:latin typeface="Cambria Math"/>
                        </a:rPr>
                        <m:t>−</m:t>
                      </m:r>
                      <m:r>
                        <a:rPr lang="uk-UA" sz="5400" b="1" i="0">
                          <a:latin typeface="Cambria Math"/>
                        </a:rPr>
                        <m:t>𝟏𝟕𝟎𝟎</m:t>
                      </m:r>
                      <m:r>
                        <a:rPr lang="uk-UA" sz="5400" b="1" i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uk-UA" sz="5400" b="1" dirty="0"/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7986" y="3617864"/>
                <a:ext cx="3275256" cy="92333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Прямоугольник 36"/>
          <p:cNvSpPr/>
          <p:nvPr/>
        </p:nvSpPr>
        <p:spPr>
          <a:xfrm>
            <a:off x="2137986" y="347562"/>
            <a:ext cx="493622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cap="all" spc="0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Острів </a:t>
            </a:r>
            <a:r>
              <a:rPr lang="uk-UA" sz="4400" b="1" cap="all" spc="0" dirty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«Мозаїка»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2891483" y="4658711"/>
                <a:ext cx="2119490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5400" b="1" i="1">
                          <a:latin typeface="Cambria Math"/>
                        </a:rPr>
                        <m:t>: </m:t>
                      </m:r>
                      <m:r>
                        <a:rPr lang="uk-UA" sz="5400" b="1" i="1">
                          <a:latin typeface="Cambria Math"/>
                        </a:rPr>
                        <m:t>𝟒</m:t>
                      </m:r>
                      <m:r>
                        <a:rPr lang="uk-UA" sz="5400" b="1" i="1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uk-UA" sz="5400" b="1" dirty="0"/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1483" y="4658711"/>
                <a:ext cx="2119490" cy="9233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451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4" grpId="0" animBg="1"/>
      <p:bldP spid="25" grpId="0" animBg="1"/>
      <p:bldP spid="26" grpId="0" animBg="1"/>
      <p:bldP spid="27" grpId="0" animBg="1"/>
      <p:bldP spid="36" grpId="0" animBg="1"/>
      <p:bldP spid="3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00100" y="428604"/>
            <a:ext cx="72152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>
                <a:solidFill>
                  <a:srgbClr val="FF0000"/>
                </a:solidFill>
                <a:latin typeface="Monotype Corsiva" panose="03010101010201010101" pitchFamily="66" charset="0"/>
              </a:rPr>
              <a:t>Домашнє завдання:</a:t>
            </a:r>
            <a:br>
              <a:rPr lang="uk-UA" sz="4400" dirty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r>
              <a:rPr lang="uk-UA" sz="2800" dirty="0" smtClean="0">
                <a:latin typeface="Monotype Corsiva" panose="03010101010201010101" pitchFamily="66" charset="0"/>
              </a:rPr>
              <a:t>Високий рівень.</a:t>
            </a:r>
          </a:p>
          <a:p>
            <a:r>
              <a:rPr lang="uk-UA" sz="2800" dirty="0" smtClean="0">
                <a:solidFill>
                  <a:schemeClr val="hlink"/>
                </a:solidFill>
                <a:latin typeface="Monotype Corsiva" panose="03010101010201010101" pitchFamily="66" charset="0"/>
              </a:rPr>
              <a:t>Скласти </a:t>
            </a:r>
            <a:r>
              <a:rPr lang="uk-UA" sz="2800" dirty="0">
                <a:solidFill>
                  <a:schemeClr val="hlink"/>
                </a:solidFill>
                <a:latin typeface="Monotype Corsiva" panose="03010101010201010101" pitchFamily="66" charset="0"/>
              </a:rPr>
              <a:t>і розв’язати </a:t>
            </a:r>
            <a:r>
              <a:rPr lang="uk-UA" sz="2800" dirty="0" smtClean="0">
                <a:solidFill>
                  <a:schemeClr val="hlink"/>
                </a:solidFill>
                <a:latin typeface="Monotype Corsiva" panose="03010101010201010101" pitchFamily="66" charset="0"/>
              </a:rPr>
              <a:t> дві задачі</a:t>
            </a:r>
            <a:r>
              <a:rPr lang="uk-UA" sz="2800" dirty="0">
                <a:solidFill>
                  <a:schemeClr val="hlink"/>
                </a:solidFill>
                <a:latin typeface="Monotype Corsiva" panose="03010101010201010101" pitchFamily="66" charset="0"/>
              </a:rPr>
              <a:t/>
            </a:r>
            <a:br>
              <a:rPr lang="uk-UA" sz="2800" dirty="0">
                <a:solidFill>
                  <a:schemeClr val="hlink"/>
                </a:solidFill>
                <a:latin typeface="Monotype Corsiva" panose="03010101010201010101" pitchFamily="66" charset="0"/>
              </a:rPr>
            </a:br>
            <a:endParaRPr lang="uk-UA" sz="2800" dirty="0" smtClean="0">
              <a:solidFill>
                <a:schemeClr val="hlink"/>
              </a:solidFill>
              <a:latin typeface="Monotype Corsiva" panose="03010101010201010101" pitchFamily="66" charset="0"/>
            </a:endParaRPr>
          </a:p>
          <a:p>
            <a:r>
              <a:rPr lang="uk-UA" sz="2800" dirty="0" smtClean="0">
                <a:latin typeface="Monotype Corsiva" panose="03010101010201010101" pitchFamily="66" charset="0"/>
              </a:rPr>
              <a:t>Достатній рівень</a:t>
            </a:r>
            <a:r>
              <a:rPr lang="uk-UA" sz="2800" dirty="0" smtClean="0">
                <a:solidFill>
                  <a:schemeClr val="hlink"/>
                </a:solidFill>
                <a:latin typeface="Monotype Corsiva" panose="03010101010201010101" pitchFamily="66" charset="0"/>
              </a:rPr>
              <a:t>.</a:t>
            </a:r>
          </a:p>
          <a:p>
            <a:r>
              <a:rPr lang="uk-UA" sz="2800" smtClean="0">
                <a:solidFill>
                  <a:schemeClr val="hlink"/>
                </a:solidFill>
                <a:latin typeface="Monotype Corsiva" panose="03010101010201010101" pitchFamily="66" charset="0"/>
              </a:rPr>
              <a:t>№1656,1660,1663</a:t>
            </a:r>
            <a:endParaRPr lang="uk-UA" sz="2800" dirty="0" smtClean="0">
              <a:solidFill>
                <a:schemeClr val="hlink"/>
              </a:solidFill>
              <a:latin typeface="Monotype Corsiva" panose="03010101010201010101" pitchFamily="66" charset="0"/>
            </a:endParaRPr>
          </a:p>
          <a:p>
            <a:endParaRPr lang="uk-UA" sz="2800" dirty="0" smtClean="0">
              <a:solidFill>
                <a:schemeClr val="hlink"/>
              </a:solidFill>
              <a:latin typeface="Monotype Corsiva" panose="03010101010201010101" pitchFamily="66" charset="0"/>
            </a:endParaRPr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67501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Назва уроку 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4400" dirty="0" smtClean="0">
                <a:solidFill>
                  <a:srgbClr val="00B0F0"/>
                </a:solidFill>
              </a:rPr>
              <a:t>ПОДОРОЖ МАТЕМАТИЧНИМ ОКЕАНОМ</a:t>
            </a:r>
            <a:endParaRPr lang="uk-UA" sz="4400" dirty="0">
              <a:solidFill>
                <a:srgbClr val="00B0F0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68960"/>
            <a:ext cx="7499176" cy="3672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2233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711219"/>
              </p:ext>
            </p:extLst>
          </p:nvPr>
        </p:nvGraphicFramePr>
        <p:xfrm>
          <a:off x="214284" y="928668"/>
          <a:ext cx="5000656" cy="5429288"/>
        </p:xfrm>
        <a:graphic>
          <a:graphicData uri="http://schemas.openxmlformats.org/drawingml/2006/table">
            <a:tbl>
              <a:tblPr firstRow="1" firstCol="1" bandRow="1"/>
              <a:tblGrid>
                <a:gridCol w="357117"/>
                <a:gridCol w="357117"/>
                <a:gridCol w="357117"/>
                <a:gridCol w="357117"/>
                <a:gridCol w="357117"/>
                <a:gridCol w="357117"/>
                <a:gridCol w="357117"/>
                <a:gridCol w="357117"/>
                <a:gridCol w="357117"/>
                <a:gridCol w="357117"/>
                <a:gridCol w="357117"/>
                <a:gridCol w="357117"/>
                <a:gridCol w="357626"/>
                <a:gridCol w="357626"/>
              </a:tblGrid>
              <a:tr h="52980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800" dirty="0">
                          <a:solidFill>
                            <a:srgbClr val="C00000"/>
                          </a:solidFill>
                          <a:effectLst/>
                          <a:latin typeface="Arial Black" pitchFamily="34" charset="0"/>
                        </a:rPr>
                        <a:t> </a:t>
                      </a: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mpd="sng">
                      <a:noFill/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solidFill>
                            <a:srgbClr val="C00000"/>
                          </a:solidFill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1</a:t>
                      </a: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C00000"/>
                          </a:solidFill>
                          <a:effectLst/>
                          <a:latin typeface="Arial Black" pitchFamily="34" charset="0"/>
                        </a:rPr>
                        <a:t> </a:t>
                      </a: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mpd="sng">
                      <a:noFill/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  <a:prstDash val="solid"/>
                    </a:lnL>
                    <a:lnB w="12700" cmpd="sng">
                      <a:noFill/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29807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C00000"/>
                          </a:solidFill>
                          <a:effectLst/>
                          <a:latin typeface="Arial Black" pitchFamily="34" charset="0"/>
                        </a:rPr>
                        <a:t> </a:t>
                      </a: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solidFill>
                            <a:srgbClr val="C00000"/>
                          </a:solidFill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2</a:t>
                      </a: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2980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  <a:prstDash val="solid"/>
                    </a:lnL>
                    <a:lnB w="1270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solidFill>
                            <a:srgbClr val="C00000"/>
                          </a:solidFill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2980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solidFill>
                            <a:srgbClr val="C00000"/>
                          </a:solidFill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4</a:t>
                      </a: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980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solidFill>
                            <a:srgbClr val="C00000"/>
                          </a:solidFill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5</a:t>
                      </a: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mpd="sng">
                      <a:noFill/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  <a:prstDash val="solid"/>
                    </a:lnL>
                    <a:lnB w="12700" cmpd="sng">
                      <a:noFill/>
                      <a:prstDash val="solid"/>
                    </a:lnB>
                  </a:tcPr>
                </a:tc>
              </a:tr>
              <a:tr h="52980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rowSpan="3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solidFill>
                            <a:srgbClr val="C00000"/>
                          </a:solidFill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2980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solidFill>
                            <a:srgbClr val="C00000"/>
                          </a:solidFill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7</a:t>
                      </a: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mpd="sng">
                      <a:noFill/>
                      <a:prstDash val="solid"/>
                    </a:lnR>
                    <a:lnB w="12700" cmpd="sng">
                      <a:noFill/>
                      <a:prstDash val="solid"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</a:tcPr>
                </a:tc>
                <a:tc rowSpan="4"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mpd="sng">
                      <a:noFill/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2980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solidFill>
                            <a:srgbClr val="C00000"/>
                          </a:solidFill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8</a:t>
                      </a: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mpd="sng">
                      <a:noFill/>
                      <a:prstDash val="solid"/>
                    </a:lnR>
                  </a:tcPr>
                </a:tc>
                <a:tc rowSpan="2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2980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solidFill>
                            <a:srgbClr val="C00000"/>
                          </a:solidFill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9</a:t>
                      </a: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</a:tr>
              <a:tr h="661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C00000"/>
                          </a:solidFill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10</a:t>
                      </a:r>
                      <a:endParaRPr lang="uk-UA" sz="1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0" y="5373216"/>
            <a:ext cx="532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uk-UA" sz="5400" dirty="0" smtClean="0"/>
              <a:t> </a:t>
            </a:r>
            <a:r>
              <a:rPr lang="uk-UA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uk-UA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2357422" y="0"/>
            <a:ext cx="3357586" cy="857250"/>
          </a:xfrm>
        </p:spPr>
        <p:txBody>
          <a:bodyPr/>
          <a:lstStyle/>
          <a:p>
            <a:pPr>
              <a:buNone/>
            </a:pPr>
            <a:r>
              <a:rPr lang="uk-UA" dirty="0">
                <a:solidFill>
                  <a:srgbClr val="00B0F0"/>
                </a:solidFill>
              </a:rPr>
              <a:t>К</a:t>
            </a:r>
            <a:r>
              <a:rPr lang="uk-UA" dirty="0" smtClean="0">
                <a:solidFill>
                  <a:srgbClr val="00B0F0"/>
                </a:solidFill>
              </a:rPr>
              <a:t>росворд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86380" y="928670"/>
            <a:ext cx="35719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uk-UA" sz="2000" dirty="0" smtClean="0"/>
              <a:t>1.  Результат дії додавання.</a:t>
            </a:r>
            <a:endParaRPr lang="ru-RU" sz="2000" dirty="0" smtClean="0"/>
          </a:p>
          <a:p>
            <a:pPr>
              <a:buNone/>
            </a:pPr>
            <a:r>
              <a:rPr lang="uk-UA" sz="2000" dirty="0" smtClean="0"/>
              <a:t>2. Числа, що використовують при лічбі предметів.</a:t>
            </a:r>
            <a:endParaRPr lang="ru-RU" sz="2000" dirty="0" smtClean="0"/>
          </a:p>
          <a:p>
            <a:pPr>
              <a:buNone/>
            </a:pPr>
            <a:r>
              <a:rPr lang="uk-UA" sz="2000" dirty="0" smtClean="0"/>
              <a:t>3. Результат дії множення.</a:t>
            </a:r>
            <a:endParaRPr lang="ru-RU" sz="2000" dirty="0" smtClean="0"/>
          </a:p>
          <a:p>
            <a:pPr>
              <a:buNone/>
            </a:pPr>
            <a:r>
              <a:rPr lang="uk-UA" sz="2000" dirty="0" smtClean="0"/>
              <a:t>4. Число, від якого віднімають.</a:t>
            </a:r>
            <a:endParaRPr lang="ru-RU" sz="2000" dirty="0" smtClean="0"/>
          </a:p>
          <a:p>
            <a:pPr>
              <a:buNone/>
            </a:pPr>
            <a:r>
              <a:rPr lang="uk-UA" sz="2000" dirty="0" smtClean="0"/>
              <a:t>5. Знак віднімання.</a:t>
            </a:r>
            <a:endParaRPr lang="ru-RU" sz="2000" dirty="0" smtClean="0"/>
          </a:p>
          <a:p>
            <a:pPr>
              <a:buNone/>
            </a:pPr>
            <a:r>
              <a:rPr lang="uk-UA" sz="2000" dirty="0" smtClean="0"/>
              <a:t>6. Дія, протилежна до віднімання.</a:t>
            </a:r>
            <a:endParaRPr lang="ru-RU" sz="2000" dirty="0" smtClean="0"/>
          </a:p>
          <a:p>
            <a:pPr>
              <a:buNone/>
            </a:pPr>
            <a:r>
              <a:rPr lang="uk-UA" sz="2000" dirty="0" smtClean="0"/>
              <a:t>7. Результат дії ділення.</a:t>
            </a:r>
            <a:endParaRPr lang="ru-RU" sz="2000" dirty="0" smtClean="0"/>
          </a:p>
          <a:p>
            <a:pPr>
              <a:buNone/>
            </a:pPr>
            <a:r>
              <a:rPr lang="uk-UA" sz="2000" dirty="0" smtClean="0"/>
              <a:t>8. Найменше натуральне число.</a:t>
            </a:r>
            <a:endParaRPr lang="ru-RU" sz="2000" dirty="0" smtClean="0"/>
          </a:p>
          <a:p>
            <a:pPr>
              <a:buNone/>
            </a:pPr>
            <a:r>
              <a:rPr lang="uk-UA" sz="2000" dirty="0" smtClean="0"/>
              <a:t>9.Компоненти дії додавання.</a:t>
            </a:r>
            <a:endParaRPr lang="ru-RU" sz="2000" dirty="0" smtClean="0"/>
          </a:p>
          <a:p>
            <a:pPr>
              <a:buNone/>
            </a:pPr>
            <a:r>
              <a:rPr lang="uk-UA" sz="2000" dirty="0" smtClean="0"/>
              <a:t>10.Математична дія ,яка дозволяє дізнатися,на скільки одне число менше за інше.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41360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172937"/>
              </p:ext>
            </p:extLst>
          </p:nvPr>
        </p:nvGraphicFramePr>
        <p:xfrm>
          <a:off x="1187624" y="548680"/>
          <a:ext cx="6691874" cy="5120081"/>
        </p:xfrm>
        <a:graphic>
          <a:graphicData uri="http://schemas.openxmlformats.org/drawingml/2006/table">
            <a:tbl>
              <a:tblPr firstRow="1" firstCol="1" bandRow="1"/>
              <a:tblGrid>
                <a:gridCol w="477894"/>
                <a:gridCol w="477894"/>
                <a:gridCol w="477894"/>
                <a:gridCol w="477894"/>
                <a:gridCol w="477894"/>
                <a:gridCol w="477894"/>
                <a:gridCol w="477894"/>
                <a:gridCol w="477894"/>
                <a:gridCol w="477894"/>
                <a:gridCol w="477894"/>
                <a:gridCol w="477894"/>
                <a:gridCol w="477894"/>
                <a:gridCol w="478573"/>
                <a:gridCol w="478573"/>
              </a:tblGrid>
              <a:tr h="274704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800" dirty="0">
                          <a:solidFill>
                            <a:srgbClr val="C00000"/>
                          </a:solidFill>
                          <a:effectLst/>
                          <a:latin typeface="Arial Black" pitchFamily="34" charset="0"/>
                        </a:rPr>
                        <a:t> </a:t>
                      </a: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mpd="sng">
                      <a:noFill/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с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у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М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  <a:ea typeface="Calibri"/>
                          <a:cs typeface="Times New Roman"/>
                        </a:rPr>
                        <a:t>а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C00000"/>
                          </a:solidFill>
                          <a:effectLst/>
                          <a:latin typeface="Arial Black" pitchFamily="34" charset="0"/>
                        </a:rPr>
                        <a:t> </a:t>
                      </a: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mpd="sng">
                      <a:noFill/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  <a:prstDash val="solid"/>
                    </a:lnL>
                    <a:lnB w="12700" cmpd="sng">
                      <a:noFill/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80035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C00000"/>
                          </a:solidFill>
                          <a:effectLst/>
                          <a:latin typeface="Arial Black" pitchFamily="34" charset="0"/>
                        </a:rPr>
                        <a:t> </a:t>
                      </a: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н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а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т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у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р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А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л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ь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н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і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5209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  <a:prstDash val="solid"/>
                    </a:lnL>
                    <a:lnB w="1270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д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о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б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у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Т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о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к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8003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з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м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Е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н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ш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у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в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а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н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е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003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М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і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н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у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с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mpd="sng">
                      <a:noFill/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  <a:prstDash val="solid"/>
                    </a:lnL>
                    <a:lnB w="12700" cmpd="sng">
                      <a:noFill/>
                      <a:prstDash val="solid"/>
                    </a:lnB>
                  </a:tcPr>
                </a:tc>
              </a:tr>
              <a:tr h="48003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rowSpan="3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д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о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д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А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в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а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н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н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я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8003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ч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а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с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Т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к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а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mpd="sng">
                      <a:noFill/>
                      <a:prstDash val="solid"/>
                    </a:lnR>
                    <a:lnB w="12700" cmpd="sng">
                      <a:noFill/>
                      <a:prstDash val="solid"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</a:tcPr>
                </a:tc>
                <a:tc rowSpan="4"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mpd="sng">
                      <a:noFill/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8003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о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д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И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н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mpd="sng">
                      <a:noFill/>
                      <a:prstDash val="solid"/>
                    </a:lnR>
                  </a:tcPr>
                </a:tc>
                <a:tc rowSpan="2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8003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д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о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д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а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н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К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и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2800" dirty="0"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</a:tr>
              <a:tr h="6421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в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і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д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н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і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м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А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н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н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rgbClr val="7030A0"/>
                          </a:solidFill>
                          <a:effectLst/>
                          <a:latin typeface="Arial Black" pitchFamily="34" charset="0"/>
                        </a:rPr>
                        <a:t>я</a:t>
                      </a:r>
                      <a:endParaRPr lang="uk-UA" sz="2800" dirty="0">
                        <a:solidFill>
                          <a:srgbClr val="7030A0"/>
                        </a:solidFill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695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6512511" cy="114300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uk-UA" dirty="0">
                <a:solidFill>
                  <a:srgbClr val="00B0F0"/>
                </a:solidFill>
                <a:effectLst/>
              </a:rPr>
              <a:t>П</a:t>
            </a:r>
            <a:r>
              <a:rPr lang="uk-UA" dirty="0" smtClean="0">
                <a:solidFill>
                  <a:srgbClr val="00B0F0"/>
                </a:solidFill>
                <a:effectLst/>
              </a:rPr>
              <a:t>ерша зупинка </a:t>
            </a:r>
            <a:r>
              <a:rPr lang="uk-UA" dirty="0">
                <a:solidFill>
                  <a:srgbClr val="002060"/>
                </a:solidFill>
                <a:effectLst/>
              </a:rPr>
              <a:t>«</a:t>
            </a:r>
            <a:r>
              <a:rPr lang="uk-UA" dirty="0" err="1">
                <a:solidFill>
                  <a:srgbClr val="002060"/>
                </a:solidFill>
                <a:effectLst/>
              </a:rPr>
              <a:t>Уснолічбівка</a:t>
            </a:r>
            <a:r>
              <a:rPr lang="uk-UA" dirty="0" smtClean="0">
                <a:solidFill>
                  <a:srgbClr val="002060"/>
                </a:solidFill>
                <a:effectLst/>
              </a:rPr>
              <a:t>» 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214282" y="1785926"/>
            <a:ext cx="8286808" cy="3429024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en-US" sz="3600" b="1" dirty="0" smtClean="0"/>
              <a:t> </a:t>
            </a:r>
            <a:r>
              <a:rPr lang="uk-UA" sz="3200" b="1" dirty="0" smtClean="0">
                <a:latin typeface="+mj-lt"/>
              </a:rPr>
              <a:t>1</a:t>
            </a:r>
            <a:r>
              <a:rPr lang="uk-UA" sz="3200" dirty="0" smtClean="0">
                <a:latin typeface="+mj-lt"/>
                <a:cs typeface="Times New Roman" pitchFamily="18" charset="0"/>
              </a:rPr>
              <a:t>. Прочитайте числа:</a:t>
            </a:r>
          </a:p>
          <a:p>
            <a:pPr>
              <a:lnSpc>
                <a:spcPct val="80000"/>
              </a:lnSpc>
              <a:buNone/>
            </a:pPr>
            <a:r>
              <a:rPr lang="en-US" sz="3200" dirty="0" smtClean="0">
                <a:latin typeface="+mj-lt"/>
                <a:cs typeface="Times New Roman" pitchFamily="18" charset="0"/>
              </a:rPr>
              <a:t> </a:t>
            </a:r>
            <a:r>
              <a:rPr lang="uk-UA" sz="3200" dirty="0" smtClean="0">
                <a:latin typeface="+mj-lt"/>
                <a:cs typeface="Times New Roman" pitchFamily="18" charset="0"/>
              </a:rPr>
              <a:t>   267 866;  1 238 658; 45 001 532; 9 003  043 ;  51 178 002;</a:t>
            </a:r>
          </a:p>
          <a:p>
            <a:pPr>
              <a:lnSpc>
                <a:spcPct val="80000"/>
              </a:lnSpc>
              <a:buNone/>
            </a:pPr>
            <a:r>
              <a:rPr lang="uk-UA" sz="3200" dirty="0" smtClean="0">
                <a:latin typeface="+mj-lt"/>
                <a:cs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uk-UA" sz="3200" dirty="0" smtClean="0">
                <a:latin typeface="+mj-lt"/>
                <a:cs typeface="Times New Roman" pitchFamily="18" charset="0"/>
              </a:rPr>
              <a:t>476 509 ;  856 000 145</a:t>
            </a:r>
            <a:r>
              <a:rPr lang="uk-UA" dirty="0" smtClean="0">
                <a:latin typeface="+mj-lt"/>
                <a:cs typeface="Times New Roman" pitchFamily="18" charset="0"/>
              </a:rPr>
              <a:t>.</a:t>
            </a:r>
            <a:endParaRPr lang="uk-UA" sz="3200" dirty="0" smtClean="0">
              <a:latin typeface="+mj-lt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uk-UA" sz="3200" dirty="0" smtClean="0">
                <a:latin typeface="+mj-lt"/>
                <a:cs typeface="Times New Roman" pitchFamily="18" charset="0"/>
              </a:rPr>
              <a:t>   </a:t>
            </a:r>
          </a:p>
          <a:p>
            <a:pPr>
              <a:lnSpc>
                <a:spcPct val="80000"/>
              </a:lnSpc>
              <a:buNone/>
            </a:pPr>
            <a:r>
              <a:rPr lang="uk-UA" sz="3200" dirty="0" smtClean="0">
                <a:latin typeface="+mj-lt"/>
                <a:cs typeface="Times New Roman" pitchFamily="18" charset="0"/>
              </a:rPr>
              <a:t> </a:t>
            </a:r>
            <a:r>
              <a:rPr lang="en-US" sz="3200" dirty="0" smtClean="0">
                <a:latin typeface="+mj-lt"/>
                <a:cs typeface="Times New Roman" pitchFamily="18" charset="0"/>
              </a:rPr>
              <a:t>2</a:t>
            </a:r>
            <a:r>
              <a:rPr lang="uk-UA" sz="3200" dirty="0" err="1" smtClean="0">
                <a:latin typeface="+mj-lt"/>
                <a:cs typeface="Times New Roman" pitchFamily="18" charset="0"/>
              </a:rPr>
              <a:t>.Виконайте</a:t>
            </a:r>
            <a:r>
              <a:rPr lang="uk-UA" sz="3200" dirty="0" smtClean="0">
                <a:latin typeface="+mj-lt"/>
                <a:cs typeface="Times New Roman" pitchFamily="18" charset="0"/>
              </a:rPr>
              <a:t> дії:</a:t>
            </a:r>
          </a:p>
          <a:p>
            <a:pPr>
              <a:lnSpc>
                <a:spcPct val="80000"/>
              </a:lnSpc>
              <a:buNone/>
            </a:pPr>
            <a:r>
              <a:rPr lang="en-US" sz="3200" dirty="0" smtClean="0">
                <a:latin typeface="+mj-lt"/>
                <a:cs typeface="Times New Roman" pitchFamily="18" charset="0"/>
              </a:rPr>
              <a:t> </a:t>
            </a:r>
            <a:r>
              <a:rPr lang="uk-UA" sz="3200" dirty="0" smtClean="0">
                <a:latin typeface="+mj-lt"/>
                <a:cs typeface="Times New Roman" pitchFamily="18" charset="0"/>
              </a:rPr>
              <a:t>   </a:t>
            </a:r>
          </a:p>
          <a:p>
            <a:pPr>
              <a:lnSpc>
                <a:spcPct val="80000"/>
              </a:lnSpc>
              <a:buNone/>
            </a:pPr>
            <a:r>
              <a:rPr lang="en-US" sz="3200" dirty="0" smtClean="0">
                <a:latin typeface="+mj-lt"/>
                <a:cs typeface="Times New Roman" pitchFamily="18" charset="0"/>
              </a:rPr>
              <a:t> </a:t>
            </a:r>
            <a:r>
              <a:rPr lang="uk-UA" sz="3200" dirty="0" smtClean="0">
                <a:latin typeface="+mj-lt"/>
                <a:cs typeface="Times New Roman" pitchFamily="18" charset="0"/>
              </a:rPr>
              <a:t>  76+14=                  67-26=            513- 13=         4555+ 45=</a:t>
            </a:r>
          </a:p>
          <a:p>
            <a:pPr>
              <a:lnSpc>
                <a:spcPct val="80000"/>
              </a:lnSpc>
              <a:buNone/>
            </a:pPr>
            <a:r>
              <a:rPr lang="uk-UA" sz="3200" dirty="0" smtClean="0">
                <a:latin typeface="+mj-lt"/>
              </a:rPr>
              <a:t>   46:2=                     54:2=              13·4 =               32·4 =</a:t>
            </a:r>
          </a:p>
          <a:p>
            <a:pPr>
              <a:lnSpc>
                <a:spcPct val="80000"/>
              </a:lnSpc>
              <a:buNone/>
            </a:pPr>
            <a:r>
              <a:rPr lang="uk-UA" dirty="0" smtClean="0"/>
              <a:t>   42+38-7=              27-30:5=         8·(23-19)=      42:6+35:5=</a:t>
            </a:r>
            <a:endParaRPr lang="ru-RU" sz="3200" dirty="0" smtClean="0">
              <a:latin typeface="+mj-lt"/>
            </a:endParaRPr>
          </a:p>
          <a:p>
            <a:pPr>
              <a:lnSpc>
                <a:spcPct val="80000"/>
              </a:lnSpc>
              <a:buNone/>
            </a:pPr>
            <a:endParaRPr lang="uk-UA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360456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11560" y="1449790"/>
            <a:ext cx="6721712" cy="307776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" indent="0" algn="ctr">
              <a:buNone/>
            </a:pPr>
            <a:r>
              <a:rPr lang="uk-UA" sz="32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Розв’яжіть рівняння:</a:t>
            </a:r>
          </a:p>
          <a:p>
            <a:pPr>
              <a:lnSpc>
                <a:spcPct val="150000"/>
              </a:lnSpc>
            </a:pPr>
            <a:r>
              <a:rPr lang="uk-UA" sz="3600" dirty="0"/>
              <a:t>а) </a:t>
            </a:r>
            <a:r>
              <a:rPr lang="uk-UA" sz="3600" i="1" dirty="0"/>
              <a:t> (49х – 67 ): 2 = 285;   -  І </a:t>
            </a:r>
            <a:r>
              <a:rPr lang="uk-UA" sz="3600" i="1" dirty="0" smtClean="0"/>
              <a:t>палуба</a:t>
            </a:r>
            <a:endParaRPr lang="uk-UA" sz="3600" dirty="0"/>
          </a:p>
          <a:p>
            <a:pPr>
              <a:lnSpc>
                <a:spcPct val="150000"/>
              </a:lnSpc>
            </a:pPr>
            <a:r>
              <a:rPr lang="uk-UA" sz="3600" dirty="0"/>
              <a:t>б) (67 + 34) + 8</a:t>
            </a:r>
            <a:r>
              <a:rPr lang="uk-UA" sz="3600" i="1" dirty="0"/>
              <a:t>х</a:t>
            </a:r>
            <a:r>
              <a:rPr lang="uk-UA" sz="3600" dirty="0"/>
              <a:t> =205;   </a:t>
            </a:r>
            <a:r>
              <a:rPr lang="uk-UA" sz="3600" i="1" dirty="0"/>
              <a:t>-  ІІ </a:t>
            </a:r>
            <a:r>
              <a:rPr lang="uk-UA" sz="3600" i="1" dirty="0" smtClean="0"/>
              <a:t>палуба</a:t>
            </a:r>
            <a:endParaRPr lang="uk-UA" sz="3600" dirty="0"/>
          </a:p>
          <a:p>
            <a:pPr>
              <a:lnSpc>
                <a:spcPct val="150000"/>
              </a:lnSpc>
            </a:pPr>
            <a:r>
              <a:rPr lang="uk-UA" sz="3600" dirty="0"/>
              <a:t>в) </a:t>
            </a:r>
            <a:r>
              <a:rPr lang="uk-UA" sz="3600" i="1" dirty="0"/>
              <a:t>2х + 3х – 43 = 22.      -  ІІІ </a:t>
            </a:r>
            <a:r>
              <a:rPr lang="uk-UA" sz="3600" i="1" dirty="0" smtClean="0"/>
              <a:t>палуба</a:t>
            </a:r>
            <a:endParaRPr lang="uk-UA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627784" y="207511"/>
            <a:ext cx="399718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3600" cap="none" spc="0" dirty="0">
                <a:ln w="11430"/>
                <a:solidFill>
                  <a:srgbClr val="00B0F0"/>
                </a:solidFill>
              </a:rPr>
              <a:t>М</a:t>
            </a:r>
            <a:r>
              <a:rPr lang="uk-UA" sz="3600" cap="none" spc="0" dirty="0" smtClean="0">
                <a:ln w="11430"/>
                <a:solidFill>
                  <a:srgbClr val="00B0F0"/>
                </a:solidFill>
              </a:rPr>
              <a:t>ис </a:t>
            </a:r>
            <a:r>
              <a:rPr lang="uk-UA" sz="3600" cap="none" spc="0" dirty="0">
                <a:ln w="11430"/>
                <a:solidFill>
                  <a:srgbClr val="00B0F0"/>
                </a:solidFill>
              </a:rPr>
              <a:t>«</a:t>
            </a:r>
            <a:r>
              <a:rPr lang="uk-UA" sz="3600" cap="none" spc="0" dirty="0" err="1">
                <a:ln w="11430"/>
                <a:solidFill>
                  <a:srgbClr val="00B0F0"/>
                </a:solidFill>
              </a:rPr>
              <a:t>Рівняйлівка</a:t>
            </a:r>
            <a:r>
              <a:rPr lang="uk-UA" sz="3600" cap="none" spc="0" dirty="0">
                <a:ln w="11430"/>
                <a:solidFill>
                  <a:srgbClr val="00B0F0"/>
                </a:solidFill>
              </a:rPr>
              <a:t>»</a:t>
            </a:r>
          </a:p>
        </p:txBody>
      </p:sp>
      <p:pic>
        <p:nvPicPr>
          <p:cNvPr id="6" name="Picture 17" descr="AMERI00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554" y="4581128"/>
            <a:ext cx="2118272" cy="2254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721252" y="1844824"/>
            <a:ext cx="1368152" cy="24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3600" i="1" dirty="0" smtClean="0">
                <a:solidFill>
                  <a:srgbClr val="0070C0"/>
                </a:solidFill>
              </a:rPr>
              <a:t>х=13</a:t>
            </a:r>
          </a:p>
          <a:p>
            <a:pPr>
              <a:lnSpc>
                <a:spcPct val="150000"/>
              </a:lnSpc>
            </a:pPr>
            <a:r>
              <a:rPr lang="uk-UA" sz="3600" i="1" dirty="0" smtClean="0">
                <a:solidFill>
                  <a:srgbClr val="0070C0"/>
                </a:solidFill>
              </a:rPr>
              <a:t>х=13</a:t>
            </a:r>
            <a:r>
              <a:rPr lang="uk-UA" sz="3600" i="1" dirty="0">
                <a:solidFill>
                  <a:srgbClr val="0070C0"/>
                </a:solidFill>
              </a:rPr>
              <a:t> </a:t>
            </a:r>
            <a:endParaRPr lang="uk-UA" sz="3600" i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uk-UA" sz="3600" i="1" dirty="0" smtClean="0">
                <a:solidFill>
                  <a:srgbClr val="0070C0"/>
                </a:solidFill>
              </a:rPr>
              <a:t>х=13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79939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512511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dirty="0" smtClean="0">
                <a:solidFill>
                  <a:srgbClr val="00B0F0"/>
                </a:solidFill>
                <a:effectLst/>
              </a:rPr>
              <a:t>«Бухта задач» </a:t>
            </a:r>
            <a:endParaRPr lang="uk-UA" sz="3600" dirty="0">
              <a:solidFill>
                <a:srgbClr val="00B0F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1428736"/>
            <a:ext cx="7920880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dirty="0" smtClean="0"/>
              <a:t>За перший день </a:t>
            </a:r>
            <a:r>
              <a:rPr lang="ru-RU" sz="2800" dirty="0" err="1" smtClean="0"/>
              <a:t>рибалки</a:t>
            </a:r>
            <a:r>
              <a:rPr lang="ru-RU" sz="2800" dirty="0" smtClean="0"/>
              <a:t> </a:t>
            </a:r>
            <a:r>
              <a:rPr lang="ru-RU" sz="2800" dirty="0" err="1" smtClean="0"/>
              <a:t>зловили</a:t>
            </a:r>
            <a:r>
              <a:rPr lang="ru-RU" sz="2800" dirty="0" smtClean="0"/>
              <a:t> 40 кг </a:t>
            </a:r>
            <a:r>
              <a:rPr lang="ru-RU" sz="2800" dirty="0" err="1" smtClean="0"/>
              <a:t>риби</a:t>
            </a:r>
            <a:r>
              <a:rPr lang="ru-RU" sz="2800" dirty="0" smtClean="0"/>
              <a:t>, за </a:t>
            </a:r>
            <a:r>
              <a:rPr lang="ru-RU" sz="2800" dirty="0" err="1" smtClean="0"/>
              <a:t>наступний</a:t>
            </a:r>
            <a:r>
              <a:rPr lang="ru-RU" sz="2800" dirty="0" smtClean="0"/>
              <a:t> – </a:t>
            </a:r>
            <a:r>
              <a:rPr lang="ru-RU" sz="2800" dirty="0" err="1" smtClean="0"/>
              <a:t>втричі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більше</a:t>
            </a:r>
            <a:r>
              <a:rPr lang="ru-RU" sz="2800" dirty="0" smtClean="0"/>
              <a:t>. </a:t>
            </a:r>
            <a:r>
              <a:rPr lang="uk-UA" sz="2800" dirty="0" smtClean="0"/>
              <a:t>Рибалки продали всю рибу. 1кілограм риби коштує 25 грн. </a:t>
            </a:r>
            <a:r>
              <a:rPr lang="ru-RU" sz="2800" dirty="0" smtClean="0"/>
              <a:t>Яка </a:t>
            </a:r>
            <a:r>
              <a:rPr lang="uk-UA" sz="2800" dirty="0" smtClean="0"/>
              <a:t>вартість </a:t>
            </a:r>
            <a:r>
              <a:rPr lang="ru-RU" sz="2800" dirty="0" err="1" smtClean="0"/>
              <a:t>риби</a:t>
            </a:r>
            <a:r>
              <a:rPr lang="ru-RU" sz="2800" dirty="0" smtClean="0"/>
              <a:t>  ?</a:t>
            </a:r>
          </a:p>
          <a:p>
            <a:pPr algn="ctr"/>
            <a:r>
              <a:rPr lang="uk-UA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uk-UA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9" name="Picture 7" descr="Рисунок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50" y="4500570"/>
            <a:ext cx="13747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F:\картинки 1\Content\English\Animals\Animals 6\AN12299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66" y="4214818"/>
            <a:ext cx="4143771" cy="2230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47664" y="3508080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dirty="0" smtClean="0">
                <a:solidFill>
                  <a:srgbClr val="0070C0"/>
                </a:solidFill>
              </a:rPr>
              <a:t>Відповідь: 4000 грн.</a:t>
            </a:r>
            <a:endParaRPr lang="uk-UA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32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 smtClean="0"/>
              <a:t>Чорнобривці – яскравий символ України</a:t>
            </a:r>
            <a:endParaRPr lang="ru-RU" sz="3600" dirty="0"/>
          </a:p>
        </p:txBody>
      </p:sp>
      <p:pic>
        <p:nvPicPr>
          <p:cNvPr id="4098" name="Picture 2" descr="C:\Documents and Settings\USer\Рабочий стол\ол\квіти\barkhattsy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00200"/>
            <a:ext cx="7572428" cy="47577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Барвінок</a:t>
            </a:r>
            <a:r>
              <a:rPr lang="ru-RU" dirty="0" smtClean="0"/>
              <a:t> – </a:t>
            </a:r>
            <a:r>
              <a:rPr lang="ru-RU" dirty="0" err="1" smtClean="0"/>
              <a:t>барвистий</a:t>
            </a:r>
            <a:r>
              <a:rPr lang="ru-RU" dirty="0" smtClean="0"/>
              <a:t> символ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C:\Documents and Settings\USer\Рабочий стол\ол\859764530_w640_h640_barvinok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06971" y="1600200"/>
            <a:ext cx="6730057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427</Words>
  <Application>Microsoft Office PowerPoint</Application>
  <PresentationFormat>Екран (4:3)</PresentationFormat>
  <Paragraphs>195</Paragraphs>
  <Slides>16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4" baseType="lpstr">
      <vt:lpstr>Arial</vt:lpstr>
      <vt:lpstr>Arial Black</vt:lpstr>
      <vt:lpstr>Calibri</vt:lpstr>
      <vt:lpstr>Cambria Math</vt:lpstr>
      <vt:lpstr>Monotype Corsiva</vt:lpstr>
      <vt:lpstr>Times New Roman</vt:lpstr>
      <vt:lpstr>Wingdings</vt:lpstr>
      <vt:lpstr>Тема Office</vt:lpstr>
      <vt:lpstr>Математика 5 клас 12.05.2022р.   ЗАДАЧІ та вправи  НА ВСІ ДІЇ  З  НАТУРАЛЬНИМИ ЧИСЛАМИ . </vt:lpstr>
      <vt:lpstr>Назва уроку </vt:lpstr>
      <vt:lpstr>Кросворд</vt:lpstr>
      <vt:lpstr>Презентація PowerPoint</vt:lpstr>
      <vt:lpstr>Перша зупинка «Уснолічбівка» </vt:lpstr>
      <vt:lpstr>Презентація PowerPoint</vt:lpstr>
      <vt:lpstr>«Бухта задач» </vt:lpstr>
      <vt:lpstr>Чорнобривці – яскравий символ України</vt:lpstr>
      <vt:lpstr>Барвінок – барвистий символ України.</vt:lpstr>
      <vt:lpstr>МАЛЬВИ(калачики) – символ любові до рідної землі.</vt:lpstr>
      <vt:lpstr>Презентація PowerPoint</vt:lpstr>
      <vt:lpstr>Презентація PowerPoint</vt:lpstr>
      <vt:lpstr>Презентація PowerPoint</vt:lpstr>
      <vt:lpstr>Порт «Обчислювальний»</vt:lpstr>
      <vt:lpstr>Презентація PowerPoint</vt:lpstr>
      <vt:lpstr>Презентація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Урок –подорож математичним океаном</dc:title>
  <dc:creator>User</dc:creator>
  <cp:lastModifiedBy>RePack by Diakov</cp:lastModifiedBy>
  <cp:revision>130</cp:revision>
  <dcterms:created xsi:type="dcterms:W3CDTF">2018-10-16T16:52:56Z</dcterms:created>
  <dcterms:modified xsi:type="dcterms:W3CDTF">2022-05-05T08:55:03Z</dcterms:modified>
</cp:coreProperties>
</file>