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0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2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4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24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6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3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53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7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1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9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1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9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2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5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2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6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7" y="1916974"/>
            <a:ext cx="10110651" cy="302405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uk-UA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Ділення на десятковий дріб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5125" y="5121350"/>
            <a:ext cx="7766936" cy="1096899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sz="3600" dirty="0" smtClean="0">
                <a:solidFill>
                  <a:srgbClr val="0070C0"/>
                </a:solidFill>
              </a:rPr>
              <a:t>Математика 5 клас 07.04.2022р</a:t>
            </a:r>
            <a:r>
              <a:rPr lang="uk-UA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2" y="175036"/>
            <a:ext cx="8634546" cy="62388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5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uk-UA" sz="5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  <a:r>
              <a:rPr lang="uk-UA" sz="5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обчисліть усно , спочатку записавши нову частку за зразком </a:t>
            </a:r>
          </a:p>
          <a:p>
            <a:pPr marL="0" indent="0">
              <a:buNone/>
            </a:pPr>
            <a:r>
              <a:rPr lang="uk-UA" sz="5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uk-UA" sz="5200" i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4000" dirty="0" smtClean="0"/>
              <a:t>        </a:t>
            </a:r>
          </a:p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4000" dirty="0" smtClean="0"/>
              <a:t>       </a:t>
            </a:r>
            <a:r>
              <a:rPr lang="uk-UA" sz="4800" dirty="0" smtClean="0"/>
              <a:t>1) 3,2 : 0,4= 32:4=8</a:t>
            </a:r>
          </a:p>
          <a:p>
            <a:pPr marL="0" indent="0">
              <a:buNone/>
            </a:pPr>
            <a:r>
              <a:rPr lang="uk-UA" sz="4800" dirty="0" smtClean="0"/>
              <a:t>       2) 0,36 : 0,9;</a:t>
            </a:r>
          </a:p>
          <a:p>
            <a:pPr marL="0" indent="0">
              <a:buNone/>
            </a:pPr>
            <a:r>
              <a:rPr lang="uk-UA" sz="4800" dirty="0" smtClean="0"/>
              <a:t>       3) 0,084 : 0,04;</a:t>
            </a:r>
          </a:p>
          <a:p>
            <a:pPr marL="0" indent="0">
              <a:buNone/>
            </a:pPr>
            <a:r>
              <a:rPr lang="uk-UA" sz="4800" dirty="0" smtClean="0"/>
              <a:t>       4) 0,012 : 0,6;</a:t>
            </a:r>
          </a:p>
          <a:p>
            <a:pPr marL="0" indent="0">
              <a:buNone/>
            </a:pPr>
            <a:r>
              <a:rPr lang="uk-UA" sz="4800" dirty="0" smtClean="0"/>
              <a:t>       5) 2,4 : 0,12;</a:t>
            </a:r>
          </a:p>
          <a:p>
            <a:pPr marL="0" indent="0">
              <a:buNone/>
            </a:pPr>
            <a:r>
              <a:rPr lang="uk-UA" sz="4800" dirty="0" smtClean="0"/>
              <a:t>       6) 0,3248 : 0,016.</a:t>
            </a:r>
          </a:p>
          <a:p>
            <a:pPr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95" y="149542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618634" y="2363109"/>
            <a:ext cx="10609589" cy="37856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numCol="2">
            <a:spAutoFit/>
          </a:bodyPr>
          <a:lstStyle/>
          <a:p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45,6 : 2,4;</a:t>
            </a:r>
          </a:p>
          <a:p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29,88 : 8,3;</a:t>
            </a:r>
          </a:p>
          <a:p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60: 1,25;</a:t>
            </a:r>
          </a:p>
          <a:p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8,4 : 0,07;</a:t>
            </a:r>
          </a:p>
          <a:p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9,246 : 0,23;</a:t>
            </a:r>
          </a:p>
          <a:p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0,18564 : 0,78;</a:t>
            </a:r>
          </a:p>
          <a:p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0,56 : 0,8;</a:t>
            </a:r>
          </a:p>
          <a:p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0,026 : 0,65.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0129" y="149542"/>
            <a:ext cx="7086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 (спочатку в рядок запишіть нову частку , а потім поділіть в стовпчик)</a:t>
            </a:r>
            <a:endParaRPr lang="uk-UA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7" y="104505"/>
            <a:ext cx="8934994" cy="6048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400" dirty="0" smtClean="0"/>
              <a:t>                            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 </a:t>
            </a:r>
          </a:p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uk-UA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Виконайте ділення</a:t>
            </a:r>
          </a:p>
          <a:p>
            <a:pPr marL="0" indent="0">
              <a:buNone/>
            </a:pPr>
            <a:r>
              <a:rPr lang="uk-UA" sz="4400" dirty="0" smtClean="0"/>
              <a:t>                    </a:t>
            </a:r>
            <a:r>
              <a:rPr lang="uk-UA" sz="4400" dirty="0" smtClean="0">
                <a:solidFill>
                  <a:srgbClr val="FFC000"/>
                </a:solidFill>
              </a:rPr>
              <a:t>1) 93,42 : 0,1;</a:t>
            </a:r>
          </a:p>
          <a:p>
            <a:pPr marL="0" indent="0">
              <a:buNone/>
            </a:pPr>
            <a:r>
              <a:rPr lang="uk-UA" sz="4400" dirty="0" smtClean="0"/>
              <a:t>                    </a:t>
            </a:r>
            <a:r>
              <a:rPr lang="uk-UA" sz="4400" dirty="0" smtClean="0">
                <a:solidFill>
                  <a:srgbClr val="00B0F0"/>
                </a:solidFill>
              </a:rPr>
              <a:t>2) 8 : 0,1;</a:t>
            </a:r>
          </a:p>
          <a:p>
            <a:pPr marL="0" indent="0">
              <a:buNone/>
            </a:pPr>
            <a:r>
              <a:rPr lang="uk-UA" sz="4400" dirty="0" smtClean="0"/>
              <a:t>                    </a:t>
            </a:r>
            <a:r>
              <a:rPr lang="uk-UA" sz="4400" dirty="0" smtClean="0">
                <a:solidFill>
                  <a:srgbClr val="7030A0"/>
                </a:solidFill>
              </a:rPr>
              <a:t>3) 12,7 : 0,01;</a:t>
            </a:r>
          </a:p>
          <a:p>
            <a:pPr marL="0" indent="0">
              <a:buNone/>
            </a:pPr>
            <a:r>
              <a:rPr lang="uk-UA" sz="4400" dirty="0" smtClean="0"/>
              <a:t>                    </a:t>
            </a:r>
            <a:r>
              <a:rPr lang="uk-UA" sz="4400" dirty="0" smtClean="0">
                <a:solidFill>
                  <a:srgbClr val="00B050"/>
                </a:solidFill>
              </a:rPr>
              <a:t>4) 4 : 0,001;</a:t>
            </a:r>
          </a:p>
          <a:p>
            <a:pPr marL="0" indent="0">
              <a:buNone/>
            </a:pPr>
            <a:r>
              <a:rPr lang="uk-UA" sz="4400" dirty="0" smtClean="0"/>
              <a:t>                    </a:t>
            </a:r>
            <a:r>
              <a:rPr lang="uk-UA" sz="4400" dirty="0" smtClean="0">
                <a:solidFill>
                  <a:srgbClr val="FF0000"/>
                </a:solidFill>
              </a:rPr>
              <a:t>5) 59,35 : 0,001;</a:t>
            </a:r>
          </a:p>
          <a:p>
            <a:pPr marL="0" indent="0">
              <a:buNone/>
            </a:pPr>
            <a:r>
              <a:rPr lang="uk-UA" sz="4400" dirty="0" smtClean="0"/>
              <a:t>                    </a:t>
            </a:r>
            <a:r>
              <a:rPr lang="uk-UA" sz="4400" dirty="0" smtClean="0">
                <a:solidFill>
                  <a:srgbClr val="002060"/>
                </a:solidFill>
              </a:rPr>
              <a:t>6) 4,87 : 0,00001</a:t>
            </a:r>
            <a:r>
              <a:rPr lang="uk-UA" sz="44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7"/>
          <a:stretch/>
        </p:blipFill>
        <p:spPr>
          <a:xfrm>
            <a:off x="0" y="-15843"/>
            <a:ext cx="12192000" cy="687384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756" y="593047"/>
            <a:ext cx="8283786" cy="529830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поділити десятковий дріб на десятковий дріб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поділити десятковий дріб на 0,1? на 0,01? на 0,001?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0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04651"/>
            <a:ext cx="8596668" cy="132080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uk-UA" sz="7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en-US" sz="72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352" y="2008777"/>
            <a:ext cx="6311295" cy="35433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>
                <a:solidFill>
                  <a:srgbClr val="002060"/>
                </a:solidFill>
              </a:rPr>
              <a:t>Повторити параграф 41</a:t>
            </a:r>
          </a:p>
          <a:p>
            <a:pPr marL="0" indent="0">
              <a:buNone/>
            </a:pPr>
            <a:r>
              <a:rPr lang="uk-UA" sz="4400" dirty="0" smtClean="0">
                <a:solidFill>
                  <a:srgbClr val="002060"/>
                </a:solidFill>
              </a:rPr>
              <a:t>№1451,1462,1471</a:t>
            </a:r>
          </a:p>
        </p:txBody>
      </p:sp>
    </p:spTree>
    <p:extLst>
      <p:ext uri="{BB962C8B-B14F-4D97-AF65-F5344CB8AC3E}">
        <p14:creationId xmlns:p14="http://schemas.microsoft.com/office/powerpoint/2010/main" val="579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63" y="143691"/>
            <a:ext cx="9119604" cy="849086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 ,чому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752" y="893491"/>
            <a:ext cx="8992496" cy="5441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dirty="0"/>
              <a:t> </a:t>
            </a:r>
            <a:r>
              <a:rPr lang="uk-UA" sz="4400" dirty="0" smtClean="0"/>
              <a:t>           </a:t>
            </a:r>
            <a:endParaRPr lang="uk-UA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1) 256 : 10 = </a:t>
            </a:r>
            <a:r>
              <a:rPr lang="uk-UA" sz="4400" dirty="0" smtClean="0">
                <a:solidFill>
                  <a:srgbClr val="FF0000"/>
                </a:solidFill>
              </a:rPr>
              <a:t>25,6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2) 37,5 : 10 </a:t>
            </a:r>
            <a:r>
              <a:rPr lang="uk-UA" sz="4400" dirty="0" smtClean="0"/>
              <a:t>= </a:t>
            </a:r>
            <a:r>
              <a:rPr lang="uk-UA" sz="4400" dirty="0" smtClean="0">
                <a:solidFill>
                  <a:srgbClr val="FF0000"/>
                </a:solidFill>
              </a:rPr>
              <a:t>3,75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3) 3 : 100 = </a:t>
            </a:r>
            <a:r>
              <a:rPr lang="uk-UA" sz="4400" strike="sngStrike" dirty="0" smtClean="0">
                <a:solidFill>
                  <a:schemeClr val="accent2">
                    <a:lumMod val="50000"/>
                  </a:schemeClr>
                </a:solidFill>
              </a:rPr>
              <a:t>0,003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uk-UA" sz="4400" dirty="0" smtClean="0">
                <a:solidFill>
                  <a:srgbClr val="FF0000"/>
                </a:solidFill>
              </a:rPr>
              <a:t>0,03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4) 70,2 : 100 = </a:t>
            </a:r>
            <a:r>
              <a:rPr lang="uk-UA" sz="4400" strike="sngStrike" dirty="0" smtClean="0">
                <a:solidFill>
                  <a:schemeClr val="accent2">
                    <a:lumMod val="50000"/>
                  </a:schemeClr>
                </a:solidFill>
              </a:rPr>
              <a:t>7,02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uk-UA" sz="4400" dirty="0" smtClean="0">
                <a:solidFill>
                  <a:srgbClr val="FF0000"/>
                </a:solidFill>
              </a:rPr>
              <a:t>0,702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5) 0,96 : 1000 = </a:t>
            </a:r>
            <a:r>
              <a:rPr lang="uk-UA" sz="4400" dirty="0" smtClean="0">
                <a:solidFill>
                  <a:srgbClr val="FF0000"/>
                </a:solidFill>
              </a:rPr>
              <a:t>0,00096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6) 125,7 : 1000 = </a:t>
            </a:r>
            <a:r>
              <a:rPr lang="uk-UA" sz="4400" dirty="0" smtClean="0">
                <a:solidFill>
                  <a:srgbClr val="FF0000"/>
                </a:solidFill>
              </a:rPr>
              <a:t>0,1257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813" y="2778033"/>
            <a:ext cx="7408575" cy="103632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Математичний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</a:t>
            </a:r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7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6" y="104503"/>
            <a:ext cx="11991703" cy="72281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Галявина Ділення десяткових </a:t>
            </a:r>
            <a:r>
              <a:rPr lang="uk-UA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дробів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9292" y="2151727"/>
            <a:ext cx="6113416" cy="255454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uk-UA" sz="4000" dirty="0" smtClean="0"/>
              <a:t>Сьоме квітня</a:t>
            </a:r>
            <a:endParaRPr lang="uk-UA" sz="4000" dirty="0"/>
          </a:p>
          <a:p>
            <a:pPr algn="ctr"/>
            <a:r>
              <a:rPr lang="uk-UA" sz="4000" dirty="0"/>
              <a:t>Класна робота</a:t>
            </a:r>
          </a:p>
          <a:p>
            <a:pPr algn="ctr"/>
            <a:r>
              <a:rPr lang="uk-UA" sz="4000" dirty="0"/>
              <a:t>Ділення на десятковий дріб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37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865" y="56276"/>
            <a:ext cx="5814906" cy="1320800"/>
          </a:xfrm>
        </p:spPr>
        <p:txBody>
          <a:bodyPr>
            <a:normAutofit/>
          </a:bodyPr>
          <a:lstStyle/>
          <a:p>
            <a:r>
              <a:rPr lang="uk-UA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Пригадаємо: 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6843" y="1002937"/>
            <a:ext cx="6296951" cy="4705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виконати ділення десяткового дробу на натуральне число?</a:t>
            </a:r>
          </a:p>
          <a:p>
            <a:pPr marL="0" indent="0">
              <a:buNone/>
            </a:pPr>
            <a:endParaRPr lang="uk-UA" sz="3600" dirty="0" smtClean="0"/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uk-UA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поділити десятковий дріб на 10? на 100? на 1000?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3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5" y="1455313"/>
            <a:ext cx="9401578" cy="325541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: 0,2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: 2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: 0,2 = 27 : 2 = 13,5;</a:t>
            </a:r>
          </a:p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: 0,04 = 100 : 4 = 25.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2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43" r="-428"/>
          <a:stretch/>
        </p:blipFill>
        <p:spPr>
          <a:xfrm>
            <a:off x="1" y="-143691"/>
            <a:ext cx="12357462" cy="7001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1136469"/>
            <a:ext cx="9072154" cy="3735977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поділити число на десятковий дріб, треба в діленому й дільнику перенести кому вправо на стільки цифр, скільки їх є після коми в дільнику, а потім виконати ділення на натуральне число.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2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732" y="1060148"/>
            <a:ext cx="8596668" cy="1323704"/>
          </a:xfrm>
        </p:spPr>
        <p:txBody>
          <a:bodyPr>
            <a:normAutofit/>
          </a:bodyPr>
          <a:lstStyle/>
          <a:p>
            <a:pPr algn="ctr"/>
            <a:r>
              <a:rPr lang="uk-UA" sz="6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Розгадаємо секрет?</a:t>
            </a:r>
            <a:endParaRPr lang="en-US" sz="6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4250" y="2383852"/>
            <a:ext cx="8594150" cy="26845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0,3 : 0,1 </a:t>
            </a:r>
            <a:r>
              <a:rPr lang="uk-UA" sz="4400" b="1" dirty="0" smtClean="0"/>
              <a:t>= </a:t>
            </a:r>
            <a:r>
              <a:rPr lang="uk-UA" sz="4400" b="1" dirty="0" smtClean="0">
                <a:solidFill>
                  <a:srgbClr val="0070C0"/>
                </a:solidFill>
              </a:rPr>
              <a:t>30 : 1 </a:t>
            </a:r>
            <a:r>
              <a:rPr lang="uk-UA" sz="4400" b="1" dirty="0" smtClean="0"/>
              <a:t>= </a:t>
            </a:r>
            <a:r>
              <a:rPr lang="uk-UA" sz="4400" b="1" dirty="0" smtClean="0">
                <a:solidFill>
                  <a:srgbClr val="FF0000"/>
                </a:solidFill>
              </a:rPr>
              <a:t>30</a:t>
            </a:r>
            <a:r>
              <a:rPr lang="uk-UA" sz="4400" b="1" dirty="0" smtClean="0"/>
              <a:t>;</a:t>
            </a:r>
          </a:p>
          <a:p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0,3 : 0,01 </a:t>
            </a:r>
            <a:r>
              <a:rPr lang="uk-UA" sz="4400" b="1" dirty="0" smtClean="0"/>
              <a:t>= </a:t>
            </a:r>
            <a:r>
              <a:rPr lang="uk-UA" sz="4400" b="1" dirty="0" smtClean="0">
                <a:solidFill>
                  <a:srgbClr val="0070C0"/>
                </a:solidFill>
              </a:rPr>
              <a:t>300 : 1 </a:t>
            </a:r>
            <a:r>
              <a:rPr lang="uk-UA" sz="4400" b="1" dirty="0" smtClean="0"/>
              <a:t>= </a:t>
            </a:r>
            <a:r>
              <a:rPr lang="uk-UA" sz="4400" b="1" dirty="0" smtClean="0">
                <a:solidFill>
                  <a:srgbClr val="FF0000"/>
                </a:solidFill>
              </a:rPr>
              <a:t>300</a:t>
            </a:r>
            <a:r>
              <a:rPr lang="uk-UA" sz="4400" b="1" dirty="0" smtClean="0"/>
              <a:t>;</a:t>
            </a:r>
          </a:p>
          <a:p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0,3 : 0,001 </a:t>
            </a:r>
            <a:r>
              <a:rPr lang="uk-UA" sz="4400" b="1" dirty="0" smtClean="0"/>
              <a:t>= </a:t>
            </a:r>
            <a:r>
              <a:rPr lang="uk-UA" sz="4400" b="1" dirty="0" smtClean="0">
                <a:solidFill>
                  <a:srgbClr val="0070C0"/>
                </a:solidFill>
              </a:rPr>
              <a:t>3000 : 1 </a:t>
            </a:r>
            <a:r>
              <a:rPr lang="uk-UA" sz="4400" b="1" dirty="0" smtClean="0"/>
              <a:t>= </a:t>
            </a:r>
            <a:r>
              <a:rPr lang="uk-UA" sz="4400" b="1" dirty="0" smtClean="0">
                <a:solidFill>
                  <a:srgbClr val="FF0000"/>
                </a:solidFill>
              </a:rPr>
              <a:t>3000</a:t>
            </a:r>
            <a:r>
              <a:rPr lang="uk-UA" sz="4400" b="1" dirty="0" smtClean="0"/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840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69" y="1071155"/>
            <a:ext cx="9379131" cy="4513008"/>
          </a:xfrm>
        </p:spPr>
        <p:txBody>
          <a:bodyPr/>
          <a:lstStyle/>
          <a:p>
            <a:pPr marL="0" indent="0">
              <a:buNone/>
            </a:pPr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</a:rPr>
              <a:t> Яким би не було число </a:t>
            </a:r>
            <a:r>
              <a:rPr lang="uk-UA" sz="5400" b="1" i="1" dirty="0" smtClean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</a:rPr>
              <a:t>, завжди:</a:t>
            </a:r>
          </a:p>
          <a:p>
            <a:r>
              <a:rPr lang="uk-UA" sz="5400" b="1" dirty="0" smtClean="0"/>
              <a:t> </a:t>
            </a:r>
            <a:r>
              <a:rPr lang="uk-UA" sz="5400" b="1" i="1" dirty="0" smtClean="0"/>
              <a:t>а</a:t>
            </a:r>
            <a:r>
              <a:rPr lang="uk-UA" sz="5400" b="1" dirty="0" smtClean="0"/>
              <a:t> : </a:t>
            </a:r>
            <a:r>
              <a:rPr lang="uk-UA" sz="5400" b="1" dirty="0" smtClean="0">
                <a:solidFill>
                  <a:srgbClr val="FF0000"/>
                </a:solidFill>
              </a:rPr>
              <a:t>0,1</a:t>
            </a:r>
            <a:r>
              <a:rPr lang="uk-UA" sz="5400" b="1" dirty="0" smtClean="0"/>
              <a:t> = </a:t>
            </a:r>
            <a:r>
              <a:rPr lang="uk-UA" sz="5400" b="1" i="1" dirty="0" smtClean="0"/>
              <a:t>а</a:t>
            </a:r>
            <a:r>
              <a:rPr lang="uk-UA" sz="5400" b="1" dirty="0" smtClean="0"/>
              <a:t> </a:t>
            </a:r>
            <a:r>
              <a:rPr lang="uk-UA" sz="5400" b="1" dirty="0" smtClean="0">
                <a:sym typeface="Symbol" panose="05050102010706020507" pitchFamily="18" charset="2"/>
              </a:rPr>
              <a:t> </a:t>
            </a:r>
            <a:r>
              <a:rPr lang="uk-UA" sz="5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uk-UA" sz="5400" b="1" dirty="0" smtClean="0">
                <a:sym typeface="Symbol" panose="05050102010706020507" pitchFamily="18" charset="2"/>
              </a:rPr>
              <a:t> ;</a:t>
            </a:r>
          </a:p>
          <a:p>
            <a:r>
              <a:rPr lang="uk-UA" sz="5400" b="1" dirty="0" smtClean="0"/>
              <a:t> </a:t>
            </a:r>
            <a:r>
              <a:rPr lang="uk-UA" sz="5400" b="1" i="1" dirty="0" smtClean="0"/>
              <a:t>а</a:t>
            </a:r>
            <a:r>
              <a:rPr lang="uk-UA" sz="5400" b="1" dirty="0" smtClean="0"/>
              <a:t> </a:t>
            </a:r>
            <a:r>
              <a:rPr lang="uk-UA" sz="5400" b="1" dirty="0"/>
              <a:t>: </a:t>
            </a:r>
            <a:r>
              <a:rPr lang="uk-UA" sz="5400" b="1" dirty="0" smtClean="0">
                <a:solidFill>
                  <a:srgbClr val="FF0000"/>
                </a:solidFill>
              </a:rPr>
              <a:t>0,01</a:t>
            </a:r>
            <a:r>
              <a:rPr lang="uk-UA" sz="5400" b="1" dirty="0" smtClean="0"/>
              <a:t> </a:t>
            </a:r>
            <a:r>
              <a:rPr lang="uk-UA" sz="5400" b="1" dirty="0"/>
              <a:t>= </a:t>
            </a:r>
            <a:r>
              <a:rPr lang="uk-UA" sz="5400" b="1" i="1" dirty="0"/>
              <a:t>а</a:t>
            </a:r>
            <a:r>
              <a:rPr lang="uk-UA" sz="5400" b="1" dirty="0"/>
              <a:t> </a:t>
            </a:r>
            <a:r>
              <a:rPr lang="uk-UA" sz="5400" b="1" dirty="0">
                <a:sym typeface="Symbol" panose="05050102010706020507" pitchFamily="18" charset="2"/>
              </a:rPr>
              <a:t> </a:t>
            </a:r>
            <a:r>
              <a:rPr lang="uk-UA" sz="5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100 </a:t>
            </a:r>
            <a:r>
              <a:rPr lang="uk-UA" sz="5400" b="1" dirty="0" smtClean="0">
                <a:sym typeface="Symbol" panose="05050102010706020507" pitchFamily="18" charset="2"/>
              </a:rPr>
              <a:t> і </a:t>
            </a:r>
            <a:r>
              <a:rPr lang="uk-UA" sz="5400" b="1" dirty="0" err="1" smtClean="0">
                <a:sym typeface="Symbol" panose="05050102010706020507" pitchFamily="18" charset="2"/>
              </a:rPr>
              <a:t>т.д</a:t>
            </a:r>
            <a:r>
              <a:rPr lang="uk-UA" sz="5400" b="1" dirty="0" smtClean="0">
                <a:sym typeface="Symbol" panose="05050102010706020507" pitchFamily="18" charset="2"/>
              </a:rPr>
              <a:t>.</a:t>
            </a:r>
            <a:endParaRPr lang="uk-UA" sz="5400" b="1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uk-UA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</TotalTime>
  <Words>436</Words>
  <Application>Microsoft Office PowerPoint</Application>
  <PresentationFormat>Широкий екран</PresentationFormat>
  <Paragraphs>64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Symbol</vt:lpstr>
      <vt:lpstr>Trebuchet MS</vt:lpstr>
      <vt:lpstr>Wingdings</vt:lpstr>
      <vt:lpstr>Wingdings 3</vt:lpstr>
      <vt:lpstr>Аспект</vt:lpstr>
      <vt:lpstr>Ділення на десятковий дріб</vt:lpstr>
      <vt:lpstr>Подумайте ,чому</vt:lpstr>
      <vt:lpstr>Математичний ліс</vt:lpstr>
      <vt:lpstr>Галявина Ділення десяткових дробів</vt:lpstr>
      <vt:lpstr>Пригадаємо: </vt:lpstr>
      <vt:lpstr>Презентація PowerPoint</vt:lpstr>
      <vt:lpstr>Щоб поділити число на десятковий дріб, треба в діленому й дільнику перенести кому вправо на стільки цифр, скільки їх є після коми в дільнику, а потім виконати ділення на натуральне число.</vt:lpstr>
      <vt:lpstr>Розгадаємо секрет?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Ділення на десятковий дріб</dc:title>
  <dc:creator>Windows User</dc:creator>
  <cp:lastModifiedBy>RePack by Diakov</cp:lastModifiedBy>
  <cp:revision>22</cp:revision>
  <dcterms:created xsi:type="dcterms:W3CDTF">2019-04-02T08:09:55Z</dcterms:created>
  <dcterms:modified xsi:type="dcterms:W3CDTF">2022-04-04T16:20:50Z</dcterms:modified>
</cp:coreProperties>
</file>