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0" r:id="rId3"/>
    <p:sldId id="297" r:id="rId4"/>
    <p:sldId id="294" r:id="rId5"/>
    <p:sldId id="306" r:id="rId6"/>
    <p:sldId id="309" r:id="rId7"/>
    <p:sldId id="316" r:id="rId8"/>
    <p:sldId id="332" r:id="rId9"/>
    <p:sldId id="333" r:id="rId10"/>
    <p:sldId id="322" r:id="rId11"/>
    <p:sldId id="335" r:id="rId12"/>
    <p:sldId id="329" r:id="rId13"/>
  </p:sldIdLst>
  <p:sldSz cx="9144000" cy="6858000" type="screen4x3"/>
  <p:notesSz cx="6756400" cy="98679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1747"/>
    <a:srgbClr val="BACAE8"/>
    <a:srgbClr val="FEEE76"/>
    <a:srgbClr val="BEA802"/>
    <a:srgbClr val="B5B907"/>
    <a:srgbClr val="000099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74954" autoAdjust="0"/>
  </p:normalViewPr>
  <p:slideViewPr>
    <p:cSldViewPr>
      <p:cViewPr varScale="1">
        <p:scale>
          <a:sx n="64" d="100"/>
          <a:sy n="64" d="100"/>
        </p:scale>
        <p:origin x="15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73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7463" y="0"/>
            <a:ext cx="29273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BCDDDE7-436C-41AD-B12C-7CCAC6AA23A6}" type="datetimeFigureOut">
              <a:rPr lang="ru-RU"/>
              <a:pPr>
                <a:defRPr/>
              </a:pPr>
              <a:t>29.04.2022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273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7463" y="9372600"/>
            <a:ext cx="29273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C6C5221-3D93-4EA2-B513-4D10D0823A2D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0404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73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7463" y="0"/>
            <a:ext cx="29273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BA33547-F713-4CE2-8668-980ACEA1CF93}" type="datetimeFigureOut">
              <a:rPr lang="ru-RU"/>
              <a:pPr>
                <a:defRPr/>
              </a:pPr>
              <a:t>29.04.2022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3850" cy="4440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73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7463" y="9372600"/>
            <a:ext cx="29273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1102610-098A-47F9-81FD-98498C43497E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0088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smtClean="0"/>
              <a:t>‘</a:t>
            </a:r>
            <a:r>
              <a:rPr lang="uk-UA" sz="1600" smtClean="0">
                <a:latin typeface="Arial" charset="0"/>
              </a:rPr>
              <a:t>ян</a:t>
            </a:r>
            <a:endParaRPr lang="ru-RU" sz="1600" smtClean="0">
              <a:latin typeface="Arial" charset="0"/>
            </a:endParaRP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140837-D656-4FF1-BE6D-96B91F2F976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580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2813" eaLnBrk="1" hangingPunct="1">
              <a:spcBef>
                <a:spcPct val="0"/>
              </a:spcBef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A18CEE-64C9-49DB-A378-8C406E34870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673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2813" eaLnBrk="1" hangingPunct="1">
              <a:spcBef>
                <a:spcPct val="0"/>
              </a:spcBef>
            </a:pPr>
            <a:endParaRPr lang="uk-UA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2813"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60805F-7B9D-4608-A1C1-CA8B7F9A723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702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3E5B92-7865-4F90-9178-78CA8894118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556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D90A73-435B-4FD6-B657-D838A36E0C6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740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tabLst>
                <a:tab pos="509588" algn="l"/>
              </a:tabLst>
            </a:pPr>
            <a:endParaRPr lang="ru-RU" smtClean="0">
              <a:ea typeface="Calibri" pitchFamily="34" charset="0"/>
              <a:cs typeface="Arial" charset="0"/>
            </a:endParaRPr>
          </a:p>
        </p:txBody>
      </p:sp>
      <p:sp>
        <p:nvSpPr>
          <p:cNvPr id="4608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9BF948-0F81-415B-B796-689A0796FD4E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3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14BA5-9695-436A-BE71-B76B9508888E}" type="datetimeFigureOut">
              <a:rPr lang="ru-RU"/>
              <a:pPr>
                <a:defRPr/>
              </a:pPr>
              <a:t>29.04.2022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EB655-650D-4928-A784-7BBAE27CA9F3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41A4-41DF-42FD-8B49-F5D410AD7CD7}" type="datetimeFigureOut">
              <a:rPr lang="ru-RU"/>
              <a:pPr>
                <a:defRPr/>
              </a:pPr>
              <a:t>29.04.2022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9F5CF-4C5F-49A7-8EEB-F35767046827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276CD-63D7-43E2-9D06-65BE3F9A57FC}" type="datetimeFigureOut">
              <a:rPr lang="ru-RU"/>
              <a:pPr>
                <a:defRPr/>
              </a:pPr>
              <a:t>29.04.2022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1D4D-BE10-4732-983E-F8624CCC1AD1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75C3F-689B-4305-A534-9765BE2B68D4}" type="datetimeFigureOut">
              <a:rPr lang="ru-RU"/>
              <a:pPr>
                <a:defRPr/>
              </a:pPr>
              <a:t>29.04.2022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7F9EF-16A0-4425-B856-2ABD10DD9135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391B4-8980-4611-B544-242225302978}" type="datetimeFigureOut">
              <a:rPr lang="ru-RU"/>
              <a:pPr>
                <a:defRPr/>
              </a:pPr>
              <a:t>29.04.2022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E1E04-D470-4ED3-82F4-D8AF702F7CE9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AF95B-04D2-4CD7-B183-0AB3230A8521}" type="datetimeFigureOut">
              <a:rPr lang="ru-RU"/>
              <a:pPr>
                <a:defRPr/>
              </a:pPr>
              <a:t>29.04.2022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838AE-236D-4C34-975A-1E2E361A2966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1B7CE-2A1C-4987-A4EE-9331DBF574A0}" type="datetimeFigureOut">
              <a:rPr lang="ru-RU"/>
              <a:pPr>
                <a:defRPr/>
              </a:pPr>
              <a:t>29.04.2022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2093D-38E6-4689-BEAE-2EE839EDBEB8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6CAC4-3A5F-4817-B36D-C54859C4D725}" type="datetimeFigureOut">
              <a:rPr lang="ru-RU"/>
              <a:pPr>
                <a:defRPr/>
              </a:pPr>
              <a:t>29.04.2022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CE195-79A0-4FA5-B8FF-42363698D432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A4ACD-6216-484B-97BC-C452316A624D}" type="datetimeFigureOut">
              <a:rPr lang="ru-RU"/>
              <a:pPr>
                <a:defRPr/>
              </a:pPr>
              <a:t>29.04.2022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474E4-160A-40F0-9F43-06948D1DC331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FBB15-DA5D-4172-BA00-C8E57CE80691}" type="datetimeFigureOut">
              <a:rPr lang="ru-RU"/>
              <a:pPr>
                <a:defRPr/>
              </a:pPr>
              <a:t>29.04.2022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2FAE3-C98D-4C6D-A6EF-C28D2C24D033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F8B0D-CEF4-46B5-8DD3-1C400B482B67}" type="datetimeFigureOut">
              <a:rPr lang="ru-RU"/>
              <a:pPr>
                <a:defRPr/>
              </a:pPr>
              <a:t>29.04.2022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868AF-77FD-45A6-836A-E593097A1052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ACAE8"/>
            </a:gs>
            <a:gs pos="100000">
              <a:srgbClr val="FEEE7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642FB5-785D-447B-93E3-B36F99E47FA5}" type="datetimeFigureOut">
              <a:rPr lang="ru-RU"/>
              <a:pPr>
                <a:defRPr/>
              </a:pPr>
              <a:t>29.04.2022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EF75EF-0AA1-4997-8BF5-A60D727B07E1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/>
          </p:nvPr>
        </p:nvSpPr>
        <p:spPr>
          <a:xfrm>
            <a:off x="2051050" y="765175"/>
            <a:ext cx="5041900" cy="3600450"/>
          </a:xfrm>
        </p:spPr>
        <p:txBody>
          <a:bodyPr/>
          <a:lstStyle/>
          <a:p>
            <a:pPr eaLnBrk="1" hangingPunct="1"/>
            <a:r>
              <a:rPr lang="uk-UA" sz="4000" b="1" dirty="0" smtClean="0">
                <a:solidFill>
                  <a:srgbClr val="F71747"/>
                </a:solidFill>
              </a:rPr>
              <a:t>Розв’язування задач і вправ на всі дії з десятковими </a:t>
            </a:r>
            <a:r>
              <a:rPr lang="uk-UA" sz="4000" b="1" dirty="0" smtClean="0">
                <a:solidFill>
                  <a:srgbClr val="F71747"/>
                </a:solidFill>
              </a:rPr>
              <a:t>дробами</a:t>
            </a:r>
            <a:endParaRPr lang="ru-RU" sz="4000" b="1" i="1" dirty="0" smtClean="0">
              <a:solidFill>
                <a:schemeClr val="hlink"/>
              </a:solidFill>
            </a:endParaRPr>
          </a:p>
        </p:txBody>
      </p:sp>
      <p:pic>
        <p:nvPicPr>
          <p:cNvPr id="1026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7F2"/>
              </a:clrFrom>
              <a:clrTo>
                <a:srgbClr val="FAF7F2">
                  <a:alpha val="0"/>
                </a:srgbClr>
              </a:clrTo>
            </a:clrChange>
          </a:blip>
          <a:srcRect b="19316"/>
          <a:stretch>
            <a:fillRect/>
          </a:stretch>
        </p:blipFill>
        <p:spPr bwMode="auto">
          <a:xfrm>
            <a:off x="6666074" y="4554"/>
            <a:ext cx="2926465" cy="2483153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16387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38125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286125"/>
            <a:ext cx="238125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Содержимое 12"/>
          <p:cNvSpPr txBox="1">
            <a:spLocks/>
          </p:cNvSpPr>
          <p:nvPr/>
        </p:nvSpPr>
        <p:spPr bwMode="auto">
          <a:xfrm>
            <a:off x="647700" y="5673725"/>
            <a:ext cx="78486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buFont typeface="Arial" charset="0"/>
              <a:buNone/>
            </a:pPr>
            <a:r>
              <a:rPr lang="uk-UA" sz="2400" b="1" dirty="0" smtClean="0">
                <a:solidFill>
                  <a:schemeClr val="hlink"/>
                </a:solidFill>
                <a:cs typeface="Times New Roman" pitchFamily="18" charset="0"/>
              </a:rPr>
              <a:t>Математика 5 клас</a:t>
            </a:r>
          </a:p>
          <a:p>
            <a:pPr algn="r">
              <a:buFont typeface="Arial" charset="0"/>
              <a:buNone/>
            </a:pPr>
            <a:r>
              <a:rPr lang="uk-UA" sz="2400" b="1" dirty="0" smtClean="0">
                <a:solidFill>
                  <a:schemeClr val="hlink"/>
                </a:solidFill>
                <a:cs typeface="Times New Roman" pitchFamily="18" charset="0"/>
              </a:rPr>
              <a:t>04.05.2022р.</a:t>
            </a:r>
            <a:endParaRPr lang="uk-UA" sz="2400" b="1" dirty="0">
              <a:solidFill>
                <a:schemeClr val="hlin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Номер слайда 5"/>
          <p:cNvSpPr txBox="1">
            <a:spLocks noGrp="1"/>
          </p:cNvSpPr>
          <p:nvPr/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C334C96-D9F0-4ACA-82A5-73624BA21BB9}" type="slidenum">
              <a:rPr lang="ru-RU" sz="1000" b="1"/>
              <a:pPr algn="r"/>
              <a:t>10</a:t>
            </a:fld>
            <a:endParaRPr lang="ru-RU" sz="1000" b="1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765175"/>
            <a:ext cx="6553200" cy="646113"/>
          </a:xfrm>
        </p:spPr>
        <p:txBody>
          <a:bodyPr/>
          <a:lstStyle/>
          <a:p>
            <a:pPr eaLnBrk="1" hangingPunct="1"/>
            <a:r>
              <a:rPr lang="uk-UA" sz="4000" b="1" smtClean="0">
                <a:solidFill>
                  <a:srgbClr val="CC0000"/>
                </a:solidFill>
              </a:rPr>
              <a:t>Рефлексія</a:t>
            </a:r>
            <a:br>
              <a:rPr lang="uk-UA" sz="4000" b="1" smtClean="0">
                <a:solidFill>
                  <a:srgbClr val="CC0000"/>
                </a:solidFill>
              </a:rPr>
            </a:br>
            <a:r>
              <a:rPr lang="uk-UA" sz="4000" b="1" smtClean="0">
                <a:solidFill>
                  <a:schemeClr val="hlink"/>
                </a:solidFill>
              </a:rPr>
              <a:t>Сьогодні на уроці</a:t>
            </a:r>
            <a:endParaRPr lang="ru-RU" sz="4000" b="1" smtClean="0">
              <a:solidFill>
                <a:schemeClr val="hlink"/>
              </a:solidFill>
            </a:endParaRP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700338" y="1989138"/>
            <a:ext cx="6119812" cy="3887787"/>
          </a:xfrm>
        </p:spPr>
        <p:txBody>
          <a:bodyPr/>
          <a:lstStyle/>
          <a:p>
            <a:pPr eaLnBrk="1" hangingPunct="1"/>
            <a:r>
              <a:rPr lang="uk-UA" smtClean="0"/>
              <a:t>я дізнався …</a:t>
            </a:r>
          </a:p>
          <a:p>
            <a:pPr eaLnBrk="1" hangingPunct="1"/>
            <a:r>
              <a:rPr lang="uk-UA" smtClean="0"/>
              <a:t>я повторив …</a:t>
            </a:r>
          </a:p>
          <a:p>
            <a:pPr eaLnBrk="1" hangingPunct="1"/>
            <a:r>
              <a:rPr lang="uk-UA" smtClean="0"/>
              <a:t>я закріпив …</a:t>
            </a:r>
          </a:p>
          <a:p>
            <a:pPr eaLnBrk="1" hangingPunct="1"/>
            <a:r>
              <a:rPr lang="uk-UA" smtClean="0"/>
              <a:t>мені сподобалося …</a:t>
            </a:r>
          </a:p>
          <a:p>
            <a:pPr eaLnBrk="1" hangingPunct="1"/>
            <a:r>
              <a:rPr lang="uk-UA" smtClean="0"/>
              <a:t>я поставив собі оцінку …</a:t>
            </a:r>
            <a:endParaRPr lang="ru-RU" smtClean="0"/>
          </a:p>
        </p:txBody>
      </p:sp>
      <p:sp>
        <p:nvSpPr>
          <p:cNvPr id="45060" name="Rectangle 4" descr="Пергамент"/>
          <p:cNvSpPr>
            <a:spLocks noChangeArrowheads="1"/>
          </p:cNvSpPr>
          <p:nvPr/>
        </p:nvSpPr>
        <p:spPr bwMode="auto">
          <a:xfrm>
            <a:off x="0" y="0"/>
            <a:ext cx="2339975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pic>
        <p:nvPicPr>
          <p:cNvPr id="45061" name="Picture 5" descr="ANTN0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96975"/>
            <a:ext cx="2339975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2" name="Рисунок 4" descr="ukr_mova_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213" y="4941888"/>
            <a:ext cx="5329237" cy="154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4126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813" y="1052513"/>
            <a:ext cx="7000875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6" name="Рисунок 2" descr="12"/>
          <p:cNvPicPr>
            <a:picLocks noChangeAspect="1" noChangeArrowheads="1"/>
          </p:cNvPicPr>
          <p:nvPr/>
        </p:nvPicPr>
        <p:blipFill>
          <a:blip r:embed="rId3" cstate="print"/>
          <a:srcRect l="24228" t="20815"/>
          <a:stretch>
            <a:fillRect/>
          </a:stretch>
        </p:blipFill>
        <p:spPr bwMode="auto">
          <a:xfrm>
            <a:off x="7235825" y="4457700"/>
            <a:ext cx="1697038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7" name="Text Box 6"/>
          <p:cNvSpPr txBox="1">
            <a:spLocks noChangeArrowheads="1"/>
          </p:cNvSpPr>
          <p:nvPr/>
        </p:nvSpPr>
        <p:spPr bwMode="auto">
          <a:xfrm rot="-217707">
            <a:off x="2095500" y="2016125"/>
            <a:ext cx="2614613" cy="1311275"/>
          </a:xfrm>
          <a:prstGeom prst="rect">
            <a:avLst/>
          </a:prstGeom>
          <a:solidFill>
            <a:srgbClr val="F94F2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000" i="1">
                <a:latin typeface="Times New Roman" pitchFamily="18" charset="0"/>
              </a:rPr>
              <a:t>Завдання </a:t>
            </a:r>
          </a:p>
          <a:p>
            <a:pPr algn="ctr"/>
            <a:r>
              <a:rPr lang="uk-UA" sz="4000" i="1">
                <a:latin typeface="Times New Roman" pitchFamily="18" charset="0"/>
              </a:rPr>
              <a:t>додому</a:t>
            </a:r>
          </a:p>
        </p:txBody>
      </p:sp>
      <p:sp>
        <p:nvSpPr>
          <p:cNvPr id="47108" name="Text Box 7"/>
          <p:cNvSpPr txBox="1">
            <a:spLocks noChangeArrowheads="1"/>
          </p:cNvSpPr>
          <p:nvPr/>
        </p:nvSpPr>
        <p:spPr bwMode="auto">
          <a:xfrm rot="558575">
            <a:off x="5659438" y="1555750"/>
            <a:ext cx="2244725" cy="2895600"/>
          </a:xfrm>
          <a:prstGeom prst="rect">
            <a:avLst/>
          </a:prstGeom>
          <a:solidFill>
            <a:srgbClr val="F94F2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i="1" dirty="0">
                <a:latin typeface="Times New Roman" pitchFamily="18" charset="0"/>
              </a:rPr>
              <a:t>Повторити </a:t>
            </a:r>
            <a:r>
              <a:rPr lang="uk-UA" sz="2800" i="1" dirty="0" smtClean="0">
                <a:latin typeface="Times New Roman" pitchFamily="18" charset="0"/>
              </a:rPr>
              <a:t>§</a:t>
            </a:r>
            <a:r>
              <a:rPr lang="uk-UA" sz="2800" i="1" dirty="0" smtClean="0">
                <a:latin typeface="Times New Roman" pitchFamily="18" charset="0"/>
              </a:rPr>
              <a:t>45</a:t>
            </a:r>
            <a:endParaRPr lang="uk-UA" sz="2800" i="1" dirty="0">
              <a:latin typeface="Times New Roman" pitchFamily="18" charset="0"/>
            </a:endParaRPr>
          </a:p>
          <a:p>
            <a:r>
              <a:rPr lang="uk-UA" sz="3200" i="1" dirty="0">
                <a:latin typeface="Times New Roman" pitchFamily="18" charset="0"/>
              </a:rPr>
              <a:t>Виконати </a:t>
            </a:r>
          </a:p>
          <a:p>
            <a:r>
              <a:rPr lang="uk-UA" sz="3200" i="1" dirty="0">
                <a:latin typeface="Times New Roman" pitchFamily="18" charset="0"/>
              </a:rPr>
              <a:t>№</a:t>
            </a:r>
            <a:r>
              <a:rPr lang="uk-UA" sz="3200" i="1" dirty="0" smtClean="0">
                <a:latin typeface="Times New Roman" pitchFamily="18" charset="0"/>
              </a:rPr>
              <a:t>1634;</a:t>
            </a:r>
            <a:endParaRPr lang="uk-UA" sz="3200" i="1" dirty="0">
              <a:latin typeface="Times New Roman" pitchFamily="18" charset="0"/>
            </a:endParaRPr>
          </a:p>
          <a:p>
            <a:r>
              <a:rPr lang="uk-UA" sz="3200" i="1" dirty="0">
                <a:latin typeface="Times New Roman" pitchFamily="18" charset="0"/>
              </a:rPr>
              <a:t>№</a:t>
            </a:r>
            <a:r>
              <a:rPr lang="uk-UA" sz="3200" i="1" dirty="0" smtClean="0">
                <a:latin typeface="Times New Roman" pitchFamily="18" charset="0"/>
              </a:rPr>
              <a:t>1636;</a:t>
            </a:r>
            <a:endParaRPr lang="uk-UA" sz="3200" i="1" dirty="0">
              <a:latin typeface="Times New Roman" pitchFamily="18" charset="0"/>
            </a:endParaRPr>
          </a:p>
          <a:p>
            <a:r>
              <a:rPr lang="uk-UA" sz="3200" i="1" dirty="0">
                <a:latin typeface="Times New Roman" pitchFamily="18" charset="0"/>
              </a:rPr>
              <a:t>№</a:t>
            </a:r>
            <a:r>
              <a:rPr lang="uk-UA" sz="3200" i="1" dirty="0" smtClean="0">
                <a:latin typeface="Times New Roman" pitchFamily="18" charset="0"/>
              </a:rPr>
              <a:t>1640</a:t>
            </a:r>
            <a:endParaRPr lang="uk-UA" sz="3200" i="1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med" advClick="0" advTm="7890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Номер слайда 5"/>
          <p:cNvSpPr txBox="1">
            <a:spLocks noGrp="1"/>
          </p:cNvSpPr>
          <p:nvPr/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84189E9-8D6B-4676-90C6-4360C8C933F8}" type="slidenum">
              <a:rPr lang="ru-RU" sz="1000" b="1"/>
              <a:pPr algn="r"/>
              <a:t>12</a:t>
            </a:fld>
            <a:endParaRPr lang="ru-RU" sz="1000" b="1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z="4800" b="1" smtClean="0">
                <a:solidFill>
                  <a:srgbClr val="FF0066"/>
                </a:solidFill>
              </a:rPr>
              <a:t>Дякую за урок</a:t>
            </a:r>
            <a:r>
              <a:rPr lang="ru-RU" sz="4800" b="1" smtClean="0">
                <a:solidFill>
                  <a:srgbClr val="FF0066"/>
                </a:solidFill>
              </a:rPr>
              <a:t>!</a:t>
            </a:r>
          </a:p>
        </p:txBody>
      </p:sp>
      <p:pic>
        <p:nvPicPr>
          <p:cNvPr id="303107" name="Picture 3" descr="Рисунок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2276475"/>
            <a:ext cx="3673475" cy="330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Номер слайда 5"/>
          <p:cNvSpPr txBox="1">
            <a:spLocks noGrp="1"/>
          </p:cNvSpPr>
          <p:nvPr/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7837B4F-08CE-40E7-A60E-1FDF2F0BE3CE}" type="slidenum">
              <a:rPr lang="ru-RU" sz="1000" b="1"/>
              <a:pPr algn="r"/>
              <a:t>2</a:t>
            </a:fld>
            <a:endParaRPr lang="ru-RU" sz="1000" b="1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32363" y="3573463"/>
            <a:ext cx="3960812" cy="431800"/>
          </a:xfrm>
        </p:spPr>
        <p:txBody>
          <a:bodyPr/>
          <a:lstStyle/>
          <a:p>
            <a:pPr algn="r" eaLnBrk="1" hangingPunct="1"/>
            <a:r>
              <a:rPr lang="uk-UA" sz="4000" smtClean="0"/>
              <a:t>Микола Єругін</a:t>
            </a:r>
            <a:endParaRPr lang="ru-RU" sz="4000" smtClean="0"/>
          </a:p>
        </p:txBody>
      </p:sp>
      <p:pic>
        <p:nvPicPr>
          <p:cNvPr id="9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34" y="3150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708025" y="981075"/>
            <a:ext cx="8185150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buFont typeface="Arial" charset="0"/>
              <a:buNone/>
            </a:pPr>
            <a:r>
              <a:rPr lang="uk-UA" sz="3200">
                <a:latin typeface="Calibri" pitchFamily="34" charset="0"/>
              </a:rPr>
              <a:t> </a:t>
            </a:r>
            <a:r>
              <a:rPr lang="uk-UA" sz="4000" b="1" i="1">
                <a:latin typeface="Calibri" pitchFamily="34" charset="0"/>
              </a:rPr>
              <a:t>І математика безмежно різноманітна, як світ, і міститься в усьому</a:t>
            </a:r>
            <a:r>
              <a:rPr lang="uk-UA" sz="4000" b="1">
                <a:latin typeface="Calibri" pitchFamily="34" charset="0"/>
              </a:rPr>
              <a:t>.</a:t>
            </a:r>
            <a:endParaRPr lang="ru-RU" sz="4000" b="1">
              <a:latin typeface="Calibri" pitchFamily="34" charset="0"/>
            </a:endParaRPr>
          </a:p>
        </p:txBody>
      </p:sp>
      <p:pic>
        <p:nvPicPr>
          <p:cNvPr id="11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89604" y="1566065"/>
            <a:ext cx="1644791" cy="2357428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2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34" y="3293009"/>
            <a:ext cx="1428744" cy="2288091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4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34" y="4948246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9464" name="Рисунок 4" descr="ukr_mova_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4365625"/>
            <a:ext cx="5545138" cy="205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7643812" cy="1214438"/>
          </a:xfrm>
        </p:spPr>
        <p:txBody>
          <a:bodyPr/>
          <a:lstStyle/>
          <a:p>
            <a:pPr eaLnBrk="1" hangingPunct="1"/>
            <a:r>
              <a:rPr lang="uk-UA" sz="4000" b="1" dirty="0" smtClean="0">
                <a:solidFill>
                  <a:srgbClr val="F71747"/>
                </a:solidFill>
                <a:latin typeface="Times New Roman" pitchFamily="18" charset="0"/>
                <a:cs typeface="Times New Roman" pitchFamily="18" charset="0"/>
              </a:rPr>
              <a:t>Виконайте </a:t>
            </a:r>
            <a:r>
              <a:rPr lang="uk-UA" sz="4000" b="1" dirty="0" smtClean="0">
                <a:solidFill>
                  <a:srgbClr val="F71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 dirty="0" smtClean="0">
                <a:solidFill>
                  <a:srgbClr val="F71747"/>
                </a:solidFill>
                <a:latin typeface="Times New Roman" pitchFamily="18" charset="0"/>
                <a:cs typeface="Times New Roman" pitchFamily="18" charset="0"/>
              </a:rPr>
              <a:t>вправи</a:t>
            </a:r>
            <a:endParaRPr lang="ru-RU" sz="4000" b="1" dirty="0" smtClean="0">
              <a:solidFill>
                <a:srgbClr val="F71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1042988" y="1484313"/>
            <a:ext cx="7785100" cy="4608512"/>
          </a:xfrm>
        </p:spPr>
        <p:txBody>
          <a:bodyPr/>
          <a:lstStyle/>
          <a:p>
            <a:pPr defTabSz="912813"/>
            <a:r>
              <a:rPr lang="uk-UA" smtClean="0">
                <a:solidFill>
                  <a:schemeClr val="hlink"/>
                </a:solidFill>
              </a:rPr>
              <a:t> виконайте дії:</a:t>
            </a:r>
            <a:endParaRPr lang="ru-RU" smtClean="0">
              <a:solidFill>
                <a:schemeClr val="hlink"/>
              </a:solidFill>
            </a:endParaRPr>
          </a:p>
          <a:p>
            <a:pPr defTabSz="912813">
              <a:buFont typeface="Arial" charset="0"/>
              <a:buNone/>
            </a:pPr>
            <a:r>
              <a:rPr lang="ru-RU" smtClean="0"/>
              <a:t>    99,6</a:t>
            </a:r>
            <a:r>
              <a:rPr lang="uk-UA" smtClean="0"/>
              <a:t> + 0,4  ;                106,88 – 6,88  ;                                     2,5 </a:t>
            </a:r>
            <a:r>
              <a:rPr lang="uk-UA" smtClean="0">
                <a:cs typeface="Calibri" pitchFamily="34" charset="0"/>
              </a:rPr>
              <a:t>∙</a:t>
            </a:r>
            <a:r>
              <a:rPr lang="uk-UA" smtClean="0"/>
              <a:t> 40 ;                     1100 : 11;</a:t>
            </a:r>
          </a:p>
          <a:p>
            <a:pPr defTabSz="912813">
              <a:buFont typeface="Arial" charset="0"/>
              <a:buNone/>
            </a:pPr>
            <a:r>
              <a:rPr lang="uk-UA" smtClean="0"/>
              <a:t>    91,2 + 8,8                    100,99 – 0,99 </a:t>
            </a:r>
          </a:p>
          <a:p>
            <a:pPr defTabSz="912813"/>
            <a:r>
              <a:rPr lang="uk-UA" smtClean="0">
                <a:solidFill>
                  <a:schemeClr val="hlink"/>
                </a:solidFill>
              </a:rPr>
              <a:t> виразити в тонах:</a:t>
            </a:r>
          </a:p>
          <a:p>
            <a:pPr defTabSz="912813">
              <a:buFont typeface="Arial" charset="0"/>
              <a:buNone/>
            </a:pPr>
            <a:r>
              <a:rPr lang="uk-UA" smtClean="0"/>
              <a:t>  	2100кг;  900 кг;  320 кг;   25 ц;   6ц</a:t>
            </a:r>
            <a:endParaRPr lang="ru-RU" smtClean="0"/>
          </a:p>
        </p:txBody>
      </p:sp>
      <p:pic>
        <p:nvPicPr>
          <p:cNvPr id="4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9035" y="-238151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5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96552" y="1357286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6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14346" y="3143248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7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95702" y="4714884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9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AF7F2"/>
              </a:clrFrom>
              <a:clrTo>
                <a:srgbClr val="FAF7F2">
                  <a:alpha val="0"/>
                </a:srgbClr>
              </a:clrTo>
            </a:clrChange>
          </a:blip>
          <a:srcRect l="11539" t="5764" r="14609" b="23157"/>
          <a:stretch>
            <a:fillRect/>
          </a:stretch>
        </p:blipFill>
        <p:spPr bwMode="auto">
          <a:xfrm>
            <a:off x="6857984" y="-214338"/>
            <a:ext cx="2286016" cy="2643182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Содержимое 2"/>
          <p:cNvSpPr>
            <a:spLocks noGrp="1"/>
          </p:cNvSpPr>
          <p:nvPr>
            <p:ph idx="1"/>
          </p:nvPr>
        </p:nvSpPr>
        <p:spPr>
          <a:xfrm>
            <a:off x="1258888" y="2133600"/>
            <a:ext cx="6553200" cy="266382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endParaRPr lang="uk-UA" b="1" dirty="0" smtClean="0"/>
          </a:p>
          <a:p>
            <a:pPr marL="0" indent="0">
              <a:buNone/>
            </a:pPr>
            <a:r>
              <a:rPr lang="uk-UA" dirty="0" smtClean="0"/>
              <a:t>1) </a:t>
            </a:r>
            <a:r>
              <a:rPr lang="ru-RU" dirty="0" smtClean="0"/>
              <a:t>7</a:t>
            </a:r>
            <a:r>
              <a:rPr lang="en-US" dirty="0" smtClean="0"/>
              <a:t>x</a:t>
            </a:r>
            <a:r>
              <a:rPr lang="ru-RU" dirty="0" smtClean="0"/>
              <a:t> - 47,5 = 162,5 ; </a:t>
            </a:r>
          </a:p>
          <a:p>
            <a:pPr marL="0" indent="0">
              <a:buNone/>
            </a:pPr>
            <a:r>
              <a:rPr lang="ru-RU" dirty="0" smtClean="0"/>
              <a:t>2)  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ru-RU" dirty="0" smtClean="0"/>
              <a:t> – </a:t>
            </a:r>
            <a:r>
              <a:rPr lang="uk-UA" dirty="0" smtClean="0"/>
              <a:t>3</a:t>
            </a:r>
            <a:r>
              <a:rPr lang="ru-RU" dirty="0" smtClean="0"/>
              <a:t>,</a:t>
            </a:r>
            <a:r>
              <a:rPr lang="uk-UA" dirty="0" smtClean="0"/>
              <a:t>6</a:t>
            </a:r>
            <a:r>
              <a:rPr lang="ru-RU" dirty="0" smtClean="0"/>
              <a:t>) : 5 = 0,</a:t>
            </a:r>
            <a:r>
              <a:rPr lang="uk-UA" dirty="0" smtClean="0"/>
              <a:t>48</a:t>
            </a:r>
            <a:r>
              <a:rPr lang="ru-RU" dirty="0" smtClean="0"/>
              <a:t> ;</a:t>
            </a:r>
          </a:p>
          <a:p>
            <a:pPr marL="0" indent="0">
              <a:buNone/>
            </a:pPr>
            <a:r>
              <a:rPr lang="ru-RU" dirty="0" smtClean="0"/>
              <a:t>3) </a:t>
            </a:r>
            <a:r>
              <a:rPr lang="uk-UA" dirty="0" smtClean="0"/>
              <a:t> </a:t>
            </a:r>
            <a:r>
              <a:rPr lang="ru-RU" dirty="0" smtClean="0"/>
              <a:t>1,8</a:t>
            </a:r>
            <a:r>
              <a:rPr lang="en-US" dirty="0" smtClean="0"/>
              <a:t>x</a:t>
            </a:r>
            <a:r>
              <a:rPr lang="ru-RU" dirty="0" smtClean="0"/>
              <a:t> + 3,5 + 3,2</a:t>
            </a:r>
            <a:r>
              <a:rPr lang="en-US" dirty="0" smtClean="0"/>
              <a:t>x</a:t>
            </a:r>
            <a:r>
              <a:rPr lang="ru-RU" dirty="0" smtClean="0"/>
              <a:t> = 9538,5</a:t>
            </a:r>
            <a:endParaRPr lang="uk-UA" dirty="0" smtClean="0"/>
          </a:p>
        </p:txBody>
      </p:sp>
      <p:pic>
        <p:nvPicPr>
          <p:cNvPr id="4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14346" y="-214338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5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14346" y="1500174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6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14346" y="3143248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7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47684" y="4708534"/>
            <a:ext cx="1428745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9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AF7F2"/>
              </a:clrFrom>
              <a:clrTo>
                <a:srgbClr val="FAF7F2">
                  <a:alpha val="0"/>
                </a:srgbClr>
              </a:clrTo>
            </a:clrChange>
          </a:blip>
          <a:srcRect l="11539" t="5764" r="14609" b="23157"/>
          <a:stretch>
            <a:fillRect/>
          </a:stretch>
        </p:blipFill>
        <p:spPr bwMode="auto">
          <a:xfrm>
            <a:off x="7098630" y="-236564"/>
            <a:ext cx="2286016" cy="2643183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24583" name="Прямоугольник 7"/>
          <p:cNvSpPr>
            <a:spLocks noChangeArrowheads="1"/>
          </p:cNvSpPr>
          <p:nvPr/>
        </p:nvSpPr>
        <p:spPr bwMode="auto">
          <a:xfrm>
            <a:off x="755650" y="692150"/>
            <a:ext cx="7929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/>
            <a:endParaRPr lang="uk-UA" sz="24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1403350" y="5084763"/>
            <a:ext cx="72009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dirty="0"/>
              <a:t>Відповідь</a:t>
            </a:r>
            <a:r>
              <a:rPr lang="uk-UA" sz="2800" dirty="0" smtClean="0"/>
              <a:t>: х=30,х=6</a:t>
            </a:r>
            <a:r>
              <a:rPr lang="uk-UA" sz="2800" dirty="0"/>
              <a:t>, х=1907</a:t>
            </a:r>
          </a:p>
          <a:p>
            <a:r>
              <a:rPr lang="uk-UA" sz="2800" dirty="0"/>
              <a:t> </a:t>
            </a:r>
            <a:endParaRPr lang="ru-RU" sz="2400" b="1" dirty="0"/>
          </a:p>
        </p:txBody>
      </p:sp>
      <p:sp>
        <p:nvSpPr>
          <p:cNvPr id="24585" name="Rectangle 11"/>
          <p:cNvSpPr>
            <a:spLocks noChangeArrowheads="1"/>
          </p:cNvSpPr>
          <p:nvPr/>
        </p:nvSpPr>
        <p:spPr bwMode="auto">
          <a:xfrm>
            <a:off x="2124075" y="476250"/>
            <a:ext cx="4608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200" b="1">
                <a:solidFill>
                  <a:srgbClr val="F71747"/>
                </a:solidFill>
              </a:rPr>
              <a:t>Розв’яжіть рівняння</a:t>
            </a:r>
            <a:endParaRPr lang="ru-RU" sz="3200" b="1">
              <a:solidFill>
                <a:srgbClr val="F71747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7F2"/>
              </a:clrFrom>
              <a:clrTo>
                <a:srgbClr val="FAF7F2">
                  <a:alpha val="0"/>
                </a:srgbClr>
              </a:clrTo>
            </a:clrChange>
          </a:blip>
          <a:srcRect l="11539" t="5764" r="14609" b="23157"/>
          <a:stretch>
            <a:fillRect/>
          </a:stretch>
        </p:blipFill>
        <p:spPr bwMode="auto">
          <a:xfrm>
            <a:off x="6854842" y="6350"/>
            <a:ext cx="2286016" cy="2643182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9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84" y="-142900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0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84" y="1428736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1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34" y="2932109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4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84" y="4572008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35846" name="Заголовок 14"/>
          <p:cNvSpPr>
            <a:spLocks noGrp="1"/>
          </p:cNvSpPr>
          <p:nvPr>
            <p:ph type="title"/>
          </p:nvPr>
        </p:nvSpPr>
        <p:spPr>
          <a:xfrm>
            <a:off x="755650" y="2420938"/>
            <a:ext cx="8064500" cy="2376487"/>
          </a:xfrm>
        </p:spPr>
        <p:txBody>
          <a:bodyPr/>
          <a:lstStyle/>
          <a:p>
            <a:pPr algn="l" eaLnBrk="1" hangingPunct="1"/>
            <a:r>
              <a:rPr lang="uk-UA" sz="3600" smtClean="0"/>
              <a:t>а) 46,2 </a:t>
            </a:r>
            <a:r>
              <a:rPr lang="en-US" sz="3600" smtClean="0">
                <a:cs typeface="Calibri" pitchFamily="34" charset="0"/>
              </a:rPr>
              <a:t>∙</a:t>
            </a:r>
            <a:r>
              <a:rPr lang="uk-UA" sz="3600" smtClean="0"/>
              <a:t> 0,02 + 53,8 </a:t>
            </a:r>
            <a:r>
              <a:rPr lang="en-US" sz="3600" smtClean="0">
                <a:cs typeface="Calibri" pitchFamily="34" charset="0"/>
              </a:rPr>
              <a:t>∙</a:t>
            </a:r>
            <a:r>
              <a:rPr lang="en-US" sz="3600" smtClean="0"/>
              <a:t> </a:t>
            </a:r>
            <a:r>
              <a:rPr lang="uk-UA" sz="3600" smtClean="0"/>
              <a:t>0,02 + 100 </a:t>
            </a:r>
            <a:r>
              <a:rPr lang="en-US" sz="3600" smtClean="0">
                <a:cs typeface="Calibri" pitchFamily="34" charset="0"/>
              </a:rPr>
              <a:t>∙</a:t>
            </a:r>
            <a:r>
              <a:rPr lang="en-US" sz="3600" smtClean="0"/>
              <a:t> </a:t>
            </a:r>
            <a:r>
              <a:rPr lang="uk-UA" sz="3600" smtClean="0"/>
              <a:t>19,15; </a:t>
            </a:r>
            <a:br>
              <a:rPr lang="uk-UA" sz="3600" smtClean="0"/>
            </a:br>
            <a:r>
              <a:rPr lang="uk-UA" sz="3600" smtClean="0"/>
              <a:t>б) 28,4 </a:t>
            </a:r>
            <a:r>
              <a:rPr lang="en-US" sz="3600" smtClean="0">
                <a:cs typeface="Calibri" pitchFamily="34" charset="0"/>
              </a:rPr>
              <a:t>∙</a:t>
            </a:r>
            <a:r>
              <a:rPr lang="uk-UA" sz="3600" smtClean="0"/>
              <a:t> 0,03 + 0,03 </a:t>
            </a:r>
            <a:r>
              <a:rPr lang="en-US" sz="3600" smtClean="0">
                <a:cs typeface="Calibri" pitchFamily="34" charset="0"/>
              </a:rPr>
              <a:t>∙</a:t>
            </a:r>
            <a:r>
              <a:rPr lang="uk-UA" sz="3600" smtClean="0"/>
              <a:t> 71,6 + 100 </a:t>
            </a:r>
            <a:r>
              <a:rPr lang="en-US" sz="3600" smtClean="0">
                <a:cs typeface="Calibri" pitchFamily="34" charset="0"/>
              </a:rPr>
              <a:t>∙</a:t>
            </a:r>
            <a:r>
              <a:rPr lang="uk-UA" sz="3600" smtClean="0"/>
              <a:t> 19,22</a:t>
            </a:r>
            <a:r>
              <a:rPr lang="uk-UA" smtClean="0"/>
              <a:t> </a:t>
            </a:r>
            <a:br>
              <a:rPr lang="uk-UA" smtClean="0"/>
            </a:br>
            <a:r>
              <a:rPr lang="uk-UA" smtClean="0"/>
              <a:t/>
            </a:r>
            <a:br>
              <a:rPr lang="uk-UA" smtClean="0"/>
            </a:br>
            <a:endParaRPr lang="ru-RU" smtClean="0"/>
          </a:p>
        </p:txBody>
      </p:sp>
      <p:sp>
        <p:nvSpPr>
          <p:cNvPr id="13" name="Заголовок 14"/>
          <p:cNvSpPr txBox="1">
            <a:spLocks/>
          </p:cNvSpPr>
          <p:nvPr/>
        </p:nvSpPr>
        <p:spPr>
          <a:xfrm>
            <a:off x="971550" y="0"/>
            <a:ext cx="6308725" cy="2546350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r>
              <a:rPr lang="uk-UA" sz="3600" b="1">
                <a:solidFill>
                  <a:srgbClr val="F7174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Обчисліть зручним способом</a:t>
            </a:r>
            <a:endParaRPr lang="ru-RU" sz="3600" b="1">
              <a:solidFill>
                <a:srgbClr val="F71747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7F2"/>
              </a:clrFrom>
              <a:clrTo>
                <a:srgbClr val="FAF7F2">
                  <a:alpha val="0"/>
                </a:srgbClr>
              </a:clrTo>
            </a:clrChange>
          </a:blip>
          <a:srcRect l="11539" t="5764" r="14609" b="23157"/>
          <a:stretch>
            <a:fillRect/>
          </a:stretch>
        </p:blipFill>
        <p:spPr bwMode="auto">
          <a:xfrm>
            <a:off x="7098630" y="8731"/>
            <a:ext cx="2286016" cy="2643181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9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28692" y="142876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0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28692" y="1714488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1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28692" y="3143248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4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28692" y="4714884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39943" name="Rectangle 29"/>
          <p:cNvSpPr>
            <a:spLocks noChangeArrowheads="1"/>
          </p:cNvSpPr>
          <p:nvPr/>
        </p:nvSpPr>
        <p:spPr bwMode="auto">
          <a:xfrm>
            <a:off x="971550" y="1773238"/>
            <a:ext cx="7272338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800" b="1">
                <a:solidFill>
                  <a:schemeClr val="hlink"/>
                </a:solidFill>
              </a:rPr>
              <a:t>Знайти значення виразу:</a:t>
            </a:r>
          </a:p>
          <a:p>
            <a:endParaRPr lang="uk-UA" sz="2800" b="1">
              <a:solidFill>
                <a:schemeClr val="hlink"/>
              </a:solidFill>
            </a:endParaRPr>
          </a:p>
          <a:p>
            <a:r>
              <a:rPr lang="uk-UA" sz="2800"/>
              <a:t>а) 21,34 : </a:t>
            </a:r>
            <a:r>
              <a:rPr lang="en-US" sz="2800"/>
              <a:t>a</a:t>
            </a:r>
            <a:r>
              <a:rPr lang="ru-RU" sz="2800"/>
              <a:t> + 1923,866</a:t>
            </a:r>
            <a:r>
              <a:rPr lang="uk-UA" sz="2800"/>
              <a:t>, якщо </a:t>
            </a:r>
            <a:r>
              <a:rPr lang="en-US" sz="2800"/>
              <a:t>a</a:t>
            </a:r>
            <a:r>
              <a:rPr lang="ru-RU" sz="2800"/>
              <a:t>=10 ;</a:t>
            </a:r>
          </a:p>
          <a:p>
            <a:endParaRPr lang="ru-RU" sz="2800"/>
          </a:p>
          <a:p>
            <a:r>
              <a:rPr lang="uk-UA" sz="2800"/>
              <a:t>б) </a:t>
            </a:r>
            <a:r>
              <a:rPr lang="ru-RU" sz="2800"/>
              <a:t>4321,7 : </a:t>
            </a:r>
            <a:r>
              <a:rPr lang="en-US" sz="2800"/>
              <a:t>a</a:t>
            </a:r>
            <a:r>
              <a:rPr lang="ru-RU" sz="2800"/>
              <a:t> + 1888,783</a:t>
            </a:r>
            <a:r>
              <a:rPr lang="uk-UA" sz="2800"/>
              <a:t>, якщо </a:t>
            </a:r>
            <a:r>
              <a:rPr lang="en-US" sz="2800"/>
              <a:t>a</a:t>
            </a:r>
            <a:r>
              <a:rPr lang="ru-RU" sz="2800"/>
              <a:t>=100 </a:t>
            </a:r>
            <a:endParaRPr lang="uk-UA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9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84" y="-142900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0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84" y="1428736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1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84" y="3000372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4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84" y="4572008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27088" y="549275"/>
            <a:ext cx="6769100" cy="33845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40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Знайдіть значення  виразу і запишіть у кілограмах</a:t>
            </a:r>
            <a:r>
              <a:rPr lang="uk-UA" sz="40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uk-UA" sz="40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uk-UA" sz="40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sz="40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uk-UA" sz="40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uk-UA" sz="40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10,9 т : 2</a:t>
            </a:r>
            <a:r>
              <a:rPr lang="uk-UA" smtClean="0"/>
              <a:t> </a:t>
            </a:r>
            <a:endParaRPr lang="ru-RU" smtClean="0"/>
          </a:p>
        </p:txBody>
      </p:sp>
      <p:sp>
        <p:nvSpPr>
          <p:cNvPr id="34822" name="Rectangle 65"/>
          <p:cNvSpPr>
            <a:spLocks noChangeArrowheads="1"/>
          </p:cNvSpPr>
          <p:nvPr/>
        </p:nvSpPr>
        <p:spPr bwMode="auto">
          <a:xfrm>
            <a:off x="900113" y="4940300"/>
            <a:ext cx="77041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/>
            <a:endParaRPr lang="uk-UA" sz="2200"/>
          </a:p>
        </p:txBody>
      </p:sp>
      <p:pic>
        <p:nvPicPr>
          <p:cNvPr id="2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AF7F2"/>
              </a:clrFrom>
              <a:clrTo>
                <a:srgbClr val="FAF7F2">
                  <a:alpha val="0"/>
                </a:srgbClr>
              </a:clrTo>
            </a:clrChange>
          </a:blip>
          <a:srcRect l="11539" t="5764" r="14609" b="23157"/>
          <a:stretch>
            <a:fillRect/>
          </a:stretch>
        </p:blipFill>
        <p:spPr bwMode="auto">
          <a:xfrm>
            <a:off x="7170479" y="5830"/>
            <a:ext cx="2219707" cy="2643181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34824" name="Text Box 9"/>
          <p:cNvSpPr txBox="1">
            <a:spLocks noChangeArrowheads="1"/>
          </p:cNvSpPr>
          <p:nvPr/>
        </p:nvSpPr>
        <p:spPr bwMode="auto">
          <a:xfrm>
            <a:off x="2051050" y="5300663"/>
            <a:ext cx="5976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>
          <a:xfrm>
            <a:off x="900113" y="274638"/>
            <a:ext cx="7786687" cy="777875"/>
          </a:xfrm>
        </p:spPr>
        <p:txBody>
          <a:bodyPr/>
          <a:lstStyle/>
          <a:p>
            <a:r>
              <a:rPr lang="uk-UA" b="1" dirty="0" smtClean="0">
                <a:solidFill>
                  <a:srgbClr val="F71747"/>
                </a:solidFill>
              </a:rPr>
              <a:t>Виконайте дії</a:t>
            </a:r>
            <a:endParaRPr lang="ru-RU" b="1" dirty="0" smtClean="0">
              <a:solidFill>
                <a:srgbClr val="F71747"/>
              </a:solidFill>
            </a:endParaRPr>
          </a:p>
        </p:txBody>
      </p:sp>
      <p:pic>
        <p:nvPicPr>
          <p:cNvPr id="4096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1268413"/>
            <a:ext cx="3960813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7F2"/>
              </a:clrFrom>
              <a:clrTo>
                <a:srgbClr val="FAF7F2">
                  <a:alpha val="0"/>
                </a:srgbClr>
              </a:clrTo>
            </a:clrChange>
          </a:blip>
          <a:srcRect l="11539" t="5764" r="14609" b="23157"/>
          <a:stretch>
            <a:fillRect/>
          </a:stretch>
        </p:blipFill>
        <p:spPr bwMode="auto">
          <a:xfrm>
            <a:off x="6978469" y="841776"/>
            <a:ext cx="1858177" cy="214896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9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34" y="3150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2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34" y="1560488"/>
            <a:ext cx="1428744" cy="2143115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3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34" y="3071788"/>
            <a:ext cx="1428744" cy="2143115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4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46097" y="4710088"/>
            <a:ext cx="1428745" cy="2143115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5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7F2"/>
              </a:clrFrom>
              <a:clrTo>
                <a:srgbClr val="FAF7F2">
                  <a:alpha val="0"/>
                </a:srgbClr>
              </a:clrTo>
            </a:clrChange>
          </a:blip>
          <a:srcRect l="11539" t="5764" r="14609" b="23157"/>
          <a:stretch>
            <a:fillRect/>
          </a:stretch>
        </p:blipFill>
        <p:spPr bwMode="auto">
          <a:xfrm>
            <a:off x="6956244" y="841776"/>
            <a:ext cx="1858177" cy="214896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6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7F2"/>
              </a:clrFrom>
              <a:clrTo>
                <a:srgbClr val="FAF7F2">
                  <a:alpha val="0"/>
                </a:srgbClr>
              </a:clrTo>
            </a:clrChange>
          </a:blip>
          <a:srcRect l="11539" t="5764" r="14609" b="23157"/>
          <a:stretch>
            <a:fillRect/>
          </a:stretch>
        </p:blipFill>
        <p:spPr bwMode="auto">
          <a:xfrm>
            <a:off x="6954657" y="843364"/>
            <a:ext cx="1858177" cy="2148965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mtClean="0">
                <a:solidFill>
                  <a:srgbClr val="F71747"/>
                </a:solidFill>
              </a:rPr>
              <a:t>Перевірка</a:t>
            </a:r>
            <a:endParaRPr lang="ru-RU" b="1" smtClean="0">
              <a:solidFill>
                <a:srgbClr val="F71747"/>
              </a:solidFill>
            </a:endParaRPr>
          </a:p>
        </p:txBody>
      </p:sp>
      <p:sp>
        <p:nvSpPr>
          <p:cNvPr id="67587" name="Rectangle 3"/>
          <p:cNvSpPr>
            <a:spLocks noGrp="1"/>
          </p:cNvSpPr>
          <p:nvPr>
            <p:ph type="body" idx="1"/>
          </p:nvPr>
        </p:nvSpPr>
        <p:spPr>
          <a:xfrm>
            <a:off x="1692275" y="1268413"/>
            <a:ext cx="5472113" cy="51133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dirty="0" smtClean="0"/>
              <a:t>3,2 </a:t>
            </a:r>
            <a:r>
              <a:rPr lang="uk-UA" dirty="0" smtClean="0">
                <a:cs typeface="Calibri" pitchFamily="34" charset="0"/>
              </a:rPr>
              <a:t>∙</a:t>
            </a:r>
            <a:r>
              <a:rPr lang="uk-UA" dirty="0" smtClean="0"/>
              <a:t> 5 = 16</a:t>
            </a:r>
          </a:p>
          <a:p>
            <a:pPr>
              <a:lnSpc>
                <a:spcPct val="90000"/>
              </a:lnSpc>
            </a:pPr>
            <a:r>
              <a:rPr lang="uk-UA" dirty="0" smtClean="0"/>
              <a:t> 16-10,6 = 5,4</a:t>
            </a:r>
          </a:p>
          <a:p>
            <a:pPr>
              <a:lnSpc>
                <a:spcPct val="90000"/>
              </a:lnSpc>
            </a:pPr>
            <a:r>
              <a:rPr lang="uk-UA" dirty="0" smtClean="0"/>
              <a:t> 5,4 </a:t>
            </a:r>
            <a:r>
              <a:rPr lang="uk-UA" dirty="0" smtClean="0">
                <a:cs typeface="Calibri" pitchFamily="34" charset="0"/>
              </a:rPr>
              <a:t>∙</a:t>
            </a:r>
            <a:r>
              <a:rPr lang="uk-UA" dirty="0" smtClean="0"/>
              <a:t> 5 = 27</a:t>
            </a:r>
          </a:p>
          <a:p>
            <a:pPr>
              <a:lnSpc>
                <a:spcPct val="90000"/>
              </a:lnSpc>
            </a:pPr>
            <a:r>
              <a:rPr lang="uk-UA" dirty="0" smtClean="0"/>
              <a:t>  27 - 10,6 = 16,4</a:t>
            </a:r>
          </a:p>
          <a:p>
            <a:pPr>
              <a:lnSpc>
                <a:spcPct val="90000"/>
              </a:lnSpc>
            </a:pPr>
            <a:r>
              <a:rPr lang="uk-UA" dirty="0" smtClean="0"/>
              <a:t> 16,4 : 4 = 4,1 </a:t>
            </a:r>
          </a:p>
          <a:p>
            <a:pPr>
              <a:lnSpc>
                <a:spcPct val="90000"/>
              </a:lnSpc>
            </a:pPr>
            <a:r>
              <a:rPr lang="uk-UA" dirty="0" smtClean="0"/>
              <a:t>  4,1 + 15,4 = 19,5</a:t>
            </a:r>
          </a:p>
          <a:p>
            <a:pPr>
              <a:lnSpc>
                <a:spcPct val="90000"/>
              </a:lnSpc>
            </a:pPr>
            <a:r>
              <a:rPr lang="uk-UA" dirty="0" smtClean="0"/>
              <a:t> 19,5 </a:t>
            </a:r>
            <a:r>
              <a:rPr lang="uk-UA" dirty="0" smtClean="0">
                <a:cs typeface="Calibri" pitchFamily="34" charset="0"/>
              </a:rPr>
              <a:t>∙</a:t>
            </a:r>
            <a:r>
              <a:rPr lang="uk-UA" dirty="0" smtClean="0"/>
              <a:t> 100 = </a:t>
            </a:r>
            <a:r>
              <a:rPr lang="uk-UA" dirty="0" smtClean="0"/>
              <a:t>1950</a:t>
            </a:r>
            <a:endParaRPr lang="uk-UA" dirty="0" smtClean="0"/>
          </a:p>
        </p:txBody>
      </p:sp>
      <p:pic>
        <p:nvPicPr>
          <p:cNvPr id="8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7F2"/>
              </a:clrFrom>
              <a:clrTo>
                <a:srgbClr val="FAF7F2">
                  <a:alpha val="0"/>
                </a:srgbClr>
              </a:clrTo>
            </a:clrChange>
          </a:blip>
          <a:srcRect l="11539" t="5764" r="14609" b="23157"/>
          <a:stretch>
            <a:fillRect/>
          </a:stretch>
        </p:blipFill>
        <p:spPr bwMode="auto">
          <a:xfrm>
            <a:off x="6854842" y="6350"/>
            <a:ext cx="2286016" cy="2643182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9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34" y="3150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2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46097" y="1416025"/>
            <a:ext cx="1428745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3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46097" y="3000350"/>
            <a:ext cx="1428745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4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49272" y="4710088"/>
            <a:ext cx="1428745" cy="2143115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  <p:bldP spid="67587" grpId="0" build="p"/>
    </p:bldLst>
  </p:timing>
</p:sld>
</file>

<file path=ppt/theme/theme1.xml><?xml version="1.0" encoding="utf-8"?>
<a:theme xmlns:a="http://schemas.openxmlformats.org/drawingml/2006/main" name="7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7</Template>
  <TotalTime>3705</TotalTime>
  <Words>250</Words>
  <Application>Microsoft Office PowerPoint</Application>
  <PresentationFormat>Екран (4:3)</PresentationFormat>
  <Paragraphs>59</Paragraphs>
  <Slides>12</Slides>
  <Notes>6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7</vt:lpstr>
      <vt:lpstr>Розв’язування задач і вправ на всі дії з десятковими дробами</vt:lpstr>
      <vt:lpstr>Микола Єругін</vt:lpstr>
      <vt:lpstr>Виконайте  вправи</vt:lpstr>
      <vt:lpstr>Презентація PowerPoint</vt:lpstr>
      <vt:lpstr>а) 46,2 ∙ 0,02 + 53,8 ∙ 0,02 + 100 ∙ 19,15;  б) 28,4 ∙ 0,03 + 0,03 ∙ 71,6 + 100 ∙ 19,22   </vt:lpstr>
      <vt:lpstr>Презентація PowerPoint</vt:lpstr>
      <vt:lpstr>Знайдіть значення  виразу і запишіть у кілограмах   10,9 т : 2 </vt:lpstr>
      <vt:lpstr>Виконайте дії</vt:lpstr>
      <vt:lpstr>Перевірка</vt:lpstr>
      <vt:lpstr>Рефлексія Сьогодні на уроці</vt:lpstr>
      <vt:lpstr>Презентація PowerPoint</vt:lpstr>
      <vt:lpstr>Дякую за урок!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</dc:title>
  <dc:creator>User</dc:creator>
  <cp:lastModifiedBy>RePack by Diakov</cp:lastModifiedBy>
  <cp:revision>309</cp:revision>
  <dcterms:created xsi:type="dcterms:W3CDTF">2014-08-02T11:56:42Z</dcterms:created>
  <dcterms:modified xsi:type="dcterms:W3CDTF">2022-04-29T13:53:47Z</dcterms:modified>
</cp:coreProperties>
</file>