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9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AFC0-F0FA-4482-9DC5-95149E60C2AE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8C81-9F01-423B-9712-02237794E56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AFC0-F0FA-4482-9DC5-95149E60C2AE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8C81-9F01-423B-9712-02237794E56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AFC0-F0FA-4482-9DC5-95149E60C2AE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8C81-9F01-423B-9712-02237794E56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AFC0-F0FA-4482-9DC5-95149E60C2AE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8C81-9F01-423B-9712-02237794E56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AFC0-F0FA-4482-9DC5-95149E60C2AE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8C81-9F01-423B-9712-02237794E56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AFC0-F0FA-4482-9DC5-95149E60C2AE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8C81-9F01-423B-9712-02237794E56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AFC0-F0FA-4482-9DC5-95149E60C2AE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8C81-9F01-423B-9712-02237794E56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AFC0-F0FA-4482-9DC5-95149E60C2AE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8C81-9F01-423B-9712-02237794E56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AFC0-F0FA-4482-9DC5-95149E60C2AE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8C81-9F01-423B-9712-02237794E56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AFC0-F0FA-4482-9DC5-95149E60C2AE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8C81-9F01-423B-9712-02237794E56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AFC0-F0FA-4482-9DC5-95149E60C2AE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8C81-9F01-423B-9712-02237794E56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FAFC0-F0FA-4482-9DC5-95149E60C2AE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B8C81-9F01-423B-9712-02237794E56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5328592"/>
          </a:xfrm>
        </p:spPr>
        <p:txBody>
          <a:bodyPr>
            <a:normAutofit fontScale="90000"/>
          </a:bodyPr>
          <a:lstStyle/>
          <a:p>
            <a:r>
              <a:rPr lang="uk-UA" sz="5400" i="1" dirty="0" smtClean="0">
                <a:solidFill>
                  <a:schemeClr val="accent5"/>
                </a:solidFill>
                <a:latin typeface="Georgia" pitchFamily="18" charset="0"/>
              </a:rPr>
              <a:t> Прямокутний паралелепіпед. </a:t>
            </a:r>
            <a:br>
              <a:rPr lang="uk-UA" sz="5400" i="1" dirty="0" smtClean="0">
                <a:solidFill>
                  <a:schemeClr val="accent5"/>
                </a:solidFill>
                <a:latin typeface="Georgia" pitchFamily="18" charset="0"/>
              </a:rPr>
            </a:br>
            <a:r>
              <a:rPr lang="uk-UA" sz="5400" i="1" dirty="0" smtClean="0">
                <a:solidFill>
                  <a:schemeClr val="accent5"/>
                </a:solidFill>
                <a:latin typeface="Georgia" pitchFamily="18" charset="0"/>
              </a:rPr>
              <a:t>Куб. </a:t>
            </a:r>
            <a:br>
              <a:rPr lang="uk-UA" sz="5400" i="1" dirty="0" smtClean="0">
                <a:solidFill>
                  <a:schemeClr val="accent5"/>
                </a:solidFill>
                <a:latin typeface="Georgia" pitchFamily="18" charset="0"/>
              </a:rPr>
            </a:br>
            <a:r>
              <a:rPr lang="uk-UA" sz="5400" i="1" dirty="0" smtClean="0">
                <a:solidFill>
                  <a:schemeClr val="accent5"/>
                </a:solidFill>
                <a:latin typeface="Georgia" pitchFamily="18" charset="0"/>
              </a:rPr>
              <a:t>Піраміда</a:t>
            </a:r>
            <a:br>
              <a:rPr lang="uk-UA" sz="5400" i="1" dirty="0" smtClean="0">
                <a:solidFill>
                  <a:schemeClr val="accent5"/>
                </a:solidFill>
                <a:latin typeface="Georgia" pitchFamily="18" charset="0"/>
              </a:rPr>
            </a:br>
            <a:r>
              <a:rPr lang="uk-UA" sz="5400" i="1" dirty="0" smtClean="0">
                <a:solidFill>
                  <a:schemeClr val="accent5"/>
                </a:solidFill>
                <a:latin typeface="Georgia" pitchFamily="18" charset="0"/>
              </a:rPr>
              <a:t/>
            </a:r>
            <a:br>
              <a:rPr lang="uk-UA" sz="5400" i="1" dirty="0" smtClean="0">
                <a:solidFill>
                  <a:schemeClr val="accent5"/>
                </a:solidFill>
                <a:latin typeface="Georgia" pitchFamily="18" charset="0"/>
              </a:rPr>
            </a:br>
            <a:r>
              <a:rPr lang="uk-UA" sz="5400" i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математика 5 клас 03.12.2021</a:t>
            </a:r>
            <a:br>
              <a:rPr lang="uk-UA" sz="5400" i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</a:br>
            <a:endParaRPr lang="ru-RU" sz="5400" i="1" dirty="0">
              <a:solidFill>
                <a:schemeClr val="bg1">
                  <a:lumMod val="9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err="1" smtClean="0">
                <a:solidFill>
                  <a:schemeClr val="bg1"/>
                </a:solidFill>
                <a:latin typeface="Bookman Old Style" pitchFamily="18" charset="0"/>
              </a:rPr>
              <a:t>Розв</a:t>
            </a:r>
            <a:r>
              <a:rPr lang="en-US" i="1" dirty="0" smtClean="0">
                <a:solidFill>
                  <a:schemeClr val="bg1"/>
                </a:solidFill>
                <a:latin typeface="Bookman Old Style" pitchFamily="18" charset="0"/>
              </a:rPr>
              <a:t>’</a:t>
            </a:r>
            <a:r>
              <a:rPr lang="uk-UA" i="1" dirty="0" err="1" smtClean="0">
                <a:solidFill>
                  <a:schemeClr val="bg1"/>
                </a:solidFill>
                <a:latin typeface="Bookman Old Style" pitchFamily="18" charset="0"/>
              </a:rPr>
              <a:t>язування</a:t>
            </a:r>
            <a:r>
              <a:rPr lang="uk-UA" i="1" dirty="0" smtClean="0">
                <a:solidFill>
                  <a:schemeClr val="bg1"/>
                </a:solidFill>
                <a:latin typeface="Bookman Old Style" pitchFamily="18" charset="0"/>
              </a:rPr>
              <a:t> задач</a:t>
            </a:r>
            <a:endParaRPr lang="ru-RU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b="24561"/>
          <a:stretch>
            <a:fillRect/>
          </a:stretch>
        </p:blipFill>
        <p:spPr bwMode="auto">
          <a:xfrm>
            <a:off x="539552" y="1484784"/>
            <a:ext cx="828092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172400" y="2564904"/>
            <a:ext cx="648072" cy="11521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316416" y="5013176"/>
            <a:ext cx="432048" cy="5040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1988840"/>
            <a:ext cx="11521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4293096"/>
            <a:ext cx="7992888" cy="1152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AutoNum type="arabicParenR"/>
            </a:pPr>
            <a:r>
              <a:rPr lang="uk-UA" sz="2000" dirty="0" smtClean="0"/>
              <a:t>2</a:t>
            </a:r>
            <a:r>
              <a:rPr lang="uk-UA" sz="2000" dirty="0" smtClean="0">
                <a:latin typeface="Calibri"/>
              </a:rPr>
              <a:t>·2=4, тому 2см- довжина ребра куба.</a:t>
            </a:r>
          </a:p>
          <a:p>
            <a:pPr marL="457200" indent="-457200" algn="just">
              <a:buAutoNum type="arabicParenR"/>
            </a:pPr>
            <a:r>
              <a:rPr lang="en-US" sz="2000" dirty="0" smtClean="0"/>
              <a:t>V = </a:t>
            </a:r>
            <a:r>
              <a:rPr lang="uk-UA" sz="2000" dirty="0" smtClean="0"/>
              <a:t>а</a:t>
            </a:r>
            <a:r>
              <a:rPr lang="uk-UA" sz="2000" dirty="0" smtClean="0">
                <a:latin typeface="Calibri"/>
              </a:rPr>
              <a:t>³=2·2·2=8 (</a:t>
            </a:r>
            <a:r>
              <a:rPr lang="uk-UA" sz="2000" dirty="0" err="1" smtClean="0">
                <a:latin typeface="Calibri"/>
              </a:rPr>
              <a:t>см³</a:t>
            </a:r>
            <a:r>
              <a:rPr lang="uk-UA" sz="2000" dirty="0" smtClean="0">
                <a:latin typeface="Calibri"/>
              </a:rPr>
              <a:t>)</a:t>
            </a:r>
          </a:p>
          <a:p>
            <a:pPr marL="457200" indent="-457200" algn="just">
              <a:buAutoNum type="arabicParenR"/>
            </a:pPr>
            <a:r>
              <a:rPr lang="uk-UA" sz="2000" dirty="0" smtClean="0">
                <a:latin typeface="Calibri"/>
              </a:rPr>
              <a:t>Відповідь: 8 </a:t>
            </a:r>
            <a:r>
              <a:rPr lang="uk-UA" sz="2000" dirty="0" err="1" smtClean="0">
                <a:latin typeface="Calibri"/>
              </a:rPr>
              <a:t>см³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err="1" smtClean="0">
                <a:solidFill>
                  <a:schemeClr val="bg1"/>
                </a:solidFill>
                <a:latin typeface="Bookman Old Style" pitchFamily="18" charset="0"/>
              </a:rPr>
              <a:t>Розв</a:t>
            </a:r>
            <a:r>
              <a:rPr lang="en-US" i="1" dirty="0" smtClean="0">
                <a:solidFill>
                  <a:schemeClr val="bg1"/>
                </a:solidFill>
                <a:latin typeface="Bookman Old Style" pitchFamily="18" charset="0"/>
              </a:rPr>
              <a:t>’</a:t>
            </a:r>
            <a:r>
              <a:rPr lang="uk-UA" i="1" dirty="0" err="1" smtClean="0">
                <a:solidFill>
                  <a:schemeClr val="bg1"/>
                </a:solidFill>
                <a:latin typeface="Bookman Old Style" pitchFamily="18" charset="0"/>
              </a:rPr>
              <a:t>язування</a:t>
            </a:r>
            <a:r>
              <a:rPr lang="uk-UA" i="1" dirty="0" smtClean="0">
                <a:solidFill>
                  <a:schemeClr val="bg1"/>
                </a:solidFill>
                <a:latin typeface="Bookman Old Style" pitchFamily="18" charset="0"/>
              </a:rPr>
              <a:t> задач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2575" r="423" b="32143"/>
          <a:stretch>
            <a:fillRect/>
          </a:stretch>
        </p:blipFill>
        <p:spPr bwMode="auto">
          <a:xfrm>
            <a:off x="539552" y="1556792"/>
            <a:ext cx="8136904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1560" y="2492896"/>
            <a:ext cx="7992888" cy="2304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AutoNum type="arabicParenR"/>
            </a:pPr>
            <a:r>
              <a:rPr lang="uk-UA" sz="3200" dirty="0" smtClean="0"/>
              <a:t>20 – 5 =15(см)- ширина.</a:t>
            </a:r>
          </a:p>
          <a:p>
            <a:pPr marL="342900" indent="-342900" algn="just">
              <a:buAutoNum type="arabicParenR"/>
            </a:pPr>
            <a:r>
              <a:rPr lang="uk-UA" sz="3200" dirty="0" smtClean="0"/>
              <a:t>15</a:t>
            </a:r>
            <a:r>
              <a:rPr lang="uk-UA" sz="3200" dirty="0" smtClean="0">
                <a:latin typeface="Calibri"/>
              </a:rPr>
              <a:t>·</a:t>
            </a:r>
            <a:r>
              <a:rPr lang="uk-UA" sz="3200" dirty="0" smtClean="0"/>
              <a:t>2=30(см)- довжина.</a:t>
            </a:r>
          </a:p>
          <a:p>
            <a:pPr marL="342900" indent="-342900" algn="just">
              <a:buAutoNum type="arabicParenR"/>
            </a:pPr>
            <a:r>
              <a:rPr lang="en-US" sz="3200" dirty="0" smtClean="0"/>
              <a:t>V </a:t>
            </a:r>
            <a:r>
              <a:rPr lang="uk-UA" sz="3200" dirty="0" smtClean="0"/>
              <a:t>= а</a:t>
            </a:r>
            <a:r>
              <a:rPr lang="en-US" sz="3200" dirty="0" smtClean="0"/>
              <a:t>b</a:t>
            </a:r>
            <a:r>
              <a:rPr lang="uk-UA" sz="3200" dirty="0" smtClean="0"/>
              <a:t>с = 15</a:t>
            </a:r>
            <a:r>
              <a:rPr lang="uk-UA" sz="3200" dirty="0" smtClean="0">
                <a:latin typeface="Calibri"/>
              </a:rPr>
              <a:t>·</a:t>
            </a:r>
            <a:r>
              <a:rPr lang="uk-UA" sz="3200" dirty="0" smtClean="0"/>
              <a:t>30</a:t>
            </a:r>
            <a:r>
              <a:rPr lang="uk-UA" sz="3200" dirty="0" smtClean="0">
                <a:latin typeface="Calibri"/>
              </a:rPr>
              <a:t>·</a:t>
            </a:r>
            <a:r>
              <a:rPr lang="uk-UA" sz="3200" dirty="0" smtClean="0"/>
              <a:t>20 = 9000(</a:t>
            </a:r>
            <a:r>
              <a:rPr lang="uk-UA" sz="3200" dirty="0" err="1" smtClean="0"/>
              <a:t>см</a:t>
            </a:r>
            <a:r>
              <a:rPr lang="uk-UA" sz="3200" dirty="0" err="1" smtClean="0">
                <a:latin typeface="Calibri"/>
              </a:rPr>
              <a:t>³</a:t>
            </a:r>
            <a:r>
              <a:rPr lang="uk-UA" sz="3200" dirty="0" smtClean="0">
                <a:latin typeface="Calibri"/>
              </a:rPr>
              <a:t>)</a:t>
            </a:r>
          </a:p>
          <a:p>
            <a:pPr marL="342900" indent="-342900" algn="just"/>
            <a:r>
              <a:rPr lang="uk-UA" sz="3200" dirty="0" smtClean="0">
                <a:latin typeface="Calibri"/>
              </a:rPr>
              <a:t>Відповідь: 9000 </a:t>
            </a:r>
            <a:r>
              <a:rPr lang="uk-UA" sz="3200" dirty="0" err="1" smtClean="0"/>
              <a:t>см³</a:t>
            </a:r>
            <a:endParaRPr lang="uk-UA" sz="3200" dirty="0" smtClean="0"/>
          </a:p>
          <a:p>
            <a:pPr marL="342900" indent="-342900"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err="1" smtClean="0">
                <a:solidFill>
                  <a:schemeClr val="bg1"/>
                </a:solidFill>
                <a:latin typeface="Bookman Old Style" pitchFamily="18" charset="0"/>
              </a:rPr>
              <a:t>Розв</a:t>
            </a:r>
            <a:r>
              <a:rPr lang="en-US" i="1" dirty="0" smtClean="0">
                <a:solidFill>
                  <a:schemeClr val="bg1"/>
                </a:solidFill>
                <a:latin typeface="Bookman Old Style" pitchFamily="18" charset="0"/>
              </a:rPr>
              <a:t>’</a:t>
            </a:r>
            <a:r>
              <a:rPr lang="uk-UA" i="1" dirty="0" err="1" smtClean="0">
                <a:solidFill>
                  <a:schemeClr val="bg1"/>
                </a:solidFill>
                <a:latin typeface="Bookman Old Style" pitchFamily="18" charset="0"/>
              </a:rPr>
              <a:t>язування</a:t>
            </a:r>
            <a:r>
              <a:rPr lang="uk-UA" i="1" dirty="0" smtClean="0">
                <a:solidFill>
                  <a:schemeClr val="bg1"/>
                </a:solidFill>
                <a:latin typeface="Bookman Old Style" pitchFamily="18" charset="0"/>
              </a:rPr>
              <a:t> задач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1"/>
            <a:ext cx="806489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3568" y="3284984"/>
            <a:ext cx="8064896" cy="2304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AutoNum type="arabicParenR"/>
            </a:pPr>
            <a:r>
              <a:rPr lang="uk-UA" sz="3200" dirty="0" smtClean="0"/>
              <a:t>6 - 4 =2(см) – ширина.</a:t>
            </a:r>
          </a:p>
          <a:p>
            <a:pPr marL="342900" indent="-342900" algn="just">
              <a:buAutoNum type="arabicParenR"/>
            </a:pPr>
            <a:r>
              <a:rPr lang="uk-UA" sz="3200" dirty="0" smtClean="0"/>
              <a:t>4</a:t>
            </a:r>
            <a:r>
              <a:rPr lang="uk-UA" sz="3200" dirty="0" smtClean="0">
                <a:latin typeface="Calibri"/>
              </a:rPr>
              <a:t>·</a:t>
            </a:r>
            <a:r>
              <a:rPr lang="uk-UA" sz="3200" dirty="0" smtClean="0"/>
              <a:t>2 = 8(см) – висота.</a:t>
            </a:r>
          </a:p>
          <a:p>
            <a:pPr marL="342900" indent="-342900" algn="just">
              <a:buAutoNum type="arabicParenR"/>
            </a:pPr>
            <a:r>
              <a:rPr lang="uk-UA" sz="3200" dirty="0" smtClean="0"/>
              <a:t>(6</a:t>
            </a:r>
            <a:r>
              <a:rPr lang="uk-UA" sz="3200" dirty="0" smtClean="0">
                <a:latin typeface="Calibri"/>
              </a:rPr>
              <a:t>·</a:t>
            </a:r>
            <a:r>
              <a:rPr lang="uk-UA" sz="3200" dirty="0" smtClean="0"/>
              <a:t>2+2</a:t>
            </a:r>
            <a:r>
              <a:rPr lang="uk-UA" sz="3200" dirty="0" smtClean="0">
                <a:latin typeface="Calibri"/>
              </a:rPr>
              <a:t>·</a:t>
            </a:r>
            <a:r>
              <a:rPr lang="uk-UA" sz="3200" dirty="0" smtClean="0"/>
              <a:t>8+6</a:t>
            </a:r>
            <a:r>
              <a:rPr lang="uk-UA" sz="3200" dirty="0" smtClean="0">
                <a:latin typeface="Calibri"/>
              </a:rPr>
              <a:t>·</a:t>
            </a:r>
            <a:r>
              <a:rPr lang="uk-UA" sz="3200" dirty="0" smtClean="0"/>
              <a:t>8)</a:t>
            </a:r>
            <a:r>
              <a:rPr lang="uk-UA" sz="3200" dirty="0" smtClean="0">
                <a:latin typeface="Calibri"/>
              </a:rPr>
              <a:t>·</a:t>
            </a:r>
            <a:r>
              <a:rPr lang="uk-UA" sz="3200" dirty="0" smtClean="0"/>
              <a:t>2 = 76</a:t>
            </a:r>
            <a:r>
              <a:rPr lang="uk-UA" sz="3200" dirty="0" smtClean="0">
                <a:latin typeface="Calibri"/>
              </a:rPr>
              <a:t>·</a:t>
            </a:r>
            <a:r>
              <a:rPr lang="uk-UA" sz="3200" dirty="0" smtClean="0"/>
              <a:t>2=152(</a:t>
            </a:r>
            <a:r>
              <a:rPr lang="uk-UA" sz="3200" dirty="0" err="1" smtClean="0"/>
              <a:t>см</a:t>
            </a:r>
            <a:r>
              <a:rPr lang="uk-UA" sz="3200" dirty="0" err="1" smtClean="0">
                <a:latin typeface="Calibri"/>
              </a:rPr>
              <a:t>³</a:t>
            </a:r>
            <a:r>
              <a:rPr lang="uk-UA" sz="3200" dirty="0" smtClean="0">
                <a:latin typeface="Calibri"/>
              </a:rPr>
              <a:t>)</a:t>
            </a:r>
          </a:p>
          <a:p>
            <a:pPr marL="342900" indent="-342900" algn="just"/>
            <a:r>
              <a:rPr lang="uk-UA" sz="3200" dirty="0" smtClean="0">
                <a:latin typeface="Calibri"/>
              </a:rPr>
              <a:t>Відповідь: </a:t>
            </a:r>
            <a:r>
              <a:rPr lang="uk-UA" sz="3200" dirty="0" smtClean="0"/>
              <a:t>152 </a:t>
            </a:r>
            <a:r>
              <a:rPr lang="uk-UA" sz="3200" dirty="0" err="1" smtClean="0"/>
              <a:t>см³</a:t>
            </a:r>
            <a:endParaRPr lang="uk-UA" sz="3200" dirty="0" smtClean="0"/>
          </a:p>
          <a:p>
            <a:pPr marL="342900" indent="-342900" algn="just">
              <a:buAutoNum type="arabicParenR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Дякую за урок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8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МОЛОДЦІ !</a:t>
            </a:r>
            <a:endParaRPr lang="uk-UA" sz="8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13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на урок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 Повторіть вивчені геометричні фігури</a:t>
            </a:r>
          </a:p>
          <a:p>
            <a:r>
              <a:rPr lang="uk-UA" dirty="0" smtClean="0"/>
              <a:t>Уважно розгляньте запропоновані задачі</a:t>
            </a:r>
          </a:p>
          <a:p>
            <a:r>
              <a:rPr lang="uk-UA" dirty="0" smtClean="0"/>
              <a:t>Виконайте кілька номерів із підручника</a:t>
            </a:r>
          </a:p>
          <a:p>
            <a:endParaRPr lang="uk-UA" dirty="0"/>
          </a:p>
          <a:p>
            <a:r>
              <a:rPr lang="uk-UA" dirty="0" smtClean="0">
                <a:solidFill>
                  <a:srgbClr val="C00000"/>
                </a:solidFill>
              </a:rPr>
              <a:t>Домашнє завдання :</a:t>
            </a:r>
          </a:p>
          <a:p>
            <a:r>
              <a:rPr lang="uk-UA" dirty="0" smtClean="0"/>
              <a:t>повторити параграф 25</a:t>
            </a:r>
          </a:p>
          <a:p>
            <a:r>
              <a:rPr lang="uk-UA" smtClean="0"/>
              <a:t>№</a:t>
            </a:r>
            <a:r>
              <a:rPr lang="uk-UA" smtClean="0"/>
              <a:t>855,857,860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</a:t>
            </a:r>
          </a:p>
          <a:p>
            <a:pPr marL="0" indent="0">
              <a:buNone/>
            </a:pPr>
            <a:r>
              <a:rPr lang="uk-UA" dirty="0" smtClean="0"/>
              <a:t>    </a:t>
            </a:r>
          </a:p>
          <a:p>
            <a:pPr marL="0" indent="0">
              <a:buNone/>
            </a:pPr>
            <a:r>
              <a:rPr lang="uk-U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210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bg1">
                    <a:lumMod val="95000"/>
                  </a:schemeClr>
                </a:solidFill>
                <a:latin typeface="Segoe Script" pitchFamily="34" charset="0"/>
              </a:rPr>
              <a:t>Виміри паралелепіпеда</a:t>
            </a:r>
            <a:endParaRPr lang="ru-RU" b="1" i="1" dirty="0">
              <a:solidFill>
                <a:schemeClr val="bg1">
                  <a:lumMod val="95000"/>
                </a:schemeClr>
              </a:solidFill>
              <a:latin typeface="Segoe Script" pitchFamily="34" charset="0"/>
            </a:endParaRPr>
          </a:p>
        </p:txBody>
      </p:sp>
      <p:pic>
        <p:nvPicPr>
          <p:cNvPr id="3" name="Рисунок 2" descr="image293_34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67744" y="2132856"/>
            <a:ext cx="4967426" cy="3156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692696"/>
            <a:ext cx="4546848" cy="1858218"/>
          </a:xfrm>
        </p:spPr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chemeClr val="bg1">
                    <a:lumMod val="95000"/>
                  </a:schemeClr>
                </a:solidFill>
                <a:latin typeface="Segoe Script" pitchFamily="34" charset="0"/>
              </a:rPr>
              <a:t>Властивості</a:t>
            </a:r>
            <a:br>
              <a:rPr lang="uk-UA" i="1" dirty="0" smtClean="0">
                <a:solidFill>
                  <a:schemeClr val="bg1">
                    <a:lumMod val="95000"/>
                  </a:schemeClr>
                </a:solidFill>
                <a:latin typeface="Segoe Script" pitchFamily="34" charset="0"/>
              </a:rPr>
            </a:br>
            <a:r>
              <a:rPr lang="uk-UA" i="1" dirty="0" smtClean="0">
                <a:solidFill>
                  <a:schemeClr val="bg1">
                    <a:lumMod val="95000"/>
                  </a:schemeClr>
                </a:solidFill>
                <a:latin typeface="Segoe Script" pitchFamily="34" charset="0"/>
              </a:rPr>
              <a:t>паралелепіпеда</a:t>
            </a:r>
            <a:endParaRPr lang="ru-RU" i="1" dirty="0">
              <a:solidFill>
                <a:schemeClr val="bg1">
                  <a:lumMod val="95000"/>
                </a:schemeClr>
              </a:solidFill>
              <a:latin typeface="Segoe Script" pitchFamily="34" charset="0"/>
            </a:endParaRPr>
          </a:p>
        </p:txBody>
      </p:sp>
      <p:pic>
        <p:nvPicPr>
          <p:cNvPr id="3" name="Рисунок 2" descr="Рисунок1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4104456" cy="5256584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95536" y="188640"/>
            <a:ext cx="3744416" cy="360040"/>
          </a:xfrm>
          <a:prstGeom prst="roundRect">
            <a:avLst/>
          </a:prstGeom>
          <a:solidFill>
            <a:srgbClr val="379F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Прямокутний  паралелепіпед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2924944"/>
            <a:ext cx="1872208" cy="360040"/>
          </a:xfrm>
          <a:prstGeom prst="roundRect">
            <a:avLst/>
          </a:prstGeom>
          <a:solidFill>
            <a:srgbClr val="379F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Куб</a:t>
            </a:r>
            <a:endParaRPr lang="ru-RU" dirty="0"/>
          </a:p>
        </p:txBody>
      </p:sp>
      <p:pic>
        <p:nvPicPr>
          <p:cNvPr id="7" name="Рисунок 6" descr="images (19).jpg"/>
          <p:cNvPicPr>
            <a:picLocks noChangeAspect="1"/>
          </p:cNvPicPr>
          <p:nvPr/>
        </p:nvPicPr>
        <p:blipFill>
          <a:blip r:embed="rId3" cstate="print"/>
          <a:srcRect t="7710" b="5501"/>
          <a:stretch>
            <a:fillRect/>
          </a:stretch>
        </p:blipFill>
        <p:spPr>
          <a:xfrm>
            <a:off x="5004048" y="2492896"/>
            <a:ext cx="3600400" cy="244827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s (3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3429000"/>
            <a:ext cx="2076450" cy="2209800"/>
          </a:xfrm>
          <a:prstGeom prst="rect">
            <a:avLst/>
          </a:prstGeom>
        </p:spPr>
      </p:pic>
      <p:pic>
        <p:nvPicPr>
          <p:cNvPr id="4" name="Рисунок 3" descr="92b1fc06ee2222f0d8de0a6e01e25d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366568" y="402184"/>
            <a:ext cx="2324100" cy="2905125"/>
          </a:xfrm>
          <a:prstGeom prst="rect">
            <a:avLst/>
          </a:prstGeom>
        </p:spPr>
      </p:pic>
      <p:pic>
        <p:nvPicPr>
          <p:cNvPr id="5" name="Рисунок 4" descr="img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121076" y="1759244"/>
            <a:ext cx="5157432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-названия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820472"/>
            <a:ext cx="6017980" cy="40046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i="1" dirty="0" smtClean="0">
                <a:solidFill>
                  <a:schemeClr val="bg1"/>
                </a:solidFill>
                <a:latin typeface="Book Antiqua" pitchFamily="18" charset="0"/>
              </a:rPr>
              <a:t>Піраміда</a:t>
            </a:r>
            <a:endParaRPr lang="ru-RU" sz="6600" b="1" i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3" name="Рисунок 2" descr="92303_html_m8125a85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80728"/>
            <a:ext cx="3124200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chemeClr val="bg1"/>
                </a:solidFill>
                <a:latin typeface="Bookman Old Style" pitchFamily="18" charset="0"/>
                <a:cs typeface="BrowalliaUPC" pitchFamily="34" charset="-34"/>
              </a:rPr>
              <a:t>Властивості  піраміди</a:t>
            </a:r>
            <a:endParaRPr lang="ru-RU" i="1" dirty="0">
              <a:solidFill>
                <a:schemeClr val="bg1"/>
              </a:solidFill>
              <a:latin typeface="Bookman Old Style" pitchFamily="18" charset="0"/>
              <a:cs typeface="BrowalliaUPC" pitchFamily="34" charset="-34"/>
            </a:endParaRPr>
          </a:p>
        </p:txBody>
      </p:sp>
      <p:pic>
        <p:nvPicPr>
          <p:cNvPr id="3" name="Рисунок 2" descr="-5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484784"/>
            <a:ext cx="6768752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chemeClr val="bg1"/>
                </a:solidFill>
                <a:latin typeface="Bookman Old Style" pitchFamily="18" charset="0"/>
                <a:cs typeface="BrowalliaUPC" pitchFamily="34" charset="-34"/>
              </a:rPr>
              <a:t>Властивості  піраміди</a:t>
            </a:r>
            <a:endParaRPr lang="ru-RU" i="1" dirty="0">
              <a:solidFill>
                <a:schemeClr val="bg1"/>
              </a:solidFill>
              <a:latin typeface="Bookman Old Style" pitchFamily="18" charset="0"/>
              <a:cs typeface="BrowalliaUPC" pitchFamily="34" charset="-34"/>
            </a:endParaRPr>
          </a:p>
        </p:txBody>
      </p:sp>
      <p:pic>
        <p:nvPicPr>
          <p:cNvPr id="4" name="Рисунок 3" descr="1-3-638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827584" y="1484784"/>
            <a:ext cx="7776864" cy="4657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o1_4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88640"/>
            <a:ext cx="6313884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132</Words>
  <Application>Microsoft Office PowerPoint</Application>
  <PresentationFormat>Екран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1" baseType="lpstr">
      <vt:lpstr>Arial</vt:lpstr>
      <vt:lpstr>Book Antiqua</vt:lpstr>
      <vt:lpstr>Bookman Old Style</vt:lpstr>
      <vt:lpstr>BrowalliaUPC</vt:lpstr>
      <vt:lpstr>Calibri</vt:lpstr>
      <vt:lpstr>Georgia</vt:lpstr>
      <vt:lpstr>Segoe Script</vt:lpstr>
      <vt:lpstr>Тема Office</vt:lpstr>
      <vt:lpstr> Прямокутний паралелепіпед.  Куб.  Піраміда  математика 5 клас 03.12.2021 </vt:lpstr>
      <vt:lpstr>Завдання на урок</vt:lpstr>
      <vt:lpstr>Виміри паралелепіпеда</vt:lpstr>
      <vt:lpstr>Властивості паралелепіпеда</vt:lpstr>
      <vt:lpstr>Презентація PowerPoint</vt:lpstr>
      <vt:lpstr>Піраміда</vt:lpstr>
      <vt:lpstr>Властивості  піраміди</vt:lpstr>
      <vt:lpstr>Властивості  піраміди</vt:lpstr>
      <vt:lpstr>Презентація PowerPoint</vt:lpstr>
      <vt:lpstr>Розв’язування задач</vt:lpstr>
      <vt:lpstr>Розв’язування задач</vt:lpstr>
      <vt:lpstr>Розв’язування задач</vt:lpstr>
      <vt:lpstr>Дякую за урок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Прямокутний паралелепіпед.  Куб.  Піраміда</dc:title>
  <dc:creator>Admin</dc:creator>
  <cp:lastModifiedBy>RePack by Diakov</cp:lastModifiedBy>
  <cp:revision>28</cp:revision>
  <dcterms:created xsi:type="dcterms:W3CDTF">2020-01-27T18:03:07Z</dcterms:created>
  <dcterms:modified xsi:type="dcterms:W3CDTF">2021-12-02T09:44:35Z</dcterms:modified>
</cp:coreProperties>
</file>