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</p:sldMasterIdLst>
  <p:sldIdLst>
    <p:sldId id="256" r:id="rId8"/>
    <p:sldId id="262" r:id="rId9"/>
    <p:sldId id="271" r:id="rId10"/>
    <p:sldId id="272" r:id="rId11"/>
    <p:sldId id="274" r:id="rId12"/>
    <p:sldId id="263" r:id="rId13"/>
    <p:sldId id="264" r:id="rId14"/>
    <p:sldId id="265" r:id="rId15"/>
    <p:sldId id="267" r:id="rId16"/>
    <p:sldId id="275" r:id="rId17"/>
    <p:sldId id="268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zw.ciit.zp.ua/index.php/%D0%A4%D0%B0%D0%B9%D0%BB:%D0%9A%D0%BE%D0%B4_%D0%BA%D0%B2%D0%B0%D0%B4%D1%80%D0%B0%D1%82.png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0%BE%D0%B3%D1%96%D0%BA%D0%B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7848" y="223065"/>
            <a:ext cx="7772400" cy="3441715"/>
          </a:xfrm>
        </p:spPr>
        <p:txBody>
          <a:bodyPr/>
          <a:lstStyle/>
          <a:p>
            <a:r>
              <a:rPr lang="uk-UA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Площа прямокутника і </a:t>
            </a:r>
            <a:r>
              <a:rPr lang="uk-UA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квадрата.</a:t>
            </a:r>
            <a:br>
              <a:rPr lang="uk-UA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Математика 5 клас </a:t>
            </a:r>
            <a:br>
              <a:rPr lang="uk-UA" sz="32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01.12.2021</a:t>
            </a:r>
            <a:endParaRPr lang="uk-UA" sz="32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1538" y="5786453"/>
            <a:ext cx="6858048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643446"/>
            <a:ext cx="714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649" name="Picture 1" descr="C:\Users\Public\Pictures\Sample Pictures\завантаженн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130076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Практичне завдання</a:t>
            </a:r>
            <a:endParaRPr lang="uk-UA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Виконуйте номери 2 та 3 рівня складності (№ 793,...)</a:t>
            </a:r>
          </a:p>
          <a:p>
            <a:r>
              <a:rPr lang="uk-UA" dirty="0" smtClean="0"/>
              <a:t>Перевірте  відповіді в кінці підручника</a:t>
            </a:r>
          </a:p>
          <a:p>
            <a:endParaRPr lang="uk-UA" dirty="0"/>
          </a:p>
          <a:p>
            <a:r>
              <a:rPr lang="uk-UA" dirty="0" smtClean="0"/>
              <a:t>Домашнє завдання : номери на вибір </a:t>
            </a:r>
            <a:r>
              <a:rPr lang="uk-UA" smtClean="0"/>
              <a:t>із параграфа 24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665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Я знаю…</a:t>
            </a:r>
          </a:p>
          <a:p>
            <a:endParaRPr lang="uk-UA" dirty="0" smtClean="0"/>
          </a:p>
          <a:p>
            <a:r>
              <a:rPr lang="uk-UA" i="1" dirty="0" smtClean="0"/>
              <a:t>Я вмію…</a:t>
            </a:r>
          </a:p>
          <a:p>
            <a:endParaRPr lang="uk-UA" dirty="0" smtClean="0"/>
          </a:p>
          <a:p>
            <a:r>
              <a:rPr lang="uk-UA" i="1" dirty="0" smtClean="0"/>
              <a:t>Мене навчили…</a:t>
            </a:r>
          </a:p>
          <a:p>
            <a:endParaRPr lang="uk-UA" dirty="0" smtClean="0"/>
          </a:p>
          <a:p>
            <a:r>
              <a:rPr lang="uk-UA" i="1" dirty="0" smtClean="0"/>
              <a:t>Я можу…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Підсумки уроку:</a:t>
            </a:r>
            <a:endParaRPr lang="uk-UA" dirty="0"/>
          </a:p>
        </p:txBody>
      </p:sp>
      <p:pic>
        <p:nvPicPr>
          <p:cNvPr id="4" name="Рисунок 3" descr="0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857364"/>
            <a:ext cx="30765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>§ 19 № 719; 721;724 </a:t>
            </a:r>
            <a:endParaRPr lang="uk-UA" dirty="0"/>
          </a:p>
        </p:txBody>
      </p:sp>
      <p:pic>
        <p:nvPicPr>
          <p:cNvPr id="4" name="Рисунок 3" descr="завантаженн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357430"/>
            <a:ext cx="2767018" cy="32326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-2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28"/>
            <a:ext cx="7612100" cy="571504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320"/>
            <a:ext cx="7576398" cy="1143000"/>
          </a:xfrm>
        </p:spPr>
        <p:txBody>
          <a:bodyPr/>
          <a:lstStyle/>
          <a:p>
            <a:pPr algn="ctr"/>
            <a:r>
              <a:rPr lang="uk-UA" b="1" i="1" dirty="0" smtClean="0"/>
              <a:t>Прямокутник 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                                  В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                                     </a:t>
            </a:r>
            <a:r>
              <a:rPr lang="en-US" dirty="0" smtClean="0"/>
              <a:t>D</a:t>
            </a:r>
            <a:r>
              <a:rPr lang="ru-RU" dirty="0" smtClean="0"/>
              <a:t>    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</a:t>
            </a:r>
            <a:r>
              <a:rPr lang="uk-UA" dirty="0" smtClean="0"/>
              <a:t>,</a:t>
            </a:r>
            <a:r>
              <a:rPr lang="en-US" dirty="0" smtClean="0"/>
              <a:t> B </a:t>
            </a:r>
            <a:r>
              <a:rPr lang="uk-UA" dirty="0" smtClean="0"/>
              <a:t>,</a:t>
            </a:r>
            <a:r>
              <a:rPr lang="en-US" dirty="0" smtClean="0"/>
              <a:t> C </a:t>
            </a:r>
            <a:r>
              <a:rPr lang="uk-UA" dirty="0" smtClean="0"/>
              <a:t>,</a:t>
            </a:r>
            <a:r>
              <a:rPr lang="en-US" dirty="0" smtClean="0"/>
              <a:t> D</a:t>
            </a:r>
            <a:r>
              <a:rPr lang="uk-UA" dirty="0" smtClean="0"/>
              <a:t> </a:t>
            </a:r>
            <a:r>
              <a:rPr lang="uk-UA" b="1" dirty="0" smtClean="0"/>
              <a:t>вершини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АВ,    АС,    С</a:t>
            </a:r>
            <a:r>
              <a:rPr lang="en-US" dirty="0" smtClean="0"/>
              <a:t>D</a:t>
            </a:r>
            <a:r>
              <a:rPr lang="uk-UA" dirty="0" smtClean="0"/>
              <a:t>,</a:t>
            </a:r>
            <a:r>
              <a:rPr lang="en-US" dirty="0" smtClean="0"/>
              <a:t> </a:t>
            </a:r>
            <a:r>
              <a:rPr lang="uk-UA" dirty="0" smtClean="0"/>
              <a:t>    </a:t>
            </a:r>
            <a:r>
              <a:rPr lang="en-US" dirty="0" smtClean="0"/>
              <a:t>BC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b="1" dirty="0" smtClean="0"/>
              <a:t>сторони.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000240"/>
            <a:ext cx="2428892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Повторимо одиниці вимірювання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71203_1912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7715304" cy="3357586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Повторимо</a:t>
            </a:r>
            <a:endParaRPr lang="uk-UA" dirty="0"/>
          </a:p>
        </p:txBody>
      </p:sp>
      <p:pic>
        <p:nvPicPr>
          <p:cNvPr id="5" name="Содержимое 4" descr="20171203_1912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24170"/>
            <a:ext cx="3657600" cy="286373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Прямокутник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сторонами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 см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 см.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вміщується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одиничних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квадратів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прямокутника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6 см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квадратних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Коротко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записують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= а*в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=  а*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286388"/>
            <a:ext cx="247650" cy="352425"/>
          </a:xfrm>
          <a:prstGeom prst="rect">
            <a:avLst/>
          </a:prstGeom>
          <a:noFill/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/>
          <a:stretch>
            <a:fillRect/>
          </a:stretch>
        </p:blipFill>
        <p:spPr bwMode="auto">
          <a:xfrm>
            <a:off x="7858148" y="3500438"/>
            <a:ext cx="276225" cy="2381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Формули</a:t>
            </a: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14488"/>
            <a:ext cx="6143668" cy="4343421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5143536"/>
          </a:xfrm>
        </p:spPr>
        <p:txBody>
          <a:bodyPr/>
          <a:lstStyle/>
          <a:p>
            <a:pPr lvl="0">
              <a:buNone/>
            </a:pPr>
            <a:endParaRPr lang="uk-UA" dirty="0" smtClean="0"/>
          </a:p>
          <a:p>
            <a:pPr lvl="0"/>
            <a:r>
              <a:rPr lang="uk-UA" dirty="0" smtClean="0"/>
              <a:t>Рівні фігури мають рівні площі.</a:t>
            </a:r>
          </a:p>
          <a:p>
            <a:pPr lvl="0"/>
            <a:endParaRPr lang="uk-UA" dirty="0" smtClean="0"/>
          </a:p>
          <a:p>
            <a:pPr lvl="0"/>
            <a:endParaRPr lang="uk-UA" dirty="0" smtClean="0"/>
          </a:p>
          <a:p>
            <a:pPr lvl="0"/>
            <a:endParaRPr lang="uk-UA" dirty="0" smtClean="0"/>
          </a:p>
          <a:p>
            <a:pPr lvl="0"/>
            <a:endParaRPr lang="uk-UA" dirty="0" smtClean="0"/>
          </a:p>
          <a:p>
            <a:pPr lvl="0"/>
            <a:r>
              <a:rPr lang="uk-UA" dirty="0" smtClean="0"/>
              <a:t>Площа фігури дорівнює сумі площ її частин.</a:t>
            </a: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Запам’ятайте: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1143008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143116"/>
            <a:ext cx="1143008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429132"/>
            <a:ext cx="714380" cy="9286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люс 6"/>
          <p:cNvSpPr/>
          <p:nvPr/>
        </p:nvSpPr>
        <p:spPr>
          <a:xfrm>
            <a:off x="1571604" y="4643446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4429132"/>
            <a:ext cx="1928826" cy="9286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авно 8"/>
          <p:cNvSpPr/>
          <p:nvPr/>
        </p:nvSpPr>
        <p:spPr>
          <a:xfrm>
            <a:off x="4357686" y="4500570"/>
            <a:ext cx="785818" cy="714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4429132"/>
            <a:ext cx="714380" cy="9286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4429132"/>
            <a:ext cx="1928826" cy="9286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 11"/>
          <p:cNvSpPr/>
          <p:nvPr/>
        </p:nvSpPr>
        <p:spPr>
          <a:xfrm>
            <a:off x="2357422" y="2428868"/>
            <a:ext cx="1000132" cy="714380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/>
              <a:t>Встановимо зв'язок між одиницями вимірювання площі: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r>
              <a:rPr lang="uk-UA" dirty="0" smtClean="0"/>
              <a:t>           *</a:t>
            </a:r>
            <a:r>
              <a:rPr lang="uk-UA" b="1" dirty="0" smtClean="0"/>
              <a:t>100                   *100                   *100                    *100</a:t>
            </a:r>
            <a:endParaRPr lang="uk-UA" dirty="0" smtClean="0"/>
          </a:p>
          <a:p>
            <a:pPr>
              <a:buNone/>
            </a:pPr>
            <a:r>
              <a:rPr lang="uk-UA" b="1" dirty="0" smtClean="0"/>
              <a:t>А</a:t>
            </a:r>
            <a:r>
              <a:rPr lang="uk-UA" dirty="0" smtClean="0"/>
              <a:t>                 </a:t>
            </a:r>
            <a:r>
              <a:rPr lang="uk-UA" b="1" dirty="0" smtClean="0"/>
              <a:t>                                                    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r>
              <a:rPr lang="uk-UA" b="1" dirty="0" smtClean="0"/>
              <a:t>           : 100                    : 100                  : 100                     : 100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uk-UA" dirty="0" smtClean="0"/>
          </a:p>
          <a:p>
            <a:pPr>
              <a:buNone/>
            </a:pPr>
            <a:r>
              <a:rPr lang="uk-UA" b="1" dirty="0" smtClean="0"/>
              <a:t>                       *100                           *100</a:t>
            </a:r>
            <a:endParaRPr lang="uk-UA" dirty="0" smtClean="0"/>
          </a:p>
          <a:p>
            <a:pPr>
              <a:buNone/>
            </a:pPr>
            <a:r>
              <a:rPr lang="uk-UA" b="1" dirty="0" smtClean="0"/>
              <a:t>                                        га                                   а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r>
              <a:rPr lang="uk-UA" b="1" dirty="0" smtClean="0"/>
              <a:t>                         : 100                          : 100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/>
          <a:stretch>
            <a:fillRect/>
          </a:stretch>
        </p:blipFill>
        <p:spPr bwMode="auto">
          <a:xfrm>
            <a:off x="3143240" y="2571744"/>
            <a:ext cx="323850" cy="390525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571744"/>
            <a:ext cx="476250" cy="390525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643182"/>
            <a:ext cx="447675" cy="390525"/>
          </a:xfrm>
          <a:prstGeom prst="rect">
            <a:avLst/>
          </a:prstGeom>
          <a:noFill/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2643182"/>
            <a:ext cx="504825" cy="390525"/>
          </a:xfrm>
          <a:prstGeom prst="rect">
            <a:avLst/>
          </a:prstGeom>
          <a:noFill/>
        </p:spPr>
      </p:pic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929198"/>
            <a:ext cx="428625" cy="352425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2285984" y="264318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2214546" y="285749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786182" y="271462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3714744" y="292893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29256" y="271462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5429256" y="300037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215206" y="278605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7143768" y="307181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714612" y="507207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2571736" y="542926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357686" y="507207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4286248" y="5429264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 зустрічаються квадрати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/>
              <a:t>Це </a:t>
            </a:r>
            <a:r>
              <a:rPr lang="en-US" b="1" dirty="0" smtClean="0"/>
              <a:t>QR </a:t>
            </a:r>
            <a:r>
              <a:rPr lang="uk-UA" b="1" dirty="0" smtClean="0"/>
              <a:t>код</a:t>
            </a:r>
          </a:p>
          <a:p>
            <a:pPr algn="ctr">
              <a:buNone/>
            </a:pPr>
            <a:r>
              <a:rPr lang="uk-UA" i="1" dirty="0" smtClean="0"/>
              <a:t>Не в кількості знань полягає освіта, а в повному розумінні й майстерному застосуванні всього того, що знаєш. Якщо ви хочете навчитися плавати, то сміливо ступайте в воду, а якщо хочете навчитися розв’язувати задачі, то розв’язуйте їх</a:t>
            </a:r>
            <a:endParaRPr lang="uk-UA" b="1" i="1" dirty="0"/>
          </a:p>
        </p:txBody>
      </p:sp>
      <p:pic>
        <p:nvPicPr>
          <p:cNvPr id="5" name="Рисунок 4" descr="http://zw.ciit.zp.ua/zwimg/thumb/9/96/%D0%9A%D0%BE%D0%B4_%D0%BA%D0%B2%D0%B0%D0%B4%D1%80%D0%B0%D1%82.png/200px-%D0%9A%D0%BE%D0%B4_%D0%BA%D0%B2%D0%B0%D0%B4%D1%80%D0%B0%D1%82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285992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Судоку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Содержимое 4" descr="Результат пошуку зображень за запитом &quot;судоку&quot;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14350" y="758825"/>
            <a:ext cx="3932238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857232"/>
            <a:ext cx="3657600" cy="53302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2900" b="1" i="1" dirty="0" err="1" smtClean="0">
                <a:latin typeface="Times New Roman" pitchFamily="18" charset="0"/>
                <a:cs typeface="Times New Roman" pitchFamily="18" charset="0"/>
              </a:rPr>
              <a:t>Судоку</a:t>
            </a:r>
            <a:r>
              <a:rPr lang="uk-UA" sz="2900" i="1" dirty="0" smtClean="0">
                <a:latin typeface="Times New Roman" pitchFamily="18" charset="0"/>
                <a:cs typeface="Times New Roman" pitchFamily="18" charset="0"/>
              </a:rPr>
              <a:t> — заснована на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  <a:hlinkClick r:id="rId3" tooltip="Логіка"/>
              </a:rPr>
              <a:t>логіці</a:t>
            </a:r>
            <a:r>
              <a:rPr lang="uk-UA" sz="2900" i="1" dirty="0" smtClean="0">
                <a:latin typeface="Times New Roman" pitchFamily="18" charset="0"/>
                <a:cs typeface="Times New Roman" pitchFamily="18" charset="0"/>
              </a:rPr>
              <a:t> японська головоломка з числами. В перекладі з японської мови «су» позначає слово «число», «доку» має безліч різних перекладів, але в цілому означає щось одне, одиничне, цілісне.</a:t>
            </a:r>
          </a:p>
          <a:p>
            <a:pPr>
              <a:buNone/>
            </a:pPr>
            <a:endParaRPr lang="uk-UA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900" b="1" i="1" dirty="0" smtClean="0">
                <a:latin typeface="Times New Roman" pitchFamily="18" charset="0"/>
                <a:cs typeface="Times New Roman" pitchFamily="18" charset="0"/>
              </a:rPr>
              <a:t>Мета головоломки</a:t>
            </a:r>
            <a:r>
              <a:rPr lang="uk-UA" sz="2900" i="1" dirty="0" smtClean="0">
                <a:latin typeface="Times New Roman" pitchFamily="18" charset="0"/>
                <a:cs typeface="Times New Roman" pitchFamily="18" charset="0"/>
              </a:rPr>
              <a:t> - необхідно заповнити вільні клітинки цифрами від 1 до 9 так, щоб в кожному рядку, в кожному стовпці і в кожному малому квадраті 3×3, кожна цифра зустрічалася лише один раз. Правильна головоломка має лише одне рішення.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</TotalTime>
  <Words>200</Words>
  <Application>Microsoft Office PowerPoint</Application>
  <PresentationFormat>Екран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7</vt:i4>
      </vt:variant>
      <vt:variant>
        <vt:lpstr>Заголовки слайдів</vt:lpstr>
      </vt:variant>
      <vt:variant>
        <vt:i4>13</vt:i4>
      </vt:variant>
    </vt:vector>
  </HeadingPairs>
  <TitlesOfParts>
    <vt:vector size="33" baseType="lpstr">
      <vt:lpstr>Arial</vt:lpstr>
      <vt:lpstr>Book Antiqua</vt:lpstr>
      <vt:lpstr>Corbel</vt:lpstr>
      <vt:lpstr>Georgia</vt:lpstr>
      <vt:lpstr>Gill Sans MT</vt:lpstr>
      <vt:lpstr>Lucida Sans</vt:lpstr>
      <vt:lpstr>Lucida Sans Unicode</vt:lpstr>
      <vt:lpstr>Times New Roman</vt:lpstr>
      <vt:lpstr>Trebuchet MS</vt:lpstr>
      <vt:lpstr>Verdana</vt:lpstr>
      <vt:lpstr>Wingdings</vt:lpstr>
      <vt:lpstr>Wingdings 2</vt:lpstr>
      <vt:lpstr>Wingdings 3</vt:lpstr>
      <vt:lpstr>1_Открытая</vt:lpstr>
      <vt:lpstr>Солнцестояние</vt:lpstr>
      <vt:lpstr>Апекс</vt:lpstr>
      <vt:lpstr>1_Солнцестояние</vt:lpstr>
      <vt:lpstr>2_Открытая</vt:lpstr>
      <vt:lpstr>Аспект</vt:lpstr>
      <vt:lpstr>Городская</vt:lpstr>
      <vt:lpstr> Площа прямокутника і квадрата.  Математика 5 клас  01.12.2021</vt:lpstr>
      <vt:lpstr>Прямокутник </vt:lpstr>
      <vt:lpstr>Повторимо одиниці вимірювання</vt:lpstr>
      <vt:lpstr>Повторимо</vt:lpstr>
      <vt:lpstr>Формули</vt:lpstr>
      <vt:lpstr>Запам’ятайте:  </vt:lpstr>
      <vt:lpstr>Встановимо зв'язок між одиницями вимірювання площі: </vt:lpstr>
      <vt:lpstr>Де зустрічаються квадрати</vt:lpstr>
      <vt:lpstr>Судоку </vt:lpstr>
      <vt:lpstr>Практичне завдання</vt:lpstr>
      <vt:lpstr>Підсумки уроку:</vt:lpstr>
      <vt:lpstr>Домашнє завдання.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Площа прямокутника і квадрата»</dc:title>
  <dc:creator>Admin</dc:creator>
  <cp:lastModifiedBy>RePack by Diakov</cp:lastModifiedBy>
  <cp:revision>22</cp:revision>
  <dcterms:created xsi:type="dcterms:W3CDTF">2017-12-03T15:40:38Z</dcterms:created>
  <dcterms:modified xsi:type="dcterms:W3CDTF">2021-11-30T16:15:49Z</dcterms:modified>
</cp:coreProperties>
</file>