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78" r:id="rId5"/>
    <p:sldId id="258" r:id="rId6"/>
    <p:sldId id="259" r:id="rId7"/>
    <p:sldId id="280" r:id="rId8"/>
    <p:sldId id="263" r:id="rId9"/>
    <p:sldId id="262" r:id="rId10"/>
    <p:sldId id="279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B7943-2495-43DD-9E33-04D0073DAE5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F65427-7FFA-46DB-B328-860A3A0ECAF2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286256"/>
          </a:xfrm>
        </p:spPr>
        <p:txBody>
          <a:bodyPr>
            <a:noAutofit/>
          </a:bodyPr>
          <a:lstStyle/>
          <a:p>
            <a:r>
              <a:rPr lang="ru-RU" sz="11500" dirty="0" err="1" smtClean="0"/>
              <a:t>Конденсатори</a:t>
            </a:r>
            <a:r>
              <a:rPr lang="ru-RU" sz="11500" dirty="0" smtClean="0"/>
              <a:t/>
            </a:r>
            <a:br>
              <a:rPr lang="ru-RU" sz="11500" dirty="0" smtClean="0"/>
            </a:br>
            <a:r>
              <a:rPr lang="ru-RU" sz="4400" dirty="0" err="1" smtClean="0"/>
              <a:t>фізика</a:t>
            </a:r>
            <a:r>
              <a:rPr lang="ru-RU" sz="4400" dirty="0" smtClean="0"/>
              <a:t> 10 </a:t>
            </a:r>
            <a:r>
              <a:rPr lang="ru-RU" sz="4400" dirty="0" err="1" smtClean="0"/>
              <a:t>кл</a:t>
            </a:r>
            <a:r>
              <a:rPr lang="ru-RU" sz="4400" dirty="0" smtClean="0"/>
              <a:t>.</a:t>
            </a:r>
            <a:br>
              <a:rPr lang="ru-RU" sz="4400" dirty="0" smtClean="0"/>
            </a:br>
            <a:r>
              <a:rPr lang="ru-RU" sz="4400" dirty="0" smtClean="0"/>
              <a:t>13.05.2020  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dirty="0" err="1" smtClean="0"/>
              <a:t>Зовнішній</a:t>
            </a:r>
            <a:r>
              <a:rPr lang="ru-RU" sz="5400" dirty="0" smtClean="0"/>
              <a:t> вид </a:t>
            </a:r>
            <a:r>
              <a:rPr lang="ru-RU" sz="5400" dirty="0" err="1" smtClean="0"/>
              <a:t>конденсаторів</a:t>
            </a:r>
            <a:endParaRPr lang="ru-RU" sz="5400" dirty="0"/>
          </a:p>
        </p:txBody>
      </p:sp>
      <p:pic>
        <p:nvPicPr>
          <p:cNvPr id="4" name="Picture 5" descr="C:\Users\home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1357298"/>
          </a:xfrm>
        </p:spPr>
        <p:txBody>
          <a:bodyPr>
            <a:noAutofit/>
          </a:bodyPr>
          <a:lstStyle/>
          <a:p>
            <a:r>
              <a:rPr lang="uk-UA" sz="6600" dirty="0" smtClean="0"/>
              <a:t>Різні види конденсаторів</a:t>
            </a:r>
            <a:endParaRPr lang="ru-RU" sz="6600" dirty="0"/>
          </a:p>
        </p:txBody>
      </p:sp>
      <p:pic>
        <p:nvPicPr>
          <p:cNvPr id="4" name="Содержимое 3" descr="500px-Verschiedene_Kondensat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01" y="3643290"/>
            <a:ext cx="9132699" cy="321471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572428" cy="1275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Вакуумний конденсатор сталої ємності ( 12пФ, 20 кВ )</a:t>
            </a:r>
            <a:endParaRPr lang="ru-RU" dirty="0"/>
          </a:p>
        </p:txBody>
      </p:sp>
      <p:pic>
        <p:nvPicPr>
          <p:cNvPr id="4" name="Содержимое 3" descr="220px-Vacuum_capacitor_with_uranium_g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252067"/>
            <a:ext cx="7429552" cy="560593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rmAutofit/>
          </a:bodyPr>
          <a:lstStyle/>
          <a:p>
            <a:r>
              <a:rPr lang="uk-UA" dirty="0" smtClean="0"/>
              <a:t>Керамічний конденсатор сталої ємності.</a:t>
            </a:r>
            <a:endParaRPr lang="ru-RU" dirty="0"/>
          </a:p>
        </p:txBody>
      </p:sp>
      <p:pic>
        <p:nvPicPr>
          <p:cNvPr id="4" name="Содержимое 3" descr="220px-Keramikkondensator_roehrchen_IMGP5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791097"/>
            <a:ext cx="5929354" cy="506690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/>
          </a:bodyPr>
          <a:lstStyle/>
          <a:p>
            <a:r>
              <a:rPr lang="uk-UA" dirty="0" smtClean="0"/>
              <a:t>Конденсатор поверхневого монтажу ( </a:t>
            </a:r>
            <a:r>
              <a:rPr lang="en-US" dirty="0" smtClean="0"/>
              <a:t>SMD</a:t>
            </a:r>
            <a:r>
              <a:rPr lang="uk-UA" dirty="0" smtClean="0"/>
              <a:t> ) на платі, </a:t>
            </a:r>
            <a:r>
              <a:rPr lang="uk-UA" dirty="0" err="1" smtClean="0"/>
              <a:t>маккрофотографія</a:t>
            </a:r>
            <a:endParaRPr lang="ru-RU" dirty="0"/>
          </a:p>
        </p:txBody>
      </p:sp>
      <p:pic>
        <p:nvPicPr>
          <p:cNvPr id="4" name="Содержимое 3" descr="220px-SMD_capaci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410984"/>
            <a:ext cx="5929354" cy="44470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632798"/>
          </a:xfrm>
        </p:spPr>
        <p:txBody>
          <a:bodyPr>
            <a:normAutofit/>
          </a:bodyPr>
          <a:lstStyle/>
          <a:p>
            <a:r>
              <a:rPr lang="uk-UA" dirty="0" err="1" smtClean="0"/>
              <a:t>Оксидо-електролітичний</a:t>
            </a:r>
            <a:r>
              <a:rPr lang="uk-UA" dirty="0" smtClean="0"/>
              <a:t> конденсатор</a:t>
            </a:r>
            <a:endParaRPr lang="ru-RU" dirty="0"/>
          </a:p>
        </p:txBody>
      </p:sp>
      <p:pic>
        <p:nvPicPr>
          <p:cNvPr id="4" name="Содержимое 3" descr="220px-Al-Elko-SAL-Wiki-P1040340-07-02-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975537"/>
            <a:ext cx="6000792" cy="48824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</p:spPr>
        <p:txBody>
          <a:bodyPr>
            <a:normAutofit/>
          </a:bodyPr>
          <a:lstStyle/>
          <a:p>
            <a:r>
              <a:rPr lang="uk-UA" dirty="0" smtClean="0"/>
              <a:t>Керамічний конденсатор </a:t>
            </a:r>
            <a:r>
              <a:rPr lang="uk-UA" dirty="0" err="1" smtClean="0"/>
              <a:t>підналаштування</a:t>
            </a:r>
            <a:endParaRPr lang="ru-RU" dirty="0"/>
          </a:p>
        </p:txBody>
      </p:sp>
      <p:pic>
        <p:nvPicPr>
          <p:cNvPr id="4" name="Содержимое 3" descr="220px-Kondens-pods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2071678"/>
            <a:ext cx="6381763" cy="47863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Сучасний електролітичний конденсатор.</a:t>
            </a:r>
            <a:endParaRPr lang="ru-RU" dirty="0"/>
          </a:p>
        </p:txBody>
      </p:sp>
      <p:pic>
        <p:nvPicPr>
          <p:cNvPr id="4" name="Содержимое 3" descr="220px-Defekte_Kondensato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6286512" cy="47148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7786710" cy="2714636"/>
          </a:xfrm>
        </p:spPr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0000"/>
                </a:solidFill>
              </a:rPr>
              <a:t>Застосування конденсаторів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home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3500430" cy="2424372"/>
          </a:xfrm>
          <a:prstGeom prst="rect">
            <a:avLst/>
          </a:prstGeom>
          <a:noFill/>
        </p:spPr>
      </p:pic>
      <p:pic>
        <p:nvPicPr>
          <p:cNvPr id="2051" name="Picture 3" descr="C:\Users\home\Desktop\k50_19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600676"/>
            <a:ext cx="2571736" cy="2257323"/>
          </a:xfrm>
          <a:prstGeom prst="rect">
            <a:avLst/>
          </a:prstGeom>
          <a:noFill/>
        </p:spPr>
      </p:pic>
      <p:pic>
        <p:nvPicPr>
          <p:cNvPr id="2052" name="Picture 4" descr="C:\Users\home\Desktop\kondensa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7361"/>
            <a:ext cx="3071802" cy="2300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418484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Для запуску </a:t>
            </a:r>
            <a:r>
              <a:rPr lang="ru-RU" sz="4800" dirty="0" err="1" smtClean="0"/>
              <a:t>електричних</a:t>
            </a:r>
            <a:r>
              <a:rPr lang="ru-RU" sz="4800" dirty="0" smtClean="0"/>
              <a:t> </a:t>
            </a:r>
            <a:r>
              <a:rPr lang="ru-RU" sz="4800" dirty="0" err="1" smtClean="0"/>
              <a:t>двигун</a:t>
            </a:r>
            <a:r>
              <a:rPr lang="uk-UA" sz="4800" dirty="0" err="1" smtClean="0"/>
              <a:t>ів</a:t>
            </a:r>
            <a:endParaRPr lang="ru-RU" sz="4800" dirty="0"/>
          </a:p>
        </p:txBody>
      </p:sp>
      <p:pic>
        <p:nvPicPr>
          <p:cNvPr id="4" name="Содержимое 3" descr="300px-Kondensatory-roz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32614"/>
            <a:ext cx="5857916" cy="47253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</a:t>
            </a:r>
            <a:r>
              <a:rPr lang="uk-UA" dirty="0" err="1" smtClean="0"/>
              <a:t>вивченя</a:t>
            </a:r>
            <a:r>
              <a:rPr lang="uk-UA" dirty="0" smtClean="0"/>
              <a:t> матеріалу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1)запишіть тему уроку (ст.257)</a:t>
            </a:r>
          </a:p>
          <a:p>
            <a:r>
              <a:rPr lang="uk-UA" dirty="0" smtClean="0"/>
              <a:t>2)перегляньте презентацію, запишіть основні дані</a:t>
            </a:r>
          </a:p>
          <a:p>
            <a:r>
              <a:rPr lang="uk-UA" dirty="0" smtClean="0"/>
              <a:t>3)доповніть записи в зошиті матеріалом</a:t>
            </a:r>
          </a:p>
          <a:p>
            <a:r>
              <a:rPr lang="uk-UA" dirty="0" smtClean="0"/>
              <a:t> параграфа 44</a:t>
            </a:r>
          </a:p>
          <a:p>
            <a:r>
              <a:rPr lang="uk-UA" dirty="0" smtClean="0"/>
              <a:t>4)письмово дайте відповіді на контрольні запитання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0460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/>
              <a:t>У лампах денного світла</a:t>
            </a:r>
            <a:endParaRPr lang="ru-RU" sz="6000" dirty="0"/>
          </a:p>
        </p:txBody>
      </p:sp>
      <p:pic>
        <p:nvPicPr>
          <p:cNvPr id="4" name="Содержимое 3" descr="894638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9256" y="3238500"/>
            <a:ext cx="3486150" cy="3619500"/>
          </a:xfrm>
          <a:prstGeom prst="rect">
            <a:avLst/>
          </a:prstGeom>
        </p:spPr>
      </p:pic>
      <p:pic>
        <p:nvPicPr>
          <p:cNvPr id="5" name="Содержимое 3" descr="k0tf92m5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4448185" cy="31572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32732"/>
          </a:xfrm>
        </p:spPr>
        <p:txBody>
          <a:bodyPr>
            <a:normAutofit/>
          </a:bodyPr>
          <a:lstStyle/>
          <a:p>
            <a:r>
              <a:rPr lang="uk-UA" sz="6600" dirty="0" smtClean="0"/>
              <a:t>   У телевізорах та радіо</a:t>
            </a:r>
            <a:endParaRPr lang="ru-RU" sz="6600" dirty="0"/>
          </a:p>
        </p:txBody>
      </p:sp>
      <p:pic>
        <p:nvPicPr>
          <p:cNvPr id="4" name="Содержимое 3" descr="20_Seasonic_X-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0672" y="3704053"/>
            <a:ext cx="3523328" cy="3153947"/>
          </a:xfrm>
          <a:prstGeom prst="rect">
            <a:avLst/>
          </a:prstGeom>
        </p:spPr>
      </p:pic>
      <p:pic>
        <p:nvPicPr>
          <p:cNvPr id="5" name="Рисунок 4" descr="3056726-Sound recharge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52752"/>
            <a:ext cx="4575448" cy="3805248"/>
          </a:xfrm>
          <a:prstGeom prst="rect">
            <a:avLst/>
          </a:prstGeom>
        </p:spPr>
      </p:pic>
      <p:pic>
        <p:nvPicPr>
          <p:cNvPr id="6" name="Рисунок 5" descr="imаеage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1339" y="2143116"/>
            <a:ext cx="2152661" cy="11470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В авто та </a:t>
            </a:r>
            <a:r>
              <a:rPr lang="uk-UA" sz="6600" dirty="0" err="1" smtClean="0"/>
              <a:t>мототехніці</a:t>
            </a:r>
            <a:endParaRPr lang="ru-RU" sz="6600" dirty="0"/>
          </a:p>
        </p:txBody>
      </p:sp>
      <p:pic>
        <p:nvPicPr>
          <p:cNvPr id="4" name="Рисунок 3" descr="1236297260_remonttuning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78918"/>
            <a:ext cx="4476763" cy="2979082"/>
          </a:xfrm>
          <a:prstGeom prst="rect">
            <a:avLst/>
          </a:prstGeom>
        </p:spPr>
      </p:pic>
      <p:pic>
        <p:nvPicPr>
          <p:cNvPr id="5" name="Рисунок 4" descr="zr_moto_elektr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85926"/>
            <a:ext cx="2619380" cy="2082407"/>
          </a:xfrm>
          <a:prstGeom prst="rect">
            <a:avLst/>
          </a:prstGeom>
        </p:spPr>
      </p:pic>
      <p:pic>
        <p:nvPicPr>
          <p:cNvPr id="6" name="Содержимое 3" descr="1236297260_other_ca_mazda6_amp_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143505" y="3857628"/>
            <a:ext cx="4000496" cy="300037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У пультах дистанційного управління</a:t>
            </a:r>
            <a:endParaRPr lang="ru-RU" dirty="0"/>
          </a:p>
        </p:txBody>
      </p:sp>
      <p:pic>
        <p:nvPicPr>
          <p:cNvPr id="4" name="Рисунок 3" descr="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714752"/>
            <a:ext cx="3535366" cy="2958465"/>
          </a:xfrm>
          <a:prstGeom prst="rect">
            <a:avLst/>
          </a:prstGeom>
        </p:spPr>
      </p:pic>
      <p:pic>
        <p:nvPicPr>
          <p:cNvPr id="5" name="Рисунок 4" descr="imagвап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1304925" cy="981075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2426"/>
            <a:ext cx="3092459" cy="3865574"/>
          </a:xfrm>
          <a:prstGeom prst="rect">
            <a:avLst/>
          </a:prstGeom>
        </p:spPr>
      </p:pic>
      <p:pic>
        <p:nvPicPr>
          <p:cNvPr id="7" name="Содержимое 3" descr="аіпmages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072330" y="1643050"/>
            <a:ext cx="1719272" cy="171927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9600" dirty="0" smtClean="0"/>
              <a:t>У </a:t>
            </a:r>
            <a:r>
              <a:rPr lang="uk-UA" sz="9600" dirty="0" err="1" smtClean="0"/>
              <a:t>комп</a:t>
            </a:r>
            <a:r>
              <a:rPr lang="en-US" sz="9600" dirty="0" smtClean="0"/>
              <a:t>’</a:t>
            </a:r>
            <a:r>
              <a:rPr lang="uk-UA" sz="9600" dirty="0" err="1" smtClean="0"/>
              <a:t>ютерах</a:t>
            </a:r>
            <a:endParaRPr lang="ru-RU" sz="9600" dirty="0"/>
          </a:p>
        </p:txBody>
      </p:sp>
      <p:pic>
        <p:nvPicPr>
          <p:cNvPr id="4" name="Содержимое 3" descr="asus-P7P55D-E-Premium-motherboard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30928"/>
            <a:ext cx="5095894" cy="462707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11500" dirty="0" smtClean="0"/>
              <a:t>У батарейках</a:t>
            </a:r>
            <a:endParaRPr lang="ru-RU" sz="11500" dirty="0"/>
          </a:p>
        </p:txBody>
      </p:sp>
      <p:pic>
        <p:nvPicPr>
          <p:cNvPr id="4" name="Рисунок 3" descr="65e0aa68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143116"/>
            <a:ext cx="5572164" cy="40243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Конденсатор </a:t>
            </a:r>
            <a:r>
              <a:rPr lang="ru-RU" dirty="0" smtClean="0"/>
              <a:t>- система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                 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електродів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діалектриком</a:t>
            </a:r>
            <a:r>
              <a:rPr lang="ru-RU" dirty="0" smtClean="0"/>
              <a:t>, </a:t>
            </a:r>
            <a:r>
              <a:rPr lang="ru-RU" dirty="0" err="1" smtClean="0"/>
              <a:t>товщина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менша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обкладок.</a:t>
            </a:r>
            <a:endParaRPr lang="ru-RU" dirty="0"/>
          </a:p>
        </p:txBody>
      </p:sp>
      <p:pic>
        <p:nvPicPr>
          <p:cNvPr id="3" name="Picture 2" descr="C:\Users\home\Desktop\1240302580_gig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49" y="4429132"/>
            <a:ext cx="3559151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7088"/>
          </a:xfrm>
        </p:spPr>
        <p:txBody>
          <a:bodyPr>
            <a:normAutofit/>
          </a:bodyPr>
          <a:lstStyle/>
          <a:p>
            <a:r>
              <a:rPr lang="uk-UA" dirty="0" smtClean="0"/>
              <a:t>За будовою конденсатори бувають: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357298"/>
            <a:ext cx="6715140" cy="5500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Паперові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Слюдяні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Керамічні </a:t>
            </a:r>
          </a:p>
          <a:p>
            <a:pPr algn="ctr"/>
            <a:r>
              <a:rPr lang="uk-UA" sz="7200" dirty="0" smtClean="0">
                <a:solidFill>
                  <a:srgbClr val="FF0000"/>
                </a:solidFill>
              </a:rPr>
              <a:t>Електролітичні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58016" cy="4643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 1745 році в </a:t>
            </a:r>
            <a:r>
              <a:rPr lang="uk-UA" dirty="0" err="1" smtClean="0"/>
              <a:t>Лейдені</a:t>
            </a:r>
            <a:r>
              <a:rPr lang="uk-UA" dirty="0" smtClean="0"/>
              <a:t> німецький фізик </a:t>
            </a:r>
            <a:r>
              <a:rPr lang="uk-UA" dirty="0" err="1" smtClean="0"/>
              <a:t>Евальд</a:t>
            </a:r>
            <a:r>
              <a:rPr lang="uk-UA" dirty="0" smtClean="0"/>
              <a:t> </a:t>
            </a:r>
            <a:r>
              <a:rPr lang="uk-UA" dirty="0" err="1" smtClean="0"/>
              <a:t>Юрген</a:t>
            </a:r>
            <a:r>
              <a:rPr lang="uk-UA" dirty="0" smtClean="0"/>
              <a:t> фон </a:t>
            </a:r>
            <a:r>
              <a:rPr lang="uk-UA" dirty="0" err="1" smtClean="0"/>
              <a:t>Клейст</a:t>
            </a:r>
            <a:r>
              <a:rPr lang="uk-UA" dirty="0" smtClean="0"/>
              <a:t> та голландський фізик Пітер </a:t>
            </a:r>
            <a:r>
              <a:rPr lang="uk-UA" dirty="0" err="1" smtClean="0"/>
              <a:t>ван</a:t>
            </a:r>
            <a:r>
              <a:rPr lang="uk-UA" dirty="0" smtClean="0"/>
              <a:t> </a:t>
            </a:r>
            <a:r>
              <a:rPr lang="uk-UA" dirty="0" err="1" smtClean="0"/>
              <a:t>Мушенбрук</a:t>
            </a:r>
            <a:r>
              <a:rPr lang="uk-UA" dirty="0" smtClean="0"/>
              <a:t> створили перший конденсатор – </a:t>
            </a:r>
            <a:r>
              <a:rPr lang="en-US" dirty="0" smtClean="0"/>
              <a:t>“</a:t>
            </a:r>
            <a:r>
              <a:rPr lang="uk-UA" dirty="0" smtClean="0"/>
              <a:t>лейденську банку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4" name="Содержимое 3" descr="150px-Leid-flasc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2243861"/>
            <a:ext cx="3357554" cy="46141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uk-UA" sz="6000" dirty="0" smtClean="0"/>
              <a:t>Умовні графічні позначення</a:t>
            </a:r>
            <a:endParaRPr lang="ru-RU" sz="6000" dirty="0"/>
          </a:p>
        </p:txBody>
      </p:sp>
      <p:pic>
        <p:nvPicPr>
          <p:cNvPr id="7" name="Рисунок 6" descr="38px-Capacitor_Symbol_alternativ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4"/>
            <a:ext cx="2357422" cy="15001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00496" y="1571612"/>
            <a:ext cx="435771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Конденсатор  сталої ємності.</a:t>
            </a:r>
            <a:endParaRPr lang="ru-RU" sz="2400" dirty="0"/>
          </a:p>
        </p:txBody>
      </p:sp>
      <p:pic>
        <p:nvPicPr>
          <p:cNvPr id="1026" name="Picture 2" descr="C:\Users\home\Desktop\35px-Polarized_capacitor_symbol_GOS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2238"/>
            <a:ext cx="2214546" cy="192823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357554" y="3429000"/>
            <a:ext cx="442915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Поляризований конденсатор.</a:t>
            </a:r>
            <a:endParaRPr lang="ru-RU" sz="2400" dirty="0"/>
          </a:p>
        </p:txBody>
      </p:sp>
      <p:pic>
        <p:nvPicPr>
          <p:cNvPr id="1027" name="Picture 3" descr="C:\Users\home\Desktop\Elektrolytkondensatorsymb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2537"/>
            <a:ext cx="2214546" cy="213546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57488" y="5429264"/>
            <a:ext cx="457203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Поляризований електролітичний конденсатор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З</a:t>
            </a:r>
            <a:r>
              <a:rPr lang="en-US" sz="6600" dirty="0" smtClean="0"/>
              <a:t>’</a:t>
            </a:r>
            <a:r>
              <a:rPr lang="uk-UA" sz="6600" dirty="0" smtClean="0"/>
              <a:t>єднання конденсаторів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215338" cy="228601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У багатьох випадках, щоб отримати потрібну </a:t>
            </a:r>
            <a:r>
              <a:rPr lang="uk-UA" sz="3200" dirty="0" err="1" smtClean="0"/>
              <a:t>електороємність</a:t>
            </a:r>
            <a:r>
              <a:rPr lang="uk-UA" sz="3200" dirty="0" smtClean="0"/>
              <a:t>, конденсатори з</a:t>
            </a:r>
            <a:r>
              <a:rPr lang="en-US" sz="3200" dirty="0" smtClean="0"/>
              <a:t>’</a:t>
            </a:r>
            <a:r>
              <a:rPr lang="uk-UA" sz="3200" dirty="0" err="1" smtClean="0"/>
              <a:t>єднують</a:t>
            </a:r>
            <a:r>
              <a:rPr lang="uk-UA" sz="3200" dirty="0" smtClean="0"/>
              <a:t> у групу, яка називається </a:t>
            </a:r>
            <a:r>
              <a:rPr lang="uk-UA" sz="3200" dirty="0" smtClean="0">
                <a:solidFill>
                  <a:srgbClr val="FF0000"/>
                </a:solidFill>
              </a:rPr>
              <a:t>батареєю.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571876"/>
            <a:ext cx="8358246" cy="2857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tx1"/>
                </a:solidFill>
              </a:rPr>
              <a:t>З</a:t>
            </a:r>
            <a:r>
              <a:rPr lang="en-US" sz="4800" dirty="0" smtClean="0">
                <a:solidFill>
                  <a:schemeClr val="tx1"/>
                </a:solidFill>
              </a:rPr>
              <a:t>’</a:t>
            </a:r>
            <a:r>
              <a:rPr lang="uk-UA" sz="4800" dirty="0" smtClean="0">
                <a:solidFill>
                  <a:schemeClr val="tx1"/>
                </a:solidFill>
              </a:rPr>
              <a:t>єднання існують </a:t>
            </a:r>
            <a:r>
              <a:rPr lang="uk-UA" sz="4800" dirty="0" smtClean="0">
                <a:solidFill>
                  <a:srgbClr val="FF0000"/>
                </a:solidFill>
              </a:rPr>
              <a:t>паралельні  і послідовні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Приклади                                   маркування            конденсаторів</a:t>
            </a:r>
            <a:endParaRPr lang="ru-RU" dirty="0"/>
          </a:p>
        </p:txBody>
      </p:sp>
      <p:pic>
        <p:nvPicPr>
          <p:cNvPr id="4" name="Содержимое 3" descr="220px-Electronic_component_capacito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571" y="1857364"/>
            <a:ext cx="8334395" cy="500063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uk-UA" sz="5400" dirty="0" smtClean="0"/>
              <a:t>Найпростіший конденсатор в вигляді паралельних пластин.</a:t>
            </a:r>
            <a:endParaRPr lang="ru-RU" sz="5400" dirty="0"/>
          </a:p>
        </p:txBody>
      </p:sp>
      <p:pic>
        <p:nvPicPr>
          <p:cNvPr id="4" name="Содержимое 3" descr="220px-Plattenkondensator_h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32389"/>
            <a:ext cx="5500726" cy="462561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211</Words>
  <Application>Microsoft Office PowerPoint</Application>
  <PresentationFormat>Екран (4:3)</PresentationFormat>
  <Paragraphs>39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Поток</vt:lpstr>
      <vt:lpstr>Конденсатори фізика 10 кл. 13.05.2020  </vt:lpstr>
      <vt:lpstr>План вивченя матеріалу</vt:lpstr>
      <vt:lpstr>Конденсатор - система з двох                   чи більше електродів, які розділені діалектриком, товщина якого менша у порівнянні з розміром обкладок.</vt:lpstr>
      <vt:lpstr>За будовою конденсатори бувають:</vt:lpstr>
      <vt:lpstr>У 1745 році в Лейдені німецький фізик Евальд Юрген фон Клейст та голландський фізик Пітер ван Мушенбрук створили перший конденсатор – “лейденську банку”</vt:lpstr>
      <vt:lpstr>Умовні графічні позначення</vt:lpstr>
      <vt:lpstr>З’єднання конденсаторів</vt:lpstr>
      <vt:lpstr>                     Приклади                                   маркування            конденсаторів</vt:lpstr>
      <vt:lpstr>Найпростіший конденсатор в вигляді паралельних пластин.</vt:lpstr>
      <vt:lpstr>Зовнішній вид конденсаторів</vt:lpstr>
      <vt:lpstr>Різні види конденсаторів</vt:lpstr>
      <vt:lpstr>Вакуумний конденсатор сталої ємності ( 12пФ, 20 кВ )</vt:lpstr>
      <vt:lpstr>Керамічний конденсатор сталої ємності.</vt:lpstr>
      <vt:lpstr>Конденсатор поверхневого монтажу ( SMD ) на платі, маккрофотографія</vt:lpstr>
      <vt:lpstr>Оксидо-електролітичний конденсатор</vt:lpstr>
      <vt:lpstr>Керамічний конденсатор підналаштування</vt:lpstr>
      <vt:lpstr>Сучасний електролітичний конденсатор.</vt:lpstr>
      <vt:lpstr>Застосування конденсаторів</vt:lpstr>
      <vt:lpstr>Для запуску електричних двигунів</vt:lpstr>
      <vt:lpstr>У лампах денного світла</vt:lpstr>
      <vt:lpstr>   У телевізорах та радіо</vt:lpstr>
      <vt:lpstr>В авто та мототехніці</vt:lpstr>
      <vt:lpstr>У пультах дистанційного управління</vt:lpstr>
      <vt:lpstr>У комп’ютерах</vt:lpstr>
      <vt:lpstr>У батарейках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Конденсатори</dc:title>
  <dc:creator>yaroslav</dc:creator>
  <cp:lastModifiedBy>RePack by Diakov</cp:lastModifiedBy>
  <cp:revision>18</cp:revision>
  <dcterms:created xsi:type="dcterms:W3CDTF">2012-09-16T08:49:32Z</dcterms:created>
  <dcterms:modified xsi:type="dcterms:W3CDTF">2020-05-12T05:41:23Z</dcterms:modified>
</cp:coreProperties>
</file>