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61" r:id="rId3"/>
    <p:sldId id="279" r:id="rId4"/>
    <p:sldId id="258" r:id="rId5"/>
    <p:sldId id="259" r:id="rId6"/>
    <p:sldId id="262" r:id="rId7"/>
    <p:sldId id="264" r:id="rId8"/>
    <p:sldId id="265" r:id="rId9"/>
    <p:sldId id="28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80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4.wmf"/><Relationship Id="rId7" Type="http://schemas.openxmlformats.org/officeDocument/2006/relationships/image" Target="../media/image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11" Type="http://schemas.openxmlformats.org/officeDocument/2006/relationships/image" Target="../media/image20.wmf"/><Relationship Id="rId5" Type="http://schemas.openxmlformats.org/officeDocument/2006/relationships/image" Target="../media/image16.wmf"/><Relationship Id="rId10" Type="http://schemas.openxmlformats.org/officeDocument/2006/relationships/image" Target="../media/image19.wmf"/><Relationship Id="rId4" Type="http://schemas.openxmlformats.org/officeDocument/2006/relationships/image" Target="../media/image15.wmf"/><Relationship Id="rId9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5.bin"/><Relationship Id="rId18" Type="http://schemas.openxmlformats.org/officeDocument/2006/relationships/image" Target="../media/image18.wmf"/><Relationship Id="rId3" Type="http://schemas.openxmlformats.org/officeDocument/2006/relationships/oleObject" Target="../embeddings/oleObject10.bin"/><Relationship Id="rId21" Type="http://schemas.openxmlformats.org/officeDocument/2006/relationships/oleObject" Target="../embeddings/oleObject19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wmf"/><Relationship Id="rId20" Type="http://schemas.openxmlformats.org/officeDocument/2006/relationships/image" Target="../media/image5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4.bin"/><Relationship Id="rId24" Type="http://schemas.openxmlformats.org/officeDocument/2006/relationships/image" Target="../media/image20.wmf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23" Type="http://schemas.openxmlformats.org/officeDocument/2006/relationships/oleObject" Target="../embeddings/oleObject20.bin"/><Relationship Id="rId10" Type="http://schemas.openxmlformats.org/officeDocument/2006/relationships/image" Target="../media/image15.wmf"/><Relationship Id="rId19" Type="http://schemas.openxmlformats.org/officeDocument/2006/relationships/oleObject" Target="../embeddings/oleObject18.bin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7.wmf"/><Relationship Id="rId22" Type="http://schemas.openxmlformats.org/officeDocument/2006/relationships/image" Target="../media/image19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67744" y="188640"/>
            <a:ext cx="62646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4800" b="1" spc="50" dirty="0" err="1" smtClean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Фізика</a:t>
            </a:r>
            <a:r>
              <a:rPr lang="ru-RU" sz="4800" b="1" spc="50" dirty="0" smtClean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10 </a:t>
            </a:r>
            <a:r>
              <a:rPr lang="ru-RU" sz="4800" b="1" spc="50" dirty="0" err="1" smtClean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клас</a:t>
            </a:r>
            <a:endParaRPr lang="ru-RU" sz="4800" b="1" spc="50" dirty="0" smtClean="0">
              <a:ln w="12700" cmpd="sng"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r"/>
            <a:r>
              <a:rPr lang="ru-RU" sz="4800" b="1" spc="50" dirty="0" smtClean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08.04.2020 р.</a:t>
            </a:r>
            <a:endParaRPr lang="ru-RU" sz="4800" b="1" spc="50" dirty="0">
              <a:ln w="12700" cmpd="sng"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20072" y="3933056"/>
            <a:ext cx="3923928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Вчитель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Мензатюк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М.П.</a:t>
            </a:r>
          </a:p>
          <a:p>
            <a:pPr algn="r"/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67743" y="2276872"/>
            <a:ext cx="68762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Розв</a:t>
            </a:r>
            <a:r>
              <a:rPr lang="en-US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’</a:t>
            </a:r>
            <a:r>
              <a:rPr lang="uk-UA" sz="4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язування</a:t>
            </a:r>
            <a:r>
              <a:rPr lang="uk-UA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задач</a:t>
            </a:r>
          </a:p>
        </p:txBody>
      </p:sp>
    </p:spTree>
    <p:extLst>
      <p:ext uri="{BB962C8B-B14F-4D97-AF65-F5344CB8AC3E}">
        <p14:creationId xmlns:p14="http://schemas.microsoft.com/office/powerpoint/2010/main" val="72789987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5085184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План роботи на </a:t>
            </a:r>
            <a:r>
              <a:rPr lang="uk-UA" b="1" dirty="0" err="1" smtClean="0"/>
              <a:t>уроці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1)повторити теоретичний матеріал  попередніх двох уроків</a:t>
            </a:r>
            <a:br>
              <a:rPr lang="uk-UA" dirty="0" smtClean="0"/>
            </a:br>
            <a:r>
              <a:rPr lang="uk-UA" dirty="0" smtClean="0"/>
              <a:t>2)записати </a:t>
            </a:r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язану</a:t>
            </a:r>
            <a:r>
              <a:rPr lang="uk-UA" dirty="0" smtClean="0"/>
              <a:t> задачу в зошит(наступний слайд)</a:t>
            </a:r>
            <a:br>
              <a:rPr lang="uk-UA" dirty="0" smtClean="0"/>
            </a:br>
            <a:r>
              <a:rPr lang="uk-UA" dirty="0" smtClean="0"/>
              <a:t>3)самостійно </a:t>
            </a:r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язати</a:t>
            </a:r>
            <a:r>
              <a:rPr lang="uk-UA" dirty="0" smtClean="0"/>
              <a:t> дві-три запропоновані задачі</a:t>
            </a:r>
            <a:br>
              <a:rPr lang="uk-UA" dirty="0" smtClean="0"/>
            </a:br>
            <a:r>
              <a:rPr lang="uk-UA" dirty="0" smtClean="0"/>
              <a:t>4)звірити відповідь</a:t>
            </a:r>
            <a:br>
              <a:rPr lang="uk-UA" dirty="0" smtClean="0"/>
            </a:br>
            <a:r>
              <a:rPr lang="uk-UA" dirty="0" smtClean="0"/>
              <a:t>5)вислати роботу на перевірку </a:t>
            </a:r>
            <a:br>
              <a:rPr lang="uk-UA" dirty="0" smtClean="0"/>
            </a:b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1</a:t>
            </a:r>
            <a:endParaRPr lang="ru-RU" dirty="0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51520" y="2256547"/>
            <a:ext cx="874846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Визначити роботу розширення 20л газу при ізобарному нагріванні від 270С до 120</a:t>
            </a:r>
            <a:r>
              <a:rPr kumimoji="0" lang="uk-UA" sz="3600" b="0" i="0" u="none" strike="noStrike" cap="none" normalizeH="0" baseline="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0</a:t>
            </a:r>
            <a:r>
              <a:rPr kumimoji="0" lang="uk-UA" sz="36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С. Тиск газу 80 </a:t>
            </a:r>
            <a:r>
              <a:rPr kumimoji="0" lang="uk-UA" sz="36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кПа</a:t>
            </a:r>
            <a:r>
              <a:rPr kumimoji="0" lang="uk-UA" sz="36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.</a:t>
            </a:r>
            <a:endParaRPr kumimoji="0" lang="uk-UA" sz="36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75961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38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6" name="Object 1"/>
          <p:cNvGraphicFramePr>
            <a:graphicFrameLocks noChangeAspect="1"/>
          </p:cNvGraphicFramePr>
          <p:nvPr/>
        </p:nvGraphicFramePr>
        <p:xfrm>
          <a:off x="107504" y="908720"/>
          <a:ext cx="1296144" cy="592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3" name="Формула" r:id="rId3" imgW="444240" imgH="203040" progId="Equation.3">
                  <p:embed/>
                </p:oleObj>
              </mc:Choice>
              <mc:Fallback>
                <p:oleObj name="Формула" r:id="rId3" imgW="444240" imgH="20304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908720"/>
                        <a:ext cx="1296144" cy="5923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79512" y="1412777"/>
            <a:ext cx="12961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V</a:t>
            </a:r>
            <a:r>
              <a:rPr lang="uk-UA" sz="2000" baseline="-25000" dirty="0" smtClean="0"/>
              <a:t>1</a:t>
            </a:r>
            <a:r>
              <a:rPr lang="uk-UA" sz="2000" dirty="0" smtClean="0"/>
              <a:t> = 20л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1844824"/>
            <a:ext cx="10951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 smtClean="0"/>
              <a:t>Т</a:t>
            </a:r>
            <a:r>
              <a:rPr lang="uk-UA" sz="2000" baseline="-25000" dirty="0" smtClean="0"/>
              <a:t>1</a:t>
            </a:r>
            <a:r>
              <a:rPr lang="uk-UA" dirty="0" smtClean="0"/>
              <a:t> = 27</a:t>
            </a:r>
            <a:r>
              <a:rPr lang="uk-UA" baseline="30000" dirty="0" smtClean="0"/>
              <a:t>0</a:t>
            </a:r>
            <a:r>
              <a:rPr lang="uk-UA" dirty="0" smtClean="0"/>
              <a:t>С</a:t>
            </a:r>
            <a:endParaRPr lang="ru-RU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179512" y="2276872"/>
            <a:ext cx="13681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Т</a:t>
            </a:r>
            <a:r>
              <a:rPr kumimoji="0" lang="uk-UA" sz="2000" b="0" i="0" u="none" strike="noStrike" cap="none" normalizeH="0" baseline="-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= 120</a:t>
            </a:r>
            <a:r>
              <a:rPr kumimoji="0" lang="uk-UA" b="0" i="0" u="none" strike="noStrike" cap="none" normalizeH="0" baseline="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0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С</a:t>
            </a:r>
            <a:endParaRPr kumimoji="0" lang="uk-UA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9512" y="2708920"/>
            <a:ext cx="12410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 smtClean="0"/>
              <a:t>Р</a:t>
            </a:r>
            <a:r>
              <a:rPr lang="uk-UA" dirty="0" smtClean="0"/>
              <a:t> = 80 </a:t>
            </a:r>
            <a:r>
              <a:rPr lang="uk-UA" dirty="0" err="1" smtClean="0"/>
              <a:t>кПа</a:t>
            </a:r>
            <a:endParaRPr lang="ru-RU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619672" y="980728"/>
            <a:ext cx="0" cy="27360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107504" y="3212976"/>
            <a:ext cx="151216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79512" y="3284984"/>
            <a:ext cx="9361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?</a:t>
            </a:r>
            <a:endParaRPr kumimoji="0" lang="uk-UA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2771800" y="1196752"/>
            <a:ext cx="21602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A = Р(V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 – V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)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059832" y="1628800"/>
            <a:ext cx="15151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/>
              <a:t>V</a:t>
            </a:r>
            <a:r>
              <a:rPr lang="ru-RU" sz="2000" baseline="-25000" dirty="0" smtClean="0"/>
              <a:t>1</a:t>
            </a:r>
            <a:r>
              <a:rPr lang="ru-RU" sz="2000" dirty="0" smtClean="0"/>
              <a:t>/V</a:t>
            </a:r>
            <a:r>
              <a:rPr lang="ru-RU" sz="2000" baseline="-25000" dirty="0" smtClean="0"/>
              <a:t>2</a:t>
            </a:r>
            <a:r>
              <a:rPr lang="ru-RU" sz="2000" dirty="0" smtClean="0"/>
              <a:t> = T</a:t>
            </a:r>
            <a:r>
              <a:rPr lang="ru-RU" sz="2000" baseline="-25000" dirty="0" smtClean="0"/>
              <a:t>1</a:t>
            </a:r>
            <a:r>
              <a:rPr lang="ru-RU" sz="2000" dirty="0" smtClean="0"/>
              <a:t>/T</a:t>
            </a:r>
            <a:r>
              <a:rPr lang="ru-RU" sz="2000" baseline="-25000" dirty="0" smtClean="0"/>
              <a:t>2</a:t>
            </a:r>
            <a:endParaRPr lang="ru-RU" sz="2000" dirty="0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2987824" y="2060848"/>
            <a:ext cx="17281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V</a:t>
            </a:r>
            <a:r>
              <a:rPr kumimoji="0" lang="de-DE" sz="2000" b="0" i="0" u="none" strike="noStrike" cap="none" normalizeH="0" baseline="-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 = V</a:t>
            </a:r>
            <a:r>
              <a:rPr kumimoji="0" lang="de-DE" sz="2000" b="0" i="0" u="none" strike="noStrike" cap="none" normalizeH="0" baseline="-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de-DE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*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de-DE" sz="2000" b="0" i="0" u="none" strike="noStrike" cap="none" normalizeH="0" baseline="-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 /T</a:t>
            </a:r>
            <a:r>
              <a:rPr kumimoji="0" lang="de-DE" sz="2000" b="0" i="0" u="none" strike="noStrike" cap="none" normalizeH="0" baseline="-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1</a:t>
            </a:r>
            <a:endParaRPr kumimoji="0" lang="de-DE" sz="20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2699792" y="2580293"/>
            <a:ext cx="23397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А = Р ( (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V</a:t>
            </a:r>
            <a:r>
              <a:rPr kumimoji="0" lang="ru-RU" b="0" i="0" u="none" strike="noStrike" cap="none" normalizeH="0" baseline="-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*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ru-RU" b="0" i="0" u="none" strike="noStrike" cap="none" normalizeH="0" baseline="-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/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ru-RU" b="0" i="0" u="none" strike="noStrike" cap="none" normalizeH="0" baseline="-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) - 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V</a:t>
            </a:r>
            <a:r>
              <a:rPr kumimoji="0" lang="ru-RU" b="0" i="0" u="none" strike="noStrike" cap="none" normalizeH="0" baseline="-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de-DE" b="0" i="0" u="none" strike="noStrike" cap="none" normalizeH="0" baseline="-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5004048" y="1052736"/>
            <a:ext cx="0" cy="27360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5" name="Object 7"/>
          <p:cNvGraphicFramePr>
            <a:graphicFrameLocks noChangeAspect="1"/>
          </p:cNvGraphicFramePr>
          <p:nvPr/>
        </p:nvGraphicFramePr>
        <p:xfrm>
          <a:off x="5868144" y="980728"/>
          <a:ext cx="2443163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4" name="Формула" r:id="rId5" imgW="838080" imgH="177480" progId="Equation.3">
                  <p:embed/>
                </p:oleObj>
              </mc:Choice>
              <mc:Fallback>
                <p:oleObj name="Формула" r:id="rId5" imgW="838080" imgH="177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980728"/>
                        <a:ext cx="2443163" cy="519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4987093" y="1844824"/>
            <a:ext cx="415690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[</a:t>
            </a:r>
            <a:r>
              <a:rPr lang="uk-UA" sz="2000" dirty="0" smtClean="0"/>
              <a:t> А</a:t>
            </a:r>
            <a:r>
              <a:rPr lang="ru-RU" sz="2000" dirty="0" smtClean="0"/>
              <a:t> ]</a:t>
            </a:r>
            <a:r>
              <a:rPr lang="uk-UA" sz="2000" dirty="0" smtClean="0"/>
              <a:t> = Па</a:t>
            </a:r>
            <a:r>
              <a:rPr lang="uk-UA" sz="1600" dirty="0" smtClean="0"/>
              <a:t>*</a:t>
            </a:r>
            <a:r>
              <a:rPr lang="uk-UA" sz="2000" dirty="0" smtClean="0"/>
              <a:t>м</a:t>
            </a:r>
            <a:r>
              <a:rPr lang="uk-UA" sz="2000" baseline="30000" dirty="0" smtClean="0"/>
              <a:t>3</a:t>
            </a:r>
            <a:r>
              <a:rPr lang="uk-UA" sz="2000" dirty="0" smtClean="0"/>
              <a:t> =  (Н/м</a:t>
            </a:r>
            <a:r>
              <a:rPr lang="uk-UA" sz="2000" baseline="30000" dirty="0" smtClean="0"/>
              <a:t>2</a:t>
            </a:r>
            <a:r>
              <a:rPr lang="uk-UA" sz="2000" dirty="0" smtClean="0"/>
              <a:t>) </a:t>
            </a:r>
            <a:r>
              <a:rPr lang="uk-UA" sz="1600" dirty="0" smtClean="0"/>
              <a:t>*</a:t>
            </a:r>
            <a:r>
              <a:rPr lang="uk-UA" sz="2000" dirty="0" smtClean="0"/>
              <a:t>м</a:t>
            </a:r>
            <a:r>
              <a:rPr lang="uk-UA" sz="2000" baseline="30000" dirty="0" smtClean="0"/>
              <a:t>3</a:t>
            </a:r>
            <a:r>
              <a:rPr lang="uk-UA" sz="2000" dirty="0" smtClean="0"/>
              <a:t> = Н</a:t>
            </a:r>
            <a:r>
              <a:rPr lang="uk-UA" sz="1600" dirty="0" smtClean="0"/>
              <a:t>*</a:t>
            </a:r>
            <a:r>
              <a:rPr lang="uk-UA" sz="2000" dirty="0" smtClean="0"/>
              <a:t>м = Дж</a:t>
            </a:r>
            <a:endParaRPr lang="ru-RU" sz="2000" dirty="0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5004048" y="2348880"/>
            <a:ext cx="44644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А = 80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*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10</a:t>
            </a:r>
            <a:r>
              <a:rPr kumimoji="0" lang="uk-UA" b="0" i="0" u="none" strike="noStrike" cap="none" normalizeH="0" baseline="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 ( (20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*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10</a:t>
            </a:r>
            <a:r>
              <a:rPr kumimoji="0" lang="uk-UA" b="0" i="0" u="none" strike="noStrike" cap="none" normalizeH="0" baseline="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-3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*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393 / 300) - 20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*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10</a:t>
            </a:r>
            <a:r>
              <a:rPr kumimoji="0" lang="uk-UA" b="0" i="0" u="none" strike="noStrike" cap="none" normalizeH="0" baseline="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-3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) =</a:t>
            </a:r>
            <a:endParaRPr kumimoji="0" lang="en-US" b="0" i="0" u="none" strike="noStrike" cap="none" normalizeH="0" baseline="0" dirty="0" smtClean="0">
              <a:ln>
                <a:noFill/>
              </a:ln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ea typeface="Times New Roman" pitchFamily="18" charset="0"/>
                <a:cs typeface="Arial" pitchFamily="34" charset="0"/>
              </a:rPr>
              <a:t>=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500 Дж</a:t>
            </a:r>
            <a:endParaRPr kumimoji="0" lang="uk-UA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graphicFrame>
        <p:nvGraphicFramePr>
          <p:cNvPr id="8" name="Object 9"/>
          <p:cNvGraphicFramePr>
            <a:graphicFrameLocks noChangeAspect="1"/>
          </p:cNvGraphicFramePr>
          <p:nvPr/>
        </p:nvGraphicFramePr>
        <p:xfrm>
          <a:off x="4930775" y="3068638"/>
          <a:ext cx="1755926" cy="4323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5" name="Формула" r:id="rId7" imgW="723600" imgH="177480" progId="Equation.3">
                  <p:embed/>
                </p:oleObj>
              </mc:Choice>
              <mc:Fallback>
                <p:oleObj name="Формула" r:id="rId7" imgW="723600" imgH="177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0775" y="3068638"/>
                        <a:ext cx="1755926" cy="4323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Прямоугольник 24"/>
          <p:cNvSpPr/>
          <p:nvPr/>
        </p:nvSpPr>
        <p:spPr>
          <a:xfrm>
            <a:off x="6732240" y="3068960"/>
            <a:ext cx="16001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>
                <a:ea typeface="Times New Roman" pitchFamily="18" charset="0"/>
                <a:cs typeface="Arial" pitchFamily="34" charset="0"/>
              </a:rPr>
              <a:t>А =</a:t>
            </a:r>
            <a:r>
              <a:rPr lang="en-US" sz="2400" dirty="0" smtClean="0">
                <a:ea typeface="Times New Roman" pitchFamily="18" charset="0"/>
                <a:cs typeface="Arial" pitchFamily="34" charset="0"/>
              </a:rPr>
              <a:t> </a:t>
            </a:r>
            <a:r>
              <a:rPr lang="uk-UA" sz="2400" dirty="0" smtClean="0"/>
              <a:t>500 Дж</a:t>
            </a:r>
            <a:endParaRPr lang="ru-RU" sz="2400" dirty="0"/>
          </a:p>
        </p:txBody>
      </p:sp>
      <p:graphicFrame>
        <p:nvGraphicFramePr>
          <p:cNvPr id="15" name="Object 10"/>
          <p:cNvGraphicFramePr>
            <a:graphicFrameLocks noChangeAspect="1"/>
          </p:cNvGraphicFramePr>
          <p:nvPr/>
        </p:nvGraphicFramePr>
        <p:xfrm>
          <a:off x="1835696" y="908720"/>
          <a:ext cx="62865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6" name="Формула" r:id="rId9" imgW="215640" imgH="177480" progId="Equation.3">
                  <p:embed/>
                </p:oleObj>
              </mc:Choice>
              <mc:Fallback>
                <p:oleObj name="Формула" r:id="rId9" imgW="215640" imgH="177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908720"/>
                        <a:ext cx="628650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7" name="Прямая соединительная линия 26"/>
          <p:cNvCxnSpPr/>
          <p:nvPr/>
        </p:nvCxnSpPr>
        <p:spPr>
          <a:xfrm>
            <a:off x="2699792" y="980728"/>
            <a:ext cx="0" cy="27360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1619672" y="2852936"/>
            <a:ext cx="11641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ea typeface="Times New Roman" pitchFamily="18" charset="0"/>
                <a:cs typeface="Arial" pitchFamily="34" charset="0"/>
              </a:rPr>
              <a:t>80</a:t>
            </a:r>
            <a:r>
              <a:rPr lang="uk-UA" sz="1400" dirty="0" smtClean="0">
                <a:ea typeface="Times New Roman" pitchFamily="18" charset="0"/>
                <a:cs typeface="Arial" pitchFamily="34" charset="0"/>
              </a:rPr>
              <a:t>*</a:t>
            </a:r>
            <a:r>
              <a:rPr lang="uk-UA" dirty="0" smtClean="0">
                <a:ea typeface="Times New Roman" pitchFamily="18" charset="0"/>
                <a:cs typeface="Arial" pitchFamily="34" charset="0"/>
              </a:rPr>
              <a:t>10</a:t>
            </a:r>
            <a:r>
              <a:rPr lang="uk-UA" baseline="30000" dirty="0" smtClean="0">
                <a:ea typeface="Times New Roman" pitchFamily="18" charset="0"/>
                <a:cs typeface="Arial" pitchFamily="34" charset="0"/>
              </a:rPr>
              <a:t>3 </a:t>
            </a:r>
            <a:r>
              <a:rPr lang="uk-UA" dirty="0" smtClean="0">
                <a:ea typeface="Times New Roman" pitchFamily="18" charset="0"/>
                <a:cs typeface="Arial" pitchFamily="34" charset="0"/>
              </a:rPr>
              <a:t> Па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1691680" y="1556792"/>
            <a:ext cx="8675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ea typeface="Times New Roman" pitchFamily="18" charset="0"/>
                <a:cs typeface="Arial" pitchFamily="34" charset="0"/>
              </a:rPr>
              <a:t>20</a:t>
            </a:r>
            <a:r>
              <a:rPr lang="uk-UA" sz="1400" dirty="0" smtClean="0">
                <a:ea typeface="Times New Roman" pitchFamily="18" charset="0"/>
                <a:cs typeface="Arial" pitchFamily="34" charset="0"/>
              </a:rPr>
              <a:t>*</a:t>
            </a:r>
            <a:r>
              <a:rPr lang="uk-UA" dirty="0" smtClean="0">
                <a:ea typeface="Times New Roman" pitchFamily="18" charset="0"/>
                <a:cs typeface="Arial" pitchFamily="34" charset="0"/>
              </a:rPr>
              <a:t>10</a:t>
            </a:r>
            <a:r>
              <a:rPr lang="uk-UA" baseline="30000" dirty="0" smtClean="0">
                <a:ea typeface="Times New Roman" pitchFamily="18" charset="0"/>
                <a:cs typeface="Arial" pitchFamily="34" charset="0"/>
              </a:rPr>
              <a:t>-3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1763688" y="2348880"/>
            <a:ext cx="7409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>
                <a:ea typeface="Times New Roman" pitchFamily="18" charset="0"/>
                <a:cs typeface="Arial" pitchFamily="34" charset="0"/>
              </a:rPr>
              <a:t>393</a:t>
            </a:r>
            <a:r>
              <a:rPr lang="uk-UA" sz="2400" dirty="0" smtClean="0">
                <a:ea typeface="Times New Roman" pitchFamily="18" charset="0"/>
                <a:cs typeface="Arial" pitchFamily="34" charset="0"/>
              </a:rPr>
              <a:t>К</a:t>
            </a:r>
            <a:endParaRPr lang="ru-RU" sz="24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1763688" y="1916832"/>
            <a:ext cx="7409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 smtClean="0">
                <a:ea typeface="Times New Roman" pitchFamily="18" charset="0"/>
                <a:cs typeface="Arial" pitchFamily="34" charset="0"/>
              </a:rPr>
              <a:t>300</a:t>
            </a:r>
            <a:r>
              <a:rPr lang="uk-UA" sz="2400" dirty="0" smtClean="0">
                <a:ea typeface="Times New Roman" pitchFamily="18" charset="0"/>
                <a:cs typeface="Arial" pitchFamily="34" charset="0"/>
              </a:rPr>
              <a:t>К</a:t>
            </a:r>
            <a:endParaRPr lang="ru-RU" sz="2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9458" grpId="0"/>
      <p:bldP spid="9" grpId="0"/>
      <p:bldP spid="19459" grpId="0"/>
      <p:bldP spid="19460" grpId="0"/>
      <p:bldP spid="17" grpId="0"/>
      <p:bldP spid="19461" grpId="0"/>
      <p:bldP spid="19462" grpId="0"/>
      <p:bldP spid="22" grpId="0"/>
      <p:bldP spid="19464" grpId="0"/>
      <p:bldP spid="25" grpId="0"/>
      <p:bldP spid="28" grpId="0"/>
      <p:bldP spid="24" grpId="0"/>
      <p:bldP spid="26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2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07504" y="1556792"/>
            <a:ext cx="8928992" cy="1944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У циліндричній посудині під поршнем із вантажем загальною масою </a:t>
            </a:r>
            <a:r>
              <a:rPr lang="en-US" sz="2400" dirty="0" smtClean="0"/>
              <a:t>m</a:t>
            </a:r>
            <a:r>
              <a:rPr lang="en-US" sz="1100" dirty="0" smtClean="0"/>
              <a:t>1</a:t>
            </a:r>
            <a:r>
              <a:rPr lang="en-US" sz="2400" dirty="0" smtClean="0"/>
              <a:t>=200</a:t>
            </a:r>
            <a:r>
              <a:rPr lang="uk-UA" sz="2400" dirty="0" smtClean="0"/>
              <a:t>кг міститься </a:t>
            </a:r>
            <a:r>
              <a:rPr lang="en-US" sz="2400" dirty="0" smtClean="0"/>
              <a:t>m</a:t>
            </a:r>
            <a:r>
              <a:rPr lang="uk-UA" sz="1100" dirty="0" smtClean="0"/>
              <a:t>0</a:t>
            </a:r>
            <a:r>
              <a:rPr lang="uk-UA" sz="2400" dirty="0" smtClean="0"/>
              <a:t>=2,5г водню при температурі                  . Внутрішній діаметр посудини </a:t>
            </a:r>
            <a:r>
              <a:rPr lang="en-US" sz="2400" dirty="0" smtClean="0"/>
              <a:t>d=20</a:t>
            </a:r>
            <a:r>
              <a:rPr lang="uk-UA" sz="2400" dirty="0" smtClean="0"/>
              <a:t>см. Визначте роботу, яку виконує водень при його ізобарному нагріванні до                    . Тертя між поршнем і циліндром відсутнє.  </a:t>
            </a:r>
            <a:endParaRPr lang="ru-RU" sz="2400" dirty="0"/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/>
        </p:nvGraphicFramePr>
        <p:xfrm>
          <a:off x="7884368" y="1988840"/>
          <a:ext cx="1152128" cy="3440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7" name="Формула" r:id="rId3" imgW="596880" imgH="177480" progId="Equation.3">
                  <p:embed/>
                </p:oleObj>
              </mc:Choice>
              <mc:Fallback>
                <p:oleObj name="Формула" r:id="rId3" imgW="596880" imgH="17748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4368" y="1988840"/>
                        <a:ext cx="1152128" cy="34406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6876256" y="2708920"/>
          <a:ext cx="1298575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8" name="Формула" r:id="rId5" imgW="672840" imgH="177480" progId="Equation.3">
                  <p:embed/>
                </p:oleObj>
              </mc:Choice>
              <mc:Fallback>
                <p:oleObj name="Формула" r:id="rId5" imgW="67284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6256" y="2708920"/>
                        <a:ext cx="1298575" cy="3600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3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628800"/>
            <a:ext cx="8568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/>
              <a:t>Аеростат</a:t>
            </a:r>
            <a:r>
              <a:rPr lang="ru-RU" sz="2400" dirty="0" smtClean="0"/>
              <a:t> </a:t>
            </a:r>
            <a:r>
              <a:rPr lang="ru-RU" sz="2400" dirty="0" err="1" smtClean="0"/>
              <a:t>об’ємом</a:t>
            </a:r>
            <a:r>
              <a:rPr lang="ru-RU" sz="2400" dirty="0" smtClean="0"/>
              <a:t>                         </a:t>
            </a:r>
            <a:r>
              <a:rPr lang="ru-RU" sz="2400" i="1" dirty="0" err="1" smtClean="0"/>
              <a:t>наповнено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гелієм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під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тиском</a:t>
            </a:r>
            <a:endParaRPr lang="ru-RU" sz="2400" i="1" dirty="0" smtClean="0"/>
          </a:p>
          <a:p>
            <a:r>
              <a:rPr lang="ru-RU" sz="2400" i="1" dirty="0" smtClean="0"/>
              <a:t>                   .</a:t>
            </a:r>
            <a:r>
              <a:rPr lang="ru-RU" sz="2400" dirty="0" err="1" smtClean="0"/>
              <a:t>Внаслідок</a:t>
            </a:r>
            <a:r>
              <a:rPr lang="ru-RU" sz="2400" dirty="0" smtClean="0"/>
              <a:t> </a:t>
            </a:r>
            <a:r>
              <a:rPr lang="ru-RU" sz="2400" dirty="0" err="1" smtClean="0"/>
              <a:t>нагрівання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сонячним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промінням</a:t>
            </a:r>
            <a:r>
              <a:rPr lang="ru-RU" sz="2400" dirty="0" smtClean="0"/>
              <a:t> температура газу в </a:t>
            </a:r>
            <a:r>
              <a:rPr lang="ru-RU" sz="2400" dirty="0" err="1" smtClean="0"/>
              <a:t>аеростаті</a:t>
            </a:r>
            <a:r>
              <a:rPr lang="ru-RU" sz="2400" dirty="0" smtClean="0"/>
              <a:t> </a:t>
            </a:r>
            <a:r>
              <a:rPr lang="ru-RU" sz="2400" dirty="0" err="1" smtClean="0"/>
              <a:t>підвищилася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i="1" dirty="0" smtClean="0"/>
              <a:t>t</a:t>
            </a:r>
            <a:r>
              <a:rPr lang="ru-RU" sz="1100" i="1" dirty="0" smtClean="0"/>
              <a:t>1</a:t>
            </a:r>
            <a:r>
              <a:rPr lang="ru-RU" sz="2400" i="1" dirty="0" smtClean="0"/>
              <a:t> = 10 </a:t>
            </a:r>
            <a:r>
              <a:rPr lang="ru-RU" sz="2400" i="1" dirty="0" err="1" smtClean="0"/>
              <a:t>ºС    </a:t>
            </a:r>
            <a:r>
              <a:rPr lang="ru-RU" sz="2400" i="1" dirty="0" smtClean="0"/>
              <a:t>до          t</a:t>
            </a:r>
            <a:r>
              <a:rPr lang="ru-RU" sz="1100" i="1" dirty="0" smtClean="0"/>
              <a:t>2</a:t>
            </a:r>
            <a:r>
              <a:rPr lang="ru-RU" sz="2400" i="1" dirty="0" smtClean="0"/>
              <a:t> = 25 </a:t>
            </a:r>
            <a:r>
              <a:rPr lang="ru-RU" sz="2400" i="1" dirty="0" err="1" smtClean="0"/>
              <a:t>ºС</a:t>
            </a:r>
            <a:r>
              <a:rPr lang="ru-RU" sz="2400" i="1" dirty="0" smtClean="0"/>
              <a:t>. На </a:t>
            </a:r>
            <a:r>
              <a:rPr lang="ru-RU" sz="2400" i="1" dirty="0" err="1" smtClean="0"/>
              <a:t>скільки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збільшилася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внутрішня</a:t>
            </a:r>
            <a:r>
              <a:rPr lang="ru-RU" sz="2400" i="1" dirty="0" smtClean="0"/>
              <a:t> </a:t>
            </a:r>
            <a:r>
              <a:rPr lang="ru-RU" sz="2400" dirty="0" err="1" smtClean="0"/>
              <a:t>енергія</a:t>
            </a:r>
            <a:r>
              <a:rPr lang="ru-RU" sz="2400" dirty="0" smtClean="0"/>
              <a:t> газу?</a:t>
            </a:r>
            <a:endParaRPr lang="ru-RU" sz="2400" dirty="0"/>
          </a:p>
        </p:txBody>
      </p:sp>
      <p:graphicFrame>
        <p:nvGraphicFramePr>
          <p:cNvPr id="25606" name="Object 2"/>
          <p:cNvGraphicFramePr>
            <a:graphicFrameLocks noChangeAspect="1"/>
          </p:cNvGraphicFramePr>
          <p:nvPr/>
        </p:nvGraphicFramePr>
        <p:xfrm>
          <a:off x="2987824" y="1628800"/>
          <a:ext cx="1296144" cy="3850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2" name="Формула" r:id="rId3" imgW="685800" imgH="203040" progId="Equation.3">
                  <p:embed/>
                </p:oleObj>
              </mc:Choice>
              <mc:Fallback>
                <p:oleObj name="Формула" r:id="rId3" imgW="68580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1628800"/>
                        <a:ext cx="1296144" cy="38503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467544" y="1988840"/>
          <a:ext cx="132080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3" name="Формула" r:id="rId5" imgW="698400" imgH="228600" progId="Equation.3">
                  <p:embed/>
                </p:oleObj>
              </mc:Choice>
              <mc:Fallback>
                <p:oleObj name="Формула" r:id="rId5" imgW="69840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988840"/>
                        <a:ext cx="1320800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4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07504" y="1700808"/>
            <a:ext cx="9036496" cy="2304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Два </a:t>
            </a:r>
            <a:r>
              <a:rPr lang="ru-RU" sz="2800" dirty="0" err="1" smtClean="0"/>
              <a:t>молі</a:t>
            </a:r>
            <a:r>
              <a:rPr lang="ru-RU" sz="2800" dirty="0" smtClean="0"/>
              <a:t> </a:t>
            </a:r>
            <a:r>
              <a:rPr lang="ru-RU" sz="2800" dirty="0" err="1" smtClean="0"/>
              <a:t>ідеального</a:t>
            </a:r>
            <a:r>
              <a:rPr lang="ru-RU" sz="2800" dirty="0" smtClean="0"/>
              <a:t> одноатомного газу </a:t>
            </a:r>
            <a:r>
              <a:rPr lang="ru-RU" sz="2800" dirty="0" err="1" smtClean="0"/>
              <a:t>розширюються</a:t>
            </a:r>
            <a:r>
              <a:rPr lang="ru-RU" sz="2800" dirty="0" smtClean="0"/>
              <a:t> без </a:t>
            </a:r>
            <a:r>
              <a:rPr lang="ru-RU" sz="2800" dirty="0" err="1" smtClean="0"/>
              <a:t>теплообміну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навколишнім</a:t>
            </a:r>
            <a:r>
              <a:rPr lang="ru-RU" sz="2800" dirty="0" smtClean="0"/>
              <a:t> </a:t>
            </a:r>
            <a:r>
              <a:rPr lang="ru-RU" sz="2800" dirty="0" err="1" smtClean="0"/>
              <a:t>середовищем</a:t>
            </a:r>
            <a:r>
              <a:rPr lang="ru-RU" sz="2800" dirty="0" smtClean="0"/>
              <a:t>. Температура газу при </a:t>
            </a:r>
            <a:r>
              <a:rPr lang="ru-RU" sz="2800" dirty="0" err="1" smtClean="0"/>
              <a:t>розширенні</a:t>
            </a:r>
            <a:r>
              <a:rPr lang="ru-RU" sz="2800" dirty="0" smtClean="0"/>
              <a:t> </a:t>
            </a:r>
            <a:r>
              <a:rPr lang="ru-RU" sz="2800" dirty="0" err="1" smtClean="0"/>
              <a:t>зменшилася</a:t>
            </a:r>
            <a:r>
              <a:rPr lang="ru-RU" sz="2800" dirty="0" smtClean="0"/>
              <a:t> на               </a:t>
            </a:r>
            <a:r>
              <a:rPr lang="ru-RU" sz="2800" i="1" dirty="0" smtClean="0"/>
              <a:t>. </a:t>
            </a:r>
            <a:r>
              <a:rPr lang="ru-RU" sz="2800" i="1" dirty="0" err="1" smtClean="0"/>
              <a:t>Визначте</a:t>
            </a:r>
            <a:r>
              <a:rPr lang="ru-RU" sz="2800" i="1" dirty="0" smtClean="0"/>
              <a:t> роботу, </a:t>
            </a:r>
            <a:r>
              <a:rPr lang="ru-RU" sz="2800" i="1" dirty="0" err="1" smtClean="0"/>
              <a:t>виконану</a:t>
            </a:r>
            <a:r>
              <a:rPr lang="ru-RU" sz="2800" i="1" dirty="0" smtClean="0"/>
              <a:t> газом при </a:t>
            </a:r>
            <a:r>
              <a:rPr lang="ru-RU" sz="2800" i="1" dirty="0" err="1" smtClean="0"/>
              <a:t>розширенні</a:t>
            </a:r>
            <a:r>
              <a:rPr lang="ru-RU" sz="2800" i="1" dirty="0" smtClean="0"/>
              <a:t>.</a:t>
            </a:r>
          </a:p>
          <a:p>
            <a:r>
              <a:rPr lang="de-DE" sz="2800" i="1" dirty="0" smtClean="0"/>
              <a:t>R = 8,31 </a:t>
            </a:r>
            <a:r>
              <a:rPr lang="ru-RU" sz="2800" i="1" dirty="0" smtClean="0"/>
              <a:t>Дж/(К·моль).</a:t>
            </a:r>
            <a:endParaRPr lang="ru-RU" sz="2800" dirty="0"/>
          </a:p>
        </p:txBody>
      </p:sp>
      <p:graphicFrame>
        <p:nvGraphicFramePr>
          <p:cNvPr id="25606" name="Object 2"/>
          <p:cNvGraphicFramePr>
            <a:graphicFrameLocks noChangeAspect="1"/>
          </p:cNvGraphicFramePr>
          <p:nvPr/>
        </p:nvGraphicFramePr>
        <p:xfrm>
          <a:off x="7812360" y="2636912"/>
          <a:ext cx="1156085" cy="3784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5" name="Формула" r:id="rId3" imgW="545760" imgH="177480" progId="Equation.3">
                  <p:embed/>
                </p:oleObj>
              </mc:Choice>
              <mc:Fallback>
                <p:oleObj name="Формула" r:id="rId3" imgW="54576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2360" y="2636912"/>
                        <a:ext cx="1156085" cy="3784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6" name="Object 2"/>
          <p:cNvGraphicFramePr>
            <a:graphicFrameLocks noChangeAspect="1"/>
          </p:cNvGraphicFramePr>
          <p:nvPr/>
        </p:nvGraphicFramePr>
        <p:xfrm>
          <a:off x="0" y="692696"/>
          <a:ext cx="1295400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69" name="Формула" r:id="rId3" imgW="444240" imgH="203040" progId="Equation.3">
                  <p:embed/>
                </p:oleObj>
              </mc:Choice>
              <mc:Fallback>
                <p:oleObj name="Формула" r:id="rId3" imgW="44424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92696"/>
                        <a:ext cx="1295400" cy="593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2195736" y="908720"/>
            <a:ext cx="0" cy="46805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H="1">
            <a:off x="0" y="3356992"/>
            <a:ext cx="219573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07504" y="1268760"/>
          <a:ext cx="2055813" cy="199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70" name="Формула" r:id="rId5" imgW="1104840" imgH="1066680" progId="Equation.3">
                  <p:embed/>
                </p:oleObj>
              </mc:Choice>
              <mc:Fallback>
                <p:oleObj name="Формула" r:id="rId5" imgW="1104840" imgH="10666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1268760"/>
                        <a:ext cx="2055813" cy="1992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179512" y="3573016"/>
          <a:ext cx="1000125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71" name="Формула" r:id="rId7" imgW="342720" imgH="177480" progId="Equation.3">
                  <p:embed/>
                </p:oleObj>
              </mc:Choice>
              <mc:Fallback>
                <p:oleObj name="Формула" r:id="rId7" imgW="342720" imgH="177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3573016"/>
                        <a:ext cx="1000125" cy="519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5"/>
          <p:cNvGraphicFramePr>
            <a:graphicFrameLocks noChangeAspect="1"/>
          </p:cNvGraphicFramePr>
          <p:nvPr/>
        </p:nvGraphicFramePr>
        <p:xfrm>
          <a:off x="2267744" y="908720"/>
          <a:ext cx="1385888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72" name="Формула" r:id="rId9" imgW="571320" imgH="203040" progId="Equation.3">
                  <p:embed/>
                </p:oleObj>
              </mc:Choice>
              <mc:Fallback>
                <p:oleObj name="Формула" r:id="rId9" imgW="57132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908720"/>
                        <a:ext cx="1385888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6"/>
          <p:cNvGraphicFramePr>
            <a:graphicFrameLocks noChangeAspect="1"/>
          </p:cNvGraphicFramePr>
          <p:nvPr/>
        </p:nvGraphicFramePr>
        <p:xfrm>
          <a:off x="2195736" y="1700808"/>
          <a:ext cx="1906587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73" name="Формула" r:id="rId11" imgW="787320" imgH="203040" progId="Equation.3">
                  <p:embed/>
                </p:oleObj>
              </mc:Choice>
              <mc:Fallback>
                <p:oleObj name="Формула" r:id="rId11" imgW="78732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1700808"/>
                        <a:ext cx="1906587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7"/>
          <p:cNvGraphicFramePr>
            <a:graphicFrameLocks noChangeAspect="1"/>
          </p:cNvGraphicFramePr>
          <p:nvPr/>
        </p:nvGraphicFramePr>
        <p:xfrm>
          <a:off x="2195736" y="2420888"/>
          <a:ext cx="1506537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74" name="Формула" r:id="rId13" imgW="622080" imgH="177480" progId="Equation.3">
                  <p:embed/>
                </p:oleObj>
              </mc:Choice>
              <mc:Fallback>
                <p:oleObj name="Формула" r:id="rId13" imgW="622080" imgH="177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2420888"/>
                        <a:ext cx="1506537" cy="433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Прямая соединительная линия 12"/>
          <p:cNvCxnSpPr/>
          <p:nvPr/>
        </p:nvCxnSpPr>
        <p:spPr>
          <a:xfrm>
            <a:off x="4139952" y="908720"/>
            <a:ext cx="0" cy="46805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2" name="Object 8"/>
          <p:cNvGraphicFramePr>
            <a:graphicFrameLocks noChangeAspect="1"/>
          </p:cNvGraphicFramePr>
          <p:nvPr/>
        </p:nvGraphicFramePr>
        <p:xfrm>
          <a:off x="5436096" y="836712"/>
          <a:ext cx="2443162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75" name="Формула" r:id="rId15" imgW="838080" imgH="177480" progId="Equation.3">
                  <p:embed/>
                </p:oleObj>
              </mc:Choice>
              <mc:Fallback>
                <p:oleObj name="Формула" r:id="rId15" imgW="838080" imgH="177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836712"/>
                        <a:ext cx="2443162" cy="519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9"/>
          <p:cNvGraphicFramePr>
            <a:graphicFrameLocks noChangeAspect="1"/>
          </p:cNvGraphicFramePr>
          <p:nvPr/>
        </p:nvGraphicFramePr>
        <p:xfrm>
          <a:off x="4211960" y="1412776"/>
          <a:ext cx="4673600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76" name="Формула" r:id="rId17" imgW="1930320" imgH="393480" progId="Equation.3">
                  <p:embed/>
                </p:oleObj>
              </mc:Choice>
              <mc:Fallback>
                <p:oleObj name="Формула" r:id="rId17" imgW="1930320" imgH="393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960" y="1412776"/>
                        <a:ext cx="4673600" cy="958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0"/>
          <p:cNvGraphicFramePr>
            <a:graphicFrameLocks noChangeAspect="1"/>
          </p:cNvGraphicFramePr>
          <p:nvPr/>
        </p:nvGraphicFramePr>
        <p:xfrm>
          <a:off x="4211960" y="4149080"/>
          <a:ext cx="175577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77" name="Формула" r:id="rId19" imgW="723600" imgH="177480" progId="Equation.3">
                  <p:embed/>
                </p:oleObj>
              </mc:Choice>
              <mc:Fallback>
                <p:oleObj name="Формула" r:id="rId19" imgW="723600" imgH="177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960" y="4149080"/>
                        <a:ext cx="1755775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1"/>
          <p:cNvGraphicFramePr>
            <a:graphicFrameLocks noChangeAspect="1"/>
          </p:cNvGraphicFramePr>
          <p:nvPr/>
        </p:nvGraphicFramePr>
        <p:xfrm>
          <a:off x="4211960" y="2996952"/>
          <a:ext cx="3351213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78" name="Формула" r:id="rId21" imgW="1384200" imgH="203040" progId="Equation.3">
                  <p:embed/>
                </p:oleObj>
              </mc:Choice>
              <mc:Fallback>
                <p:oleObj name="Формула" r:id="rId21" imgW="1384200" imgH="2030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960" y="2996952"/>
                        <a:ext cx="3351213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2"/>
          <p:cNvGraphicFramePr>
            <a:graphicFrameLocks noChangeAspect="1"/>
          </p:cNvGraphicFramePr>
          <p:nvPr/>
        </p:nvGraphicFramePr>
        <p:xfrm>
          <a:off x="5940152" y="4149080"/>
          <a:ext cx="2151062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79" name="Формула" r:id="rId23" imgW="888840" imgH="203040" progId="Equation.3">
                  <p:embed/>
                </p:oleObj>
              </mc:Choice>
              <mc:Fallback>
                <p:oleObj name="Формула" r:id="rId23" imgW="888840" imgH="2030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4149080"/>
                        <a:ext cx="2151062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Повторити параграф 37</a:t>
            </a:r>
          </a:p>
          <a:p>
            <a:r>
              <a:rPr lang="uk-UA" dirty="0" smtClean="0"/>
              <a:t>Розглянути задачу 3(ст.222)</a:t>
            </a:r>
          </a:p>
          <a:p>
            <a:r>
              <a:rPr lang="uk-UA" dirty="0" smtClean="0"/>
              <a:t>Виконати вправу 37(на вибір)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4134787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</TotalTime>
  <Words>197</Words>
  <Application>Microsoft Office PowerPoint</Application>
  <PresentationFormat>Екран (4:3)</PresentationFormat>
  <Paragraphs>36</Paragraphs>
  <Slides>9</Slides>
  <Notes>0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Verdana</vt:lpstr>
      <vt:lpstr>Тема Office</vt:lpstr>
      <vt:lpstr>Формула</vt:lpstr>
      <vt:lpstr>Презентація PowerPoint</vt:lpstr>
      <vt:lpstr>План роботи на уроці 1)повторити теоретичний матеріал  попередніх двох уроків 2)записати розв’язану задачу в зошит(наступний слайд) 3)самостійно розв’язати дві-три запропоновані задачі 4)звірити відповідь 5)вислати роботу на перевірку  </vt:lpstr>
      <vt:lpstr>Задача 1</vt:lpstr>
      <vt:lpstr>Презентація PowerPoint</vt:lpstr>
      <vt:lpstr>Задача 2</vt:lpstr>
      <vt:lpstr>Задача 3</vt:lpstr>
      <vt:lpstr>Задача 4</vt:lpstr>
      <vt:lpstr>Презентація PowerPoint</vt:lpstr>
      <vt:lpstr>ДОМАШНЄ ЗАВДАННЯ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RePack by Diakov</cp:lastModifiedBy>
  <cp:revision>72</cp:revision>
  <dcterms:created xsi:type="dcterms:W3CDTF">2012-07-31T15:34:20Z</dcterms:created>
  <dcterms:modified xsi:type="dcterms:W3CDTF">2020-04-07T09:01:43Z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234770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