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8" d="100"/>
          <a:sy n="38" d="100"/>
        </p:scale>
        <p:origin x="6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CA147-E182-4026-9DCE-E3227FD2AE9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B05D6-9EE3-4B3C-93F3-F370E70253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14282" y="247327"/>
            <a:ext cx="8246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Тема. Екстремуми </a:t>
            </a:r>
            <a:r>
              <a:rPr lang="uk-UA" sz="2400" b="1" dirty="0" smtClean="0">
                <a:solidFill>
                  <a:srgbClr val="00B050"/>
                </a:solidFill>
              </a:rPr>
              <a:t>функції .Алгебра 10 клас 30.04.2020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49940" y="762612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Виконаємо разом (на повторення)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1) </a:t>
            </a:r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2х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+6х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3;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7224" y="214311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6х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+12х;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6х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+12х 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6х</a:t>
            </a:r>
            <a:r>
              <a:rPr lang="en-US" sz="2400" b="1" dirty="0" smtClean="0">
                <a:solidFill>
                  <a:srgbClr val="002060"/>
                </a:solidFill>
              </a:rPr>
              <a:t>(x</a:t>
            </a:r>
            <a:r>
              <a:rPr lang="uk-UA" sz="2400" b="1" dirty="0" smtClean="0">
                <a:solidFill>
                  <a:srgbClr val="002060"/>
                </a:solidFill>
              </a:rPr>
              <a:t>+</a:t>
            </a:r>
            <a:r>
              <a:rPr lang="en-US" sz="2400" b="1" dirty="0" smtClean="0">
                <a:solidFill>
                  <a:srgbClr val="002060"/>
                </a:solidFill>
              </a:rPr>
              <a:t>2)=0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00232" y="335756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</a:t>
            </a:r>
            <a:r>
              <a:rPr lang="uk-UA" sz="2400" b="1" dirty="0" smtClean="0">
                <a:solidFill>
                  <a:srgbClr val="002060"/>
                </a:solidFill>
              </a:rPr>
              <a:t>-</a:t>
            </a:r>
            <a:r>
              <a:rPr lang="en-US" sz="2400" b="1" dirty="0" smtClean="0">
                <a:solidFill>
                  <a:srgbClr val="002060"/>
                </a:solidFill>
              </a:rPr>
              <a:t>2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8662" y="39080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071670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785786" y="4000504"/>
            <a:ext cx="3282158" cy="726522"/>
            <a:chOff x="785786" y="3929066"/>
            <a:chExt cx="3061172" cy="797960"/>
          </a:xfrm>
        </p:grpSpPr>
        <p:sp>
          <p:nvSpPr>
            <p:cNvPr id="43" name="Полилиния 42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5" name="Прямая со стрелкой 44"/>
            <p:cNvCxnSpPr/>
            <p:nvPr/>
          </p:nvCxnSpPr>
          <p:spPr>
            <a:xfrm>
              <a:off x="785786" y="4280649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548146" y="4351028"/>
              <a:ext cx="523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-2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00298" y="4357694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48" name="Полилиния 47"/>
            <p:cNvSpPr/>
            <p:nvPr/>
          </p:nvSpPr>
          <p:spPr>
            <a:xfrm flipH="1">
              <a:off x="2643174" y="392906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500430" y="428625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2928926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 flipV="1">
            <a:off x="857224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857356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2786050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14282" y="4857760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;-2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]U[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0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;+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0777" y="5765559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</a:t>
            </a:r>
            <a:r>
              <a:rPr lang="uk-UA" sz="2400" b="1" dirty="0" smtClean="0">
                <a:solidFill>
                  <a:srgbClr val="002060"/>
                </a:solidFill>
              </a:rPr>
              <a:t>-2</a:t>
            </a:r>
            <a:r>
              <a:rPr lang="en-US" sz="2400" b="1" dirty="0" smtClean="0">
                <a:solidFill>
                  <a:srgbClr val="002060"/>
                </a:solidFill>
              </a:rPr>
              <a:t>;</a:t>
            </a:r>
            <a:r>
              <a:rPr lang="uk-UA" sz="2400" b="1" dirty="0" smtClean="0">
                <a:solidFill>
                  <a:srgbClr val="002060"/>
                </a:solidFill>
              </a:rPr>
              <a:t>0</a:t>
            </a:r>
            <a:r>
              <a:rPr lang="en-US" sz="2400" b="1" dirty="0" smtClean="0">
                <a:solidFill>
                  <a:srgbClr val="002060"/>
                </a:solidFill>
              </a:rPr>
              <a:t>]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52" grpId="0"/>
      <p:bldP spid="56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57158" y="714356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Виконаємо разом (на повторення)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2) </a:t>
            </a:r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5</a:t>
            </a:r>
            <a:r>
              <a:rPr lang="uk-UA" sz="2400" b="1" dirty="0" smtClean="0">
                <a:solidFill>
                  <a:srgbClr val="002060"/>
                </a:solidFill>
              </a:rPr>
              <a:t>+2х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7224" y="214311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5х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4</a:t>
            </a:r>
            <a:r>
              <a:rPr lang="uk-UA" sz="2400" b="1" dirty="0" smtClean="0">
                <a:solidFill>
                  <a:srgbClr val="002060"/>
                </a:solidFill>
              </a:rPr>
              <a:t>+6х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+1</a:t>
            </a:r>
            <a:r>
              <a:rPr lang="en-US" sz="2400" b="1" dirty="0" smtClean="0">
                <a:solidFill>
                  <a:srgbClr val="002060"/>
                </a:solidFill>
              </a:rPr>
              <a:t>&gt;0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3643314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2721114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</a:rPr>
              <a:t>Якщо похідна функції додатна, то функція зростає на всій області визначення.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56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857232"/>
            <a:ext cx="757242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Точки максимуму і мінімуму називають точками екстремуму.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357298"/>
            <a:ext cx="757242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Приклади  точок максимуму                   Приклади точок мінімуму</a:t>
            </a:r>
            <a:endParaRPr lang="ru-RU" sz="2000" b="1" dirty="0"/>
          </a:p>
        </p:txBody>
      </p:sp>
      <p:pic>
        <p:nvPicPr>
          <p:cNvPr id="5" name="Picture 2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1480565" cy="3667139"/>
          </a:xfrm>
          <a:prstGeom prst="rect">
            <a:avLst/>
          </a:prstGeom>
          <a:noFill/>
        </p:spPr>
      </p:pic>
      <p:pic>
        <p:nvPicPr>
          <p:cNvPr id="6" name="Picture 3" descr="C:\Users\User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785926"/>
            <a:ext cx="1626683" cy="37719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3108" y="2782669"/>
            <a:ext cx="217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максимуму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2782669"/>
            <a:ext cx="217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мінімуму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5572140"/>
            <a:ext cx="8358246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Значення функції в точках максимуму і мінімуму називають екстремумами функції (максимумом і мінімумом функції).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1" animBg="1"/>
      <p:bldP spid="7" grpId="0"/>
      <p:bldP spid="8" grpId="0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786446" y="3214686"/>
            <a:ext cx="292895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sz="2000" b="1" dirty="0" smtClean="0"/>
          </a:p>
          <a:p>
            <a:endParaRPr lang="uk-UA" sz="2000" b="1" dirty="0"/>
          </a:p>
          <a:p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86446" y="1500174"/>
            <a:ext cx="292895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sz="2000" b="1" dirty="0" smtClean="0"/>
          </a:p>
          <a:p>
            <a:endParaRPr lang="uk-UA" sz="2000" b="1" dirty="0"/>
          </a:p>
          <a:p>
            <a:endParaRPr lang="ru-RU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857232"/>
            <a:ext cx="821537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Точками екстремуму функції можуть бути тільки її критичні точки.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500174"/>
            <a:ext cx="550072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в точці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похідна змінює знак  з “+” на “-” (рухаючись у напрямі зростання х), то точка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– точка максимуму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29322" y="250030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максимуму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6446" y="414338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мінімуму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4643446"/>
            <a:ext cx="835824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зміни знаків не відбулося, то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не є точкою екстремуму.</a:t>
            </a:r>
          </a:p>
          <a:p>
            <a:endParaRPr lang="uk-UA" sz="2000" b="1" dirty="0"/>
          </a:p>
          <a:p>
            <a:endParaRPr lang="uk-UA" sz="2000" b="1" dirty="0" smtClean="0"/>
          </a:p>
          <a:p>
            <a:endParaRPr lang="ru-RU" sz="2000" b="1" dirty="0"/>
          </a:p>
        </p:txBody>
      </p:sp>
      <p:pic>
        <p:nvPicPr>
          <p:cNvPr id="2050" name="Picture 2" descr="C:\Users\User\Desktop\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571612"/>
            <a:ext cx="2000264" cy="103881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85720" y="3214686"/>
            <a:ext cx="550072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в точці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похідна змінює знак  з “-” на “+” (рухаючись у напрямі зростання х), то точка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– точка мінімуму</a:t>
            </a:r>
            <a:endParaRPr lang="ru-RU" sz="2000" b="1" dirty="0"/>
          </a:p>
        </p:txBody>
      </p:sp>
      <p:pic>
        <p:nvPicPr>
          <p:cNvPr id="2051" name="Picture 3" descr="C:\Users\User\Desktop\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310924"/>
            <a:ext cx="2214578" cy="975332"/>
          </a:xfrm>
          <a:prstGeom prst="rect">
            <a:avLst/>
          </a:prstGeom>
          <a:noFill/>
        </p:spPr>
      </p:pic>
      <p:pic>
        <p:nvPicPr>
          <p:cNvPr id="2052" name="Picture 4" descr="C:\Users\User\Desktop\8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143512"/>
            <a:ext cx="3800475" cy="75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1" animBg="1"/>
      <p:bldP spid="3" grpId="0" animBg="1"/>
      <p:bldP spid="4" grpId="0" animBg="1"/>
      <p:bldP spid="7" grpId="0"/>
      <p:bldP spid="8" grpId="0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286808" cy="32608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uk-UA" sz="2000" b="1" u="sng" dirty="0" smtClean="0"/>
              <a:t>Для знаходження екстремумів  функції</a:t>
            </a:r>
            <a:r>
              <a:rPr lang="en-US" sz="2000" b="1" u="sng" dirty="0" smtClean="0"/>
              <a:t> f(x)</a:t>
            </a:r>
            <a:r>
              <a:rPr lang="uk-UA" sz="2000" b="1" u="sng" dirty="0" smtClean="0"/>
              <a:t>   потрібно:</a:t>
            </a:r>
          </a:p>
          <a:p>
            <a:pPr>
              <a:lnSpc>
                <a:spcPct val="130000"/>
              </a:lnSpc>
            </a:pPr>
            <a:r>
              <a:rPr lang="uk-UA" sz="2000" b="1" dirty="0" smtClean="0"/>
              <a:t>1) знайти область визначення функції</a:t>
            </a:r>
            <a:r>
              <a:rPr lang="en-US" sz="2000" b="1" dirty="0" smtClean="0"/>
              <a:t>  D(f)</a:t>
            </a:r>
            <a:r>
              <a:rPr lang="uk-UA" sz="2000" b="1" dirty="0" smtClean="0"/>
              <a:t>;</a:t>
            </a:r>
            <a:endParaRPr lang="ru-RU" sz="2000" b="1" dirty="0"/>
          </a:p>
          <a:p>
            <a:pPr marL="457200" indent="-457200">
              <a:lnSpc>
                <a:spcPct val="130000"/>
              </a:lnSpc>
            </a:pPr>
            <a:r>
              <a:rPr lang="uk-UA" sz="2000" b="1" dirty="0" smtClean="0"/>
              <a:t>2) знайти похідну функції</a:t>
            </a:r>
            <a:r>
              <a:rPr lang="en-US" sz="2000" b="1" dirty="0" smtClean="0"/>
              <a:t>  f’(x)</a:t>
            </a:r>
            <a:r>
              <a:rPr lang="uk-UA" sz="2000" b="1" dirty="0" smtClean="0"/>
              <a:t>;</a:t>
            </a:r>
          </a:p>
          <a:p>
            <a:pPr marL="457200" indent="-457200">
              <a:lnSpc>
                <a:spcPct val="130000"/>
              </a:lnSpc>
            </a:pPr>
            <a:r>
              <a:rPr lang="uk-UA" sz="2000" b="1" dirty="0" smtClean="0"/>
              <a:t>3) знайти критичні точки функції;</a:t>
            </a:r>
          </a:p>
          <a:p>
            <a:pPr marL="457200" indent="-457200">
              <a:lnSpc>
                <a:spcPct val="130000"/>
              </a:lnSpc>
            </a:pPr>
            <a:r>
              <a:rPr lang="uk-UA" sz="2000" b="1" dirty="0" smtClean="0"/>
              <a:t>4) встановити проміжки монотонності (зростання/спадання) функції;</a:t>
            </a:r>
          </a:p>
          <a:p>
            <a:pPr marL="180975" indent="-180975">
              <a:lnSpc>
                <a:spcPct val="130000"/>
              </a:lnSpc>
            </a:pPr>
            <a:r>
              <a:rPr lang="uk-UA" sz="2000" b="1" dirty="0" smtClean="0"/>
              <a:t>5) для кожної критичної точки за знаком похідної на проміжках зліва і  справа від неї визначити, чи є вона точкою екстремуму, і якою саме (максимуму чи мінімуму)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№2. Знайти точки екстр</a:t>
            </a:r>
            <a:r>
              <a:rPr lang="uk-UA" sz="2400" b="1" dirty="0">
                <a:solidFill>
                  <a:srgbClr val="002060"/>
                </a:solidFill>
              </a:rPr>
              <a:t>е</a:t>
            </a:r>
            <a:r>
              <a:rPr lang="uk-UA" sz="2400" b="1" dirty="0" smtClean="0">
                <a:solidFill>
                  <a:srgbClr val="002060"/>
                </a:solidFill>
              </a:rPr>
              <a:t>муму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-3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+10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14311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-6</a:t>
            </a:r>
            <a:r>
              <a:rPr lang="uk-UA" sz="2400" b="1" dirty="0" smtClean="0">
                <a:solidFill>
                  <a:srgbClr val="002060"/>
                </a:solidFill>
              </a:rPr>
              <a:t>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-6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(x-2)=0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335756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x=2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6514" y="418832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439522" y="420934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153638" y="4209342"/>
            <a:ext cx="3061172" cy="791294"/>
            <a:chOff x="785786" y="3929066"/>
            <a:chExt cx="3061172" cy="791294"/>
          </a:xfrm>
        </p:grpSpPr>
        <p:sp>
          <p:nvSpPr>
            <p:cNvPr id="13" name="Полилиния 12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785786" y="4280649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548147" y="4351028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2</a:t>
              </a:r>
              <a:endParaRPr lang="ru-RU" dirty="0"/>
            </a:p>
          </p:txBody>
        </p:sp>
        <p:sp>
          <p:nvSpPr>
            <p:cNvPr id="18" name="Полилиния 17"/>
            <p:cNvSpPr/>
            <p:nvPr/>
          </p:nvSpPr>
          <p:spPr>
            <a:xfrm flipH="1">
              <a:off x="2643174" y="392906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00430" y="428625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296778" y="420934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1225076" y="470940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225208" y="4637970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3153902" y="470940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4480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4612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min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2910" y="52149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=0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564357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=2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22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№3. Знайти екстремуми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57290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86116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min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034" y="507207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=-</a:t>
            </a:r>
            <a:r>
              <a:rPr lang="uk-UA" b="1" dirty="0">
                <a:solidFill>
                  <a:srgbClr val="002060"/>
                </a:solidFill>
              </a:rPr>
              <a:t>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472" y="55007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1)  </a:t>
            </a:r>
            <a:r>
              <a:rPr lang="en-US" sz="2400" b="1" dirty="0" smtClean="0">
                <a:solidFill>
                  <a:srgbClr val="002060"/>
                </a:solidFill>
              </a:rPr>
              <a:t>y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5</a:t>
            </a:r>
            <a:r>
              <a:rPr lang="en-US" sz="2400" b="1" dirty="0" smtClean="0">
                <a:solidFill>
                  <a:srgbClr val="002060"/>
                </a:solidFill>
              </a:rPr>
              <a:t>-5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6;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D(y)=R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y’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7224" y="214311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y’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-15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-15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 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(x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-1)=0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00232" y="3357562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x=1; x=-1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8662" y="418166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071670" y="42026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929058" y="42026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flipV="1">
            <a:off x="857224" y="463130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3857620" y="463130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28926" y="42026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785786" y="4224258"/>
            <a:ext cx="4132742" cy="704940"/>
            <a:chOff x="785786" y="3950648"/>
            <a:chExt cx="4132742" cy="704940"/>
          </a:xfrm>
        </p:grpSpPr>
        <p:sp>
          <p:nvSpPr>
            <p:cNvPr id="47" name="Полилиния 46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ru-RU" dirty="0"/>
            </a:p>
          </p:txBody>
        </p:sp>
        <p:sp>
          <p:nvSpPr>
            <p:cNvPr id="52" name="Полилиния 51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Полилиния 56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35755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1</a:t>
              </a:r>
              <a:endParaRPr lang="ru-RU" dirty="0"/>
            </a:p>
          </p:txBody>
        </p:sp>
      </p:grpSp>
      <p:cxnSp>
        <p:nvCxnSpPr>
          <p:cNvPr id="59" name="Прямая со стрелкой 58"/>
          <p:cNvCxnSpPr/>
          <p:nvPr/>
        </p:nvCxnSpPr>
        <p:spPr>
          <a:xfrm>
            <a:off x="1857356" y="463130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786050" y="463130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714480" y="507207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у</a:t>
            </a:r>
            <a:r>
              <a:rPr lang="en-US" b="1" baseline="-25000" dirty="0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у(</a:t>
            </a:r>
            <a:r>
              <a:rPr lang="en-US" b="1" dirty="0" smtClean="0">
                <a:solidFill>
                  <a:srgbClr val="002060"/>
                </a:solidFill>
              </a:rPr>
              <a:t>-</a:t>
            </a:r>
            <a:r>
              <a:rPr lang="uk-UA" b="1" dirty="0" smtClean="0">
                <a:solidFill>
                  <a:srgbClr val="002060"/>
                </a:solidFill>
              </a:rPr>
              <a:t>1)=8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85918" y="55007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у</a:t>
            </a:r>
            <a:r>
              <a:rPr lang="en-US" b="1" baseline="-25000" dirty="0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у(</a:t>
            </a:r>
            <a:r>
              <a:rPr lang="en-US" b="1" dirty="0" smtClean="0">
                <a:solidFill>
                  <a:srgbClr val="002060"/>
                </a:solidFill>
              </a:rPr>
              <a:t>1</a:t>
            </a:r>
            <a:r>
              <a:rPr lang="uk-UA" b="1" dirty="0" smtClean="0">
                <a:solidFill>
                  <a:srgbClr val="002060"/>
                </a:solidFill>
              </a:rPr>
              <a:t>)=4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61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№4. Керуючись даними про похідну </a:t>
            </a:r>
            <a:r>
              <a:rPr lang="en-US" sz="2400" b="1" dirty="0" smtClean="0">
                <a:solidFill>
                  <a:srgbClr val="002060"/>
                </a:solidFill>
              </a:rPr>
              <a:t>f’</a:t>
            </a:r>
            <a:r>
              <a:rPr lang="uk-UA" sz="2400" b="1" dirty="0" smtClean="0">
                <a:solidFill>
                  <a:srgbClr val="002060"/>
                </a:solidFill>
              </a:rPr>
              <a:t>(х) деякої функції, поданими у вигляді схеми, вказати:</a:t>
            </a:r>
          </a:p>
          <a:p>
            <a:pPr marL="457200" indent="-457200"/>
            <a:r>
              <a:rPr lang="uk-UA" sz="2400" b="1" dirty="0" smtClean="0">
                <a:solidFill>
                  <a:srgbClr val="002060"/>
                </a:solidFill>
              </a:rPr>
              <a:t>1) проміжки монотонності функції (зростання/спадання);</a:t>
            </a:r>
          </a:p>
          <a:p>
            <a:pPr marL="457200" indent="-457200"/>
            <a:r>
              <a:rPr lang="uk-UA" sz="2400" b="1" dirty="0" smtClean="0">
                <a:solidFill>
                  <a:srgbClr val="002060"/>
                </a:solidFill>
              </a:rPr>
              <a:t>2) точки екстремуму функції.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86182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28794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min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7224" y="450057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15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224" y="40719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-7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7224" y="3571876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</a:t>
            </a:r>
            <a:r>
              <a:rPr lang="uk-UA" sz="2400" b="1" dirty="0" smtClean="0">
                <a:solidFill>
                  <a:srgbClr val="002060"/>
                </a:solidFill>
              </a:rPr>
              <a:t>-7</a:t>
            </a:r>
            <a:r>
              <a:rPr lang="en-US" sz="2400" b="1" dirty="0" smtClean="0">
                <a:solidFill>
                  <a:srgbClr val="002060"/>
                </a:solidFill>
              </a:rPr>
              <a:t>, x=</a:t>
            </a:r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; x=</a:t>
            </a:r>
            <a:r>
              <a:rPr lang="uk-UA" sz="2400" b="1" dirty="0" smtClean="0">
                <a:solidFill>
                  <a:srgbClr val="002060"/>
                </a:solidFill>
              </a:rPr>
              <a:t>15</a:t>
            </a:r>
            <a:r>
              <a:rPr lang="en-US" sz="2400" b="1" dirty="0" smtClean="0">
                <a:solidFill>
                  <a:srgbClr val="002060"/>
                </a:solidFill>
              </a:rPr>
              <a:t>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71736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1500166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428992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flipV="1">
            <a:off x="2357422" y="321468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3286116" y="321468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393405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3" name="Группа 45"/>
          <p:cNvGrpSpPr/>
          <p:nvPr/>
        </p:nvGrpSpPr>
        <p:grpSpPr>
          <a:xfrm>
            <a:off x="1285852" y="2724060"/>
            <a:ext cx="4132742" cy="704940"/>
            <a:chOff x="785786" y="3950648"/>
            <a:chExt cx="4132742" cy="704940"/>
          </a:xfrm>
        </p:grpSpPr>
        <p:sp>
          <p:nvSpPr>
            <p:cNvPr id="47" name="Полилиния 46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4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</a:t>
              </a:r>
              <a:r>
                <a:rPr lang="uk-UA" dirty="0" smtClean="0"/>
                <a:t>7</a:t>
              </a:r>
              <a:endParaRPr lang="ru-RU" dirty="0"/>
            </a:p>
          </p:txBody>
        </p:sp>
        <p:sp>
          <p:nvSpPr>
            <p:cNvPr id="52" name="Полилиния 51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Полилиния 56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357554" y="4286256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1</a:t>
              </a:r>
              <a:r>
                <a:rPr lang="uk-UA" dirty="0" smtClean="0"/>
                <a:t>5</a:t>
              </a:r>
              <a:endParaRPr lang="ru-RU" dirty="0"/>
            </a:p>
          </p:txBody>
        </p:sp>
      </p:grpSp>
      <p:cxnSp>
        <p:nvCxnSpPr>
          <p:cNvPr id="59" name="Прямая со стрелкой 58"/>
          <p:cNvCxnSpPr/>
          <p:nvPr/>
        </p:nvCxnSpPr>
        <p:spPr>
          <a:xfrm>
            <a:off x="1357290" y="3143248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4429124" y="3143248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071802" y="3000372"/>
            <a:ext cx="142876" cy="142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06" y="407550"/>
            <a:ext cx="8842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00B050"/>
                </a:solidFill>
              </a:rPr>
              <a:t>Домашнє завдання</a:t>
            </a:r>
          </a:p>
          <a:p>
            <a:endParaRPr lang="uk-UA" sz="2400" b="1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06" y="1389537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.</a:t>
            </a:r>
            <a:endParaRPr lang="ru-RU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071506" y="241769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r>
              <a:rPr lang="uk-UA" sz="3600" dirty="0" smtClean="0"/>
              <a:t>Вивчити параграф 22</a:t>
            </a:r>
          </a:p>
          <a:p>
            <a:r>
              <a:rPr lang="uk-UA" sz="3600" dirty="0" smtClean="0"/>
              <a:t>№22(1-8) на вибір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619</Words>
  <Application>Microsoft Office PowerPoint</Application>
  <PresentationFormat>Екран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22</cp:revision>
  <dcterms:created xsi:type="dcterms:W3CDTF">2020-04-08T17:40:01Z</dcterms:created>
  <dcterms:modified xsi:type="dcterms:W3CDTF">2020-04-29T10:58:54Z</dcterms:modified>
</cp:coreProperties>
</file>