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9" r:id="rId2"/>
    <p:sldId id="258" r:id="rId3"/>
    <p:sldId id="263" r:id="rId4"/>
    <p:sldId id="265" r:id="rId5"/>
    <p:sldId id="266" r:id="rId6"/>
    <p:sldId id="267" r:id="rId7"/>
    <p:sldId id="262" r:id="rId8"/>
    <p:sldId id="260" r:id="rId9"/>
    <p:sldId id="261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14EA4-84C7-42BB-9D11-6D8F8C54F215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06F72-70E1-440C-97F6-AEDF486A46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27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7673-6EF1-4546-8368-ED713F08CE3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596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906008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700&amp;v=r9XEDlkWDlE&amp;feature=emb_log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naurok.com.ua/test/start/269999" TargetMode="External"/><Relationship Id="rId2" Type="http://schemas.openxmlformats.org/officeDocument/2006/relationships/hyperlink" Target="https://www.youtube.com/watch?time_continue=2&amp;v=4gOoWVPSMwU&amp;feature=emb_log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928670"/>
            <a:ext cx="7286676" cy="107157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Дистанційний</a:t>
            </a:r>
            <a:r>
              <a:rPr lang="ru-RU" dirty="0" smtClean="0"/>
              <a:t> урок математики. 2 </a:t>
            </a:r>
            <a:r>
              <a:rPr lang="ru-RU" dirty="0" err="1" smtClean="0"/>
              <a:t>клас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smtClean="0"/>
              <a:t>(за </a:t>
            </a:r>
            <a:r>
              <a:rPr lang="ru-RU" sz="1600" dirty="0" err="1" smtClean="0"/>
              <a:t>підручником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О.Гісь</a:t>
            </a:r>
            <a:r>
              <a:rPr lang="ru-RU" sz="1600" dirty="0" smtClean="0"/>
              <a:t>, </a:t>
            </a:r>
            <a:r>
              <a:rPr lang="ru-RU" sz="1600" dirty="0" err="1" smtClean="0"/>
              <a:t>І.Філяк</a:t>
            </a:r>
            <a:r>
              <a:rPr lang="ru-RU" sz="1600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Тема.</a:t>
            </a:r>
            <a:br>
              <a:rPr lang="ru-RU" dirty="0" smtClean="0"/>
            </a:br>
            <a:r>
              <a:rPr lang="ru-RU" dirty="0" err="1" smtClean="0"/>
              <a:t>Розклад</a:t>
            </a:r>
            <a:r>
              <a:rPr lang="ru-RU" dirty="0" smtClean="0"/>
              <a:t> числа на </a:t>
            </a:r>
            <a:r>
              <a:rPr lang="ru-RU" dirty="0" err="1" smtClean="0"/>
              <a:t>множники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1785926"/>
            <a:ext cx="7000924" cy="3714776"/>
          </a:xfrm>
        </p:spPr>
        <p:txBody>
          <a:bodyPr>
            <a:normAutofit/>
          </a:bodyPr>
          <a:lstStyle/>
          <a:p>
            <a:r>
              <a:rPr lang="ru-RU" b="0" dirty="0" smtClean="0"/>
              <a:t>  </a:t>
            </a:r>
            <a:r>
              <a:rPr lang="ru-RU" b="0" dirty="0" err="1" smtClean="0"/>
              <a:t>Навчишся</a:t>
            </a:r>
            <a:r>
              <a:rPr lang="ru-RU" b="0" dirty="0" smtClean="0"/>
              <a:t> </a:t>
            </a:r>
            <a:r>
              <a:rPr lang="ru-RU" b="0" dirty="0" err="1" smtClean="0"/>
              <a:t>самостійно</a:t>
            </a:r>
            <a:r>
              <a:rPr lang="ru-RU" b="0" dirty="0" smtClean="0"/>
              <a:t> </a:t>
            </a:r>
            <a:r>
              <a:rPr lang="ru-RU" b="0" dirty="0" err="1" smtClean="0"/>
              <a:t>йти</a:t>
            </a:r>
            <a:r>
              <a:rPr lang="ru-RU" b="0" dirty="0" smtClean="0"/>
              <a:t> </a:t>
            </a:r>
            <a:r>
              <a:rPr lang="ru-RU" b="0" dirty="0" err="1" smtClean="0"/>
              <a:t>кроками</a:t>
            </a:r>
            <a:r>
              <a:rPr lang="ru-RU" b="0" dirty="0" smtClean="0"/>
              <a:t> </a:t>
            </a:r>
            <a:r>
              <a:rPr lang="ru-RU" b="0" dirty="0" err="1" smtClean="0"/>
              <a:t>від</a:t>
            </a:r>
            <a:r>
              <a:rPr lang="ru-RU" b="0" dirty="0" smtClean="0"/>
              <a:t> </a:t>
            </a:r>
            <a:r>
              <a:rPr lang="ru-RU" b="0" dirty="0" err="1" smtClean="0"/>
              <a:t>завдання</a:t>
            </a:r>
            <a:r>
              <a:rPr lang="ru-RU" b="0" dirty="0" smtClean="0"/>
              <a:t> до </a:t>
            </a:r>
            <a:r>
              <a:rPr lang="ru-RU" b="0" dirty="0" err="1" smtClean="0"/>
              <a:t>завдання</a:t>
            </a:r>
            <a:r>
              <a:rPr lang="ru-RU" b="0" dirty="0" smtClean="0"/>
              <a:t>.  </a:t>
            </a:r>
            <a:r>
              <a:rPr lang="ru-RU" b="0" dirty="0" err="1" smtClean="0"/>
              <a:t>Це</a:t>
            </a:r>
            <a:r>
              <a:rPr lang="ru-RU" b="0" dirty="0" smtClean="0"/>
              <a:t> </a:t>
            </a:r>
            <a:r>
              <a:rPr lang="ru-RU" b="0" dirty="0" err="1" smtClean="0"/>
              <a:t>наче</a:t>
            </a:r>
            <a:r>
              <a:rPr lang="ru-RU" b="0" dirty="0" smtClean="0"/>
              <a:t> </a:t>
            </a:r>
            <a:r>
              <a:rPr lang="ru-RU" b="0" dirty="0" err="1" smtClean="0"/>
              <a:t>урок-пазл</a:t>
            </a:r>
            <a:r>
              <a:rPr lang="ru-RU" b="0" dirty="0" smtClean="0"/>
              <a:t>, </a:t>
            </a:r>
            <a:r>
              <a:rPr lang="ru-RU" b="0" dirty="0" err="1" smtClean="0"/>
              <a:t>бо</a:t>
            </a:r>
            <a:r>
              <a:rPr lang="ru-RU" b="0" dirty="0" smtClean="0"/>
              <a:t> </a:t>
            </a:r>
            <a:r>
              <a:rPr lang="ru-RU" b="0" dirty="0" err="1" smtClean="0"/>
              <a:t>зможеш</a:t>
            </a:r>
            <a:r>
              <a:rPr lang="ru-RU" b="0" dirty="0" smtClean="0"/>
              <a:t> сам </a:t>
            </a:r>
            <a:r>
              <a:rPr lang="ru-RU" b="0" dirty="0" err="1" smtClean="0"/>
              <a:t>створити</a:t>
            </a:r>
            <a:r>
              <a:rPr lang="ru-RU" b="0" dirty="0" smtClean="0"/>
              <a:t> </a:t>
            </a:r>
            <a:r>
              <a:rPr lang="ru-RU" b="0" dirty="0" err="1" smtClean="0"/>
              <a:t>свій</a:t>
            </a:r>
            <a:r>
              <a:rPr lang="ru-RU" b="0" dirty="0" smtClean="0"/>
              <a:t> урок.</a:t>
            </a:r>
          </a:p>
          <a:p>
            <a:r>
              <a:rPr lang="ru-RU" b="0" dirty="0" smtClean="0"/>
              <a:t> </a:t>
            </a:r>
            <a:r>
              <a:rPr lang="ru-RU" b="0" dirty="0" smtClean="0"/>
              <a:t>               </a:t>
            </a:r>
            <a:endParaRPr lang="ru-RU" b="0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429132"/>
            <a:ext cx="2705121" cy="2055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2" descr="Похожее изображение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195" name="AutoShape 29" descr="Картинки по запросу фигура пирамида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196" name="AutoShape 34" descr="Картинки по запросу цилиндр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928926" y="0"/>
            <a:ext cx="313098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rgbClr val="800000"/>
                </a:solidFill>
                <a:latin typeface="Bookman Old Style" pitchFamily="18" charset="0"/>
              </a:rPr>
              <a:t>Головоломки</a:t>
            </a:r>
            <a:endParaRPr lang="ru-RU" sz="3200" b="1" dirty="0">
              <a:solidFill>
                <a:srgbClr val="800000"/>
              </a:solidFill>
              <a:latin typeface="Bookman Old Style" pitchFamily="18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643174" y="714356"/>
            <a:ext cx="4071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uk-UA" sz="2400" b="1" dirty="0" smtClean="0">
                <a:solidFill>
                  <a:srgbClr val="9900CC"/>
                </a:solidFill>
                <a:latin typeface="Bookman Old Style" pitchFamily="18" charset="0"/>
              </a:rPr>
              <a:t>Вправа </a:t>
            </a:r>
            <a:r>
              <a:rPr lang="uk-UA" sz="2400" b="1" dirty="0" err="1" smtClean="0">
                <a:solidFill>
                  <a:srgbClr val="9900CC"/>
                </a:solidFill>
                <a:latin typeface="Bookman Old Style" pitchFamily="18" charset="0"/>
              </a:rPr>
              <a:t>“Поміркуємо”</a:t>
            </a:r>
            <a:endParaRPr lang="ru-RU" sz="2400" b="1" dirty="0">
              <a:solidFill>
                <a:srgbClr val="9900CC"/>
              </a:solidFill>
              <a:latin typeface="Bookman Old Style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3306" y="1571612"/>
            <a:ext cx="160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Завдання №</a:t>
            </a:r>
            <a:endParaRPr lang="ru-RU" b="1" dirty="0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3357554" y="1285860"/>
            <a:ext cx="2214578" cy="928694"/>
          </a:xfrm>
          <a:prstGeom prst="wedgeRoundRectCallout">
            <a:avLst>
              <a:gd name="adj1" fmla="val 106925"/>
              <a:gd name="adj2" fmla="val -4139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3132138" y="6092825"/>
            <a:ext cx="24400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 dirty="0">
                <a:latin typeface="Bookman Old Style" pitchFamily="18" charset="0"/>
              </a:rPr>
              <a:t>Підручник с</a:t>
            </a:r>
            <a:r>
              <a:rPr lang="uk-UA" b="1" dirty="0" smtClean="0">
                <a:latin typeface="Bookman Old Style" pitchFamily="18" charset="0"/>
              </a:rPr>
              <a:t>. 198 </a:t>
            </a:r>
            <a:endParaRPr lang="ru-RU" b="1" dirty="0">
              <a:latin typeface="Bookman Old Style" pitchFamily="18" charset="0"/>
            </a:endParaRPr>
          </a:p>
        </p:txBody>
      </p:sp>
      <p:pic>
        <p:nvPicPr>
          <p:cNvPr id="15" name="Picture 2" descr="Картинки по запросу эври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785794"/>
            <a:ext cx="1285884" cy="1718339"/>
          </a:xfrm>
          <a:prstGeom prst="rect">
            <a:avLst/>
          </a:prstGeom>
          <a:noFill/>
        </p:spPr>
      </p:pic>
      <p:pic>
        <p:nvPicPr>
          <p:cNvPr id="7170" name="Picture 2" descr="Картинки по запросу &quot;мешок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191" y="1344030"/>
            <a:ext cx="2143140" cy="2143140"/>
          </a:xfrm>
          <a:prstGeom prst="rect">
            <a:avLst/>
          </a:prstGeom>
          <a:noFill/>
        </p:spPr>
      </p:pic>
      <p:pic>
        <p:nvPicPr>
          <p:cNvPr id="7172" name="Picture 4" descr="Картинки по запросу &quot;коробочка&quot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68" y="3714752"/>
            <a:ext cx="721524" cy="913321"/>
          </a:xfrm>
          <a:prstGeom prst="rect">
            <a:avLst/>
          </a:prstGeom>
          <a:noFill/>
        </p:spPr>
      </p:pic>
      <p:pic>
        <p:nvPicPr>
          <p:cNvPr id="13" name="Picture 4" descr="Картинки по запросу &quot;коробочка&quot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2" y="3714752"/>
            <a:ext cx="721524" cy="913321"/>
          </a:xfrm>
          <a:prstGeom prst="rect">
            <a:avLst/>
          </a:prstGeom>
          <a:noFill/>
        </p:spPr>
      </p:pic>
      <p:pic>
        <p:nvPicPr>
          <p:cNvPr id="14" name="Picture 4" descr="Картинки по запросу &quot;коробочка&quot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86644" y="3786190"/>
            <a:ext cx="721524" cy="913321"/>
          </a:xfrm>
          <a:prstGeom prst="rect">
            <a:avLst/>
          </a:prstGeom>
          <a:noFill/>
        </p:spPr>
      </p:pic>
      <p:pic>
        <p:nvPicPr>
          <p:cNvPr id="16" name="Picture 4" descr="Картинки по запросу &quot;коробочка&quot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3714752"/>
            <a:ext cx="721524" cy="913321"/>
          </a:xfrm>
          <a:prstGeom prst="rect">
            <a:avLst/>
          </a:prstGeom>
          <a:noFill/>
        </p:spPr>
      </p:pic>
      <p:pic>
        <p:nvPicPr>
          <p:cNvPr id="17" name="Picture 4" descr="Картинки по запросу &quot;коробочка&quot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3786190"/>
            <a:ext cx="721524" cy="913321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3786182" y="4000504"/>
            <a:ext cx="35618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4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714876" y="4000504"/>
            <a:ext cx="35618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4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643570" y="4000504"/>
            <a:ext cx="35618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4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572264" y="4071942"/>
            <a:ext cx="35618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4</a:t>
            </a:r>
            <a:endParaRPr lang="ru-RU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429520" y="4071942"/>
            <a:ext cx="35618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4</a:t>
            </a:r>
            <a:endParaRPr lang="ru-RU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857356" y="2500306"/>
            <a:ext cx="529312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4400" b="1" dirty="0" smtClean="0">
                <a:solidFill>
                  <a:srgbClr val="FF0000"/>
                </a:solidFill>
              </a:rPr>
              <a:t>?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7174" name="Picture 6" descr="Картинки по запросу &quot;фишки&quot;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57290" y="3643314"/>
            <a:ext cx="1762125" cy="2066925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1857356" y="3786190"/>
            <a:ext cx="813043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4400" b="1" dirty="0" smtClean="0">
                <a:solidFill>
                  <a:srgbClr val="0000FF"/>
                </a:solidFill>
              </a:rPr>
              <a:t>27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57356" y="2500306"/>
            <a:ext cx="498855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7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00034" y="214290"/>
            <a:ext cx="1763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solidFill>
                  <a:srgbClr val="9900CC"/>
                </a:solidFill>
                <a:latin typeface="Bookman Old Style" pitchFamily="18" charset="0"/>
              </a:rPr>
              <a:t>КРОК 7 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896643" y="5608525"/>
            <a:ext cx="3304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Дом. </a:t>
            </a:r>
            <a:r>
              <a:rPr lang="ru-RU" dirty="0" err="1"/>
              <a:t>завдання</a:t>
            </a:r>
            <a:r>
              <a:rPr lang="ru-RU" dirty="0"/>
              <a:t> :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/>
              <a:t>8</a:t>
            </a:r>
            <a:r>
              <a:rPr lang="ru-RU" smtClean="0"/>
              <a:t>,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ПРАВИЛА УРОКУ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1. </a:t>
            </a:r>
            <a:r>
              <a:rPr lang="ru-RU" b="1" dirty="0" err="1" smtClean="0"/>
              <a:t>Йди</a:t>
            </a:r>
            <a:r>
              <a:rPr lang="ru-RU" b="1" dirty="0" smtClean="0"/>
              <a:t> </a:t>
            </a:r>
            <a:r>
              <a:rPr lang="ru-RU" b="1" dirty="0" err="1" smtClean="0"/>
              <a:t>крок</a:t>
            </a:r>
            <a:r>
              <a:rPr lang="ru-RU" b="1" dirty="0" smtClean="0"/>
              <a:t> за </a:t>
            </a:r>
            <a:r>
              <a:rPr lang="ru-RU" b="1" dirty="0" err="1" smtClean="0"/>
              <a:t>кроком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2. ЧИТАЙ </a:t>
            </a:r>
            <a:r>
              <a:rPr lang="ru-RU" b="1" dirty="0" err="1" smtClean="0"/>
              <a:t>уважно</a:t>
            </a:r>
            <a:r>
              <a:rPr lang="ru-RU" b="1" dirty="0" smtClean="0"/>
              <a:t> ІНСТРУКЦІЮ до кожного </a:t>
            </a:r>
            <a:r>
              <a:rPr lang="ru-RU" b="1" dirty="0" err="1" smtClean="0"/>
              <a:t>кроку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3. ПРОСИ ПРО ДОПОМОГУ РОДИЧІВ, КОЛИ НЕ ЗНАЄШ, ЩО РОБИТИ ДАЛІ.</a:t>
            </a:r>
          </a:p>
        </p:txBody>
      </p:sp>
      <p:pic>
        <p:nvPicPr>
          <p:cNvPr id="4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3857628"/>
            <a:ext cx="1675935" cy="2428892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</p:pic>
      <p:pic>
        <p:nvPicPr>
          <p:cNvPr id="5" name="Picture 4" descr="Картинки по запросу восклицательный зна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285728"/>
            <a:ext cx="1500198" cy="10198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2" descr="Похожее изображение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219" name="AutoShape 29" descr="Картинки по запросу фигура пирамида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42844" y="0"/>
            <a:ext cx="850112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4400" b="1" dirty="0">
                <a:solidFill>
                  <a:srgbClr val="800000"/>
                </a:solidFill>
                <a:latin typeface="Bookman Old Style" pitchFamily="18" charset="0"/>
              </a:rPr>
              <a:t>  </a:t>
            </a:r>
            <a:r>
              <a:rPr lang="uk-UA" sz="4400" b="1" dirty="0" smtClean="0">
                <a:solidFill>
                  <a:srgbClr val="800000"/>
                </a:solidFill>
                <a:latin typeface="Bookman Old Style" pitchFamily="18" charset="0"/>
              </a:rPr>
              <a:t>Починай крокувати</a:t>
            </a:r>
            <a:endParaRPr lang="ru-RU" sz="4400" b="1" dirty="0">
              <a:solidFill>
                <a:srgbClr val="800000"/>
              </a:solidFill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71736" y="928670"/>
            <a:ext cx="4424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9900CC"/>
                </a:solidFill>
                <a:latin typeface="Bookman Old Style" pitchFamily="18" charset="0"/>
              </a:rPr>
              <a:t>КРОК 1 </a:t>
            </a:r>
            <a:r>
              <a:rPr lang="uk-UA" sz="2400" b="1" dirty="0" err="1" smtClean="0">
                <a:solidFill>
                  <a:srgbClr val="9900CC"/>
                </a:solidFill>
                <a:latin typeface="Bookman Old Style" pitchFamily="18" charset="0"/>
              </a:rPr>
              <a:t>“Числові</a:t>
            </a:r>
            <a:r>
              <a:rPr lang="uk-UA" sz="2400" b="1" dirty="0" smtClean="0">
                <a:solidFill>
                  <a:srgbClr val="9900CC"/>
                </a:solidFill>
                <a:latin typeface="Bookman Old Style" pitchFamily="18" charset="0"/>
              </a:rPr>
              <a:t> </a:t>
            </a:r>
            <a:r>
              <a:rPr lang="uk-UA" sz="2400" b="1" dirty="0" err="1" smtClean="0">
                <a:solidFill>
                  <a:srgbClr val="9900CC"/>
                </a:solidFill>
                <a:latin typeface="Bookman Old Style" pitchFamily="18" charset="0"/>
              </a:rPr>
              <a:t>трійки”</a:t>
            </a:r>
            <a:endParaRPr lang="ru-RU" sz="2400" b="1" dirty="0">
              <a:solidFill>
                <a:srgbClr val="9900CC"/>
              </a:solidFill>
              <a:latin typeface="Bookman Old Style" pitchFamily="18" charset="0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3132138" y="6092825"/>
            <a:ext cx="2361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 dirty="0">
                <a:latin typeface="Bookman Old Style" pitchFamily="18" charset="0"/>
              </a:rPr>
              <a:t>Підручник с. </a:t>
            </a:r>
            <a:r>
              <a:rPr lang="uk-UA" b="1" dirty="0" smtClean="0">
                <a:latin typeface="Bookman Old Style" pitchFamily="18" charset="0"/>
              </a:rPr>
              <a:t>196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500430" y="1571612"/>
            <a:ext cx="1714512" cy="17145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tx1"/>
                </a:solidFill>
              </a:rPr>
              <a:t>30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143108" y="3786190"/>
            <a:ext cx="1714512" cy="17145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tx1"/>
                </a:solidFill>
              </a:rPr>
              <a:t>5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786314" y="3857628"/>
            <a:ext cx="1714512" cy="17145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1" dirty="0">
              <a:solidFill>
                <a:schemeClr val="tx1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rot="16200000" flipH="1">
            <a:off x="4714876" y="3286124"/>
            <a:ext cx="785818" cy="500066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3250397" y="3178967"/>
            <a:ext cx="714380" cy="642942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714744" y="5143512"/>
            <a:ext cx="121444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4214810" y="4643446"/>
            <a:ext cx="214314" cy="200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786314" y="3857628"/>
            <a:ext cx="1714512" cy="17145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tx1"/>
                </a:solidFill>
              </a:rPr>
              <a:t>6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2" descr="Похожее изображение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219" name="AutoShape 29" descr="Картинки по запросу фигура пирамида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285984" y="0"/>
            <a:ext cx="4786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>
                <a:solidFill>
                  <a:srgbClr val="800000"/>
                </a:solidFill>
                <a:latin typeface="Bookman Old Style" pitchFamily="18" charset="0"/>
              </a:rPr>
              <a:t>  </a:t>
            </a:r>
            <a:r>
              <a:rPr lang="uk-UA" sz="2800" b="1" dirty="0" smtClean="0">
                <a:solidFill>
                  <a:srgbClr val="800000"/>
                </a:solidFill>
                <a:latin typeface="Bookman Old Style" pitchFamily="18" charset="0"/>
              </a:rPr>
              <a:t>Робота з підручником</a:t>
            </a:r>
            <a:endParaRPr lang="ru-RU" sz="2800" b="1" dirty="0">
              <a:solidFill>
                <a:srgbClr val="800000"/>
              </a:solidFill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71736" y="928670"/>
            <a:ext cx="4323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9900CC"/>
                </a:solidFill>
                <a:latin typeface="Bookman Old Style" pitchFamily="18" charset="0"/>
              </a:rPr>
              <a:t>Вправа </a:t>
            </a:r>
            <a:r>
              <a:rPr lang="uk-UA" sz="2400" b="1" dirty="0" err="1" smtClean="0">
                <a:solidFill>
                  <a:srgbClr val="9900CC"/>
                </a:solidFill>
                <a:latin typeface="Bookman Old Style" pitchFamily="18" charset="0"/>
              </a:rPr>
              <a:t>“Числові</a:t>
            </a:r>
            <a:r>
              <a:rPr lang="uk-UA" sz="2400" b="1" dirty="0" smtClean="0">
                <a:solidFill>
                  <a:srgbClr val="9900CC"/>
                </a:solidFill>
                <a:latin typeface="Bookman Old Style" pitchFamily="18" charset="0"/>
              </a:rPr>
              <a:t> </a:t>
            </a:r>
            <a:r>
              <a:rPr lang="uk-UA" sz="2400" b="1" dirty="0" err="1" smtClean="0">
                <a:solidFill>
                  <a:srgbClr val="9900CC"/>
                </a:solidFill>
                <a:latin typeface="Bookman Old Style" pitchFamily="18" charset="0"/>
              </a:rPr>
              <a:t>трійки”</a:t>
            </a:r>
            <a:endParaRPr lang="ru-RU" sz="2400" b="1" dirty="0">
              <a:solidFill>
                <a:srgbClr val="9900CC"/>
              </a:solidFill>
              <a:latin typeface="Bookman Old Style" pitchFamily="18" charset="0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3132138" y="6092825"/>
            <a:ext cx="2361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 dirty="0">
                <a:latin typeface="Bookman Old Style" pitchFamily="18" charset="0"/>
              </a:rPr>
              <a:t>Підручник с. </a:t>
            </a:r>
            <a:r>
              <a:rPr lang="uk-UA" b="1" dirty="0" smtClean="0">
                <a:latin typeface="Bookman Old Style" pitchFamily="18" charset="0"/>
              </a:rPr>
              <a:t>196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500430" y="1571612"/>
            <a:ext cx="1714512" cy="1714512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tx1"/>
                </a:solidFill>
              </a:rPr>
              <a:t>40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143108" y="3786190"/>
            <a:ext cx="1714512" cy="1714512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786314" y="3857628"/>
            <a:ext cx="1714512" cy="1714512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tx1"/>
                </a:solidFill>
              </a:rPr>
              <a:t>5</a:t>
            </a:r>
            <a:endParaRPr lang="ru-RU" sz="6000" b="1" dirty="0">
              <a:solidFill>
                <a:schemeClr val="tx1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rot="16200000" flipH="1">
            <a:off x="4714876" y="3286124"/>
            <a:ext cx="785818" cy="500066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3250397" y="3178967"/>
            <a:ext cx="714380" cy="642942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714744" y="5143512"/>
            <a:ext cx="121444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4214810" y="4643446"/>
            <a:ext cx="214314" cy="200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143108" y="3786190"/>
            <a:ext cx="1714512" cy="1714512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tx1"/>
                </a:solidFill>
              </a:rPr>
              <a:t>8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2" descr="Похожее изображение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219" name="AutoShape 29" descr="Картинки по запросу фигура пирамида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285984" y="0"/>
            <a:ext cx="4786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>
                <a:solidFill>
                  <a:srgbClr val="800000"/>
                </a:solidFill>
                <a:latin typeface="Bookman Old Style" pitchFamily="18" charset="0"/>
              </a:rPr>
              <a:t>  </a:t>
            </a:r>
            <a:r>
              <a:rPr lang="uk-UA" sz="2800" b="1" dirty="0" smtClean="0">
                <a:solidFill>
                  <a:srgbClr val="800000"/>
                </a:solidFill>
                <a:latin typeface="Bookman Old Style" pitchFamily="18" charset="0"/>
              </a:rPr>
              <a:t>Робота з підручником</a:t>
            </a:r>
            <a:endParaRPr lang="ru-RU" sz="2800" b="1" dirty="0">
              <a:solidFill>
                <a:srgbClr val="800000"/>
              </a:solidFill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71736" y="928670"/>
            <a:ext cx="4323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9900CC"/>
                </a:solidFill>
                <a:latin typeface="Bookman Old Style" pitchFamily="18" charset="0"/>
              </a:rPr>
              <a:t>Вправа </a:t>
            </a:r>
            <a:r>
              <a:rPr lang="uk-UA" sz="2400" b="1" dirty="0" err="1" smtClean="0">
                <a:solidFill>
                  <a:srgbClr val="9900CC"/>
                </a:solidFill>
                <a:latin typeface="Bookman Old Style" pitchFamily="18" charset="0"/>
              </a:rPr>
              <a:t>“Числові</a:t>
            </a:r>
            <a:r>
              <a:rPr lang="uk-UA" sz="2400" b="1" dirty="0" smtClean="0">
                <a:solidFill>
                  <a:srgbClr val="9900CC"/>
                </a:solidFill>
                <a:latin typeface="Bookman Old Style" pitchFamily="18" charset="0"/>
              </a:rPr>
              <a:t> </a:t>
            </a:r>
            <a:r>
              <a:rPr lang="uk-UA" sz="2400" b="1" dirty="0" err="1" smtClean="0">
                <a:solidFill>
                  <a:srgbClr val="9900CC"/>
                </a:solidFill>
                <a:latin typeface="Bookman Old Style" pitchFamily="18" charset="0"/>
              </a:rPr>
              <a:t>трійки”</a:t>
            </a:r>
            <a:endParaRPr lang="ru-RU" sz="2400" b="1" dirty="0">
              <a:solidFill>
                <a:srgbClr val="9900CC"/>
              </a:solidFill>
              <a:latin typeface="Bookman Old Style" pitchFamily="18" charset="0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3132138" y="6092825"/>
            <a:ext cx="2361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 dirty="0">
                <a:latin typeface="Bookman Old Style" pitchFamily="18" charset="0"/>
              </a:rPr>
              <a:t>Підручник с. </a:t>
            </a:r>
            <a:r>
              <a:rPr lang="uk-UA" b="1" dirty="0" smtClean="0">
                <a:latin typeface="Bookman Old Style" pitchFamily="18" charset="0"/>
              </a:rPr>
              <a:t>196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500430" y="1571612"/>
            <a:ext cx="1714512" cy="1714512"/>
          </a:xfrm>
          <a:prstGeom prst="ellips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tx1"/>
                </a:solidFill>
              </a:rPr>
              <a:t>20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143108" y="3786190"/>
            <a:ext cx="1714512" cy="1714512"/>
          </a:xfrm>
          <a:prstGeom prst="ellips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tx1"/>
                </a:solidFill>
              </a:rPr>
              <a:t>4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786314" y="3857628"/>
            <a:ext cx="1714512" cy="1714512"/>
          </a:xfrm>
          <a:prstGeom prst="ellips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1" dirty="0">
              <a:solidFill>
                <a:schemeClr val="tx1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rot="16200000" flipH="1">
            <a:off x="4714876" y="3286124"/>
            <a:ext cx="785818" cy="500066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3250397" y="3178967"/>
            <a:ext cx="714380" cy="642942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714744" y="5143512"/>
            <a:ext cx="121444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4214810" y="4643446"/>
            <a:ext cx="214314" cy="200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786314" y="3857628"/>
            <a:ext cx="1714512" cy="1714512"/>
          </a:xfrm>
          <a:prstGeom prst="ellips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tx1"/>
                </a:solidFill>
              </a:rPr>
              <a:t>5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2" descr="Похожее изображение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219" name="AutoShape 29" descr="Картинки по запросу фигура пирамида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285984" y="0"/>
            <a:ext cx="4786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>
                <a:solidFill>
                  <a:srgbClr val="800000"/>
                </a:solidFill>
                <a:latin typeface="Bookman Old Style" pitchFamily="18" charset="0"/>
              </a:rPr>
              <a:t>  </a:t>
            </a:r>
            <a:r>
              <a:rPr lang="uk-UA" sz="2800" b="1" dirty="0" smtClean="0">
                <a:solidFill>
                  <a:srgbClr val="800000"/>
                </a:solidFill>
                <a:latin typeface="Bookman Old Style" pitchFamily="18" charset="0"/>
              </a:rPr>
              <a:t>Робота з підручником</a:t>
            </a:r>
            <a:endParaRPr lang="ru-RU" sz="2800" b="1" dirty="0">
              <a:solidFill>
                <a:srgbClr val="800000"/>
              </a:solidFill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71736" y="928670"/>
            <a:ext cx="4323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9900CC"/>
                </a:solidFill>
                <a:latin typeface="Bookman Old Style" pitchFamily="18" charset="0"/>
              </a:rPr>
              <a:t>Вправа </a:t>
            </a:r>
            <a:r>
              <a:rPr lang="uk-UA" sz="2400" b="1" dirty="0" err="1" smtClean="0">
                <a:solidFill>
                  <a:srgbClr val="9900CC"/>
                </a:solidFill>
                <a:latin typeface="Bookman Old Style" pitchFamily="18" charset="0"/>
              </a:rPr>
              <a:t>“Числові</a:t>
            </a:r>
            <a:r>
              <a:rPr lang="uk-UA" sz="2400" b="1" dirty="0" smtClean="0">
                <a:solidFill>
                  <a:srgbClr val="9900CC"/>
                </a:solidFill>
                <a:latin typeface="Bookman Old Style" pitchFamily="18" charset="0"/>
              </a:rPr>
              <a:t> </a:t>
            </a:r>
            <a:r>
              <a:rPr lang="uk-UA" sz="2400" b="1" dirty="0" err="1" smtClean="0">
                <a:solidFill>
                  <a:srgbClr val="9900CC"/>
                </a:solidFill>
                <a:latin typeface="Bookman Old Style" pitchFamily="18" charset="0"/>
              </a:rPr>
              <a:t>трійки”</a:t>
            </a:r>
            <a:endParaRPr lang="ru-RU" sz="2400" b="1" dirty="0">
              <a:solidFill>
                <a:srgbClr val="9900CC"/>
              </a:solidFill>
              <a:latin typeface="Bookman Old Style" pitchFamily="18" charset="0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3132138" y="6092825"/>
            <a:ext cx="2361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 dirty="0">
                <a:latin typeface="Bookman Old Style" pitchFamily="18" charset="0"/>
              </a:rPr>
              <a:t>Підручник с. </a:t>
            </a:r>
            <a:r>
              <a:rPr lang="uk-UA" b="1" dirty="0" smtClean="0">
                <a:latin typeface="Bookman Old Style" pitchFamily="18" charset="0"/>
              </a:rPr>
              <a:t>196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500430" y="1571612"/>
            <a:ext cx="1714512" cy="17145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tx1"/>
                </a:solidFill>
              </a:rPr>
              <a:t>10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143108" y="3786190"/>
            <a:ext cx="1714512" cy="17145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786314" y="3857628"/>
            <a:ext cx="1714512" cy="17145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tx1"/>
                </a:solidFill>
              </a:rPr>
              <a:t>5</a:t>
            </a:r>
            <a:endParaRPr lang="ru-RU" sz="6000" b="1" dirty="0">
              <a:solidFill>
                <a:schemeClr val="tx1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rot="16200000" flipH="1">
            <a:off x="4714876" y="3286124"/>
            <a:ext cx="785818" cy="500066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3250397" y="3178967"/>
            <a:ext cx="714380" cy="642942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714744" y="5143512"/>
            <a:ext cx="121444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4214810" y="4643446"/>
            <a:ext cx="214314" cy="200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143108" y="3786190"/>
            <a:ext cx="1714512" cy="171451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chemeClr val="tx1"/>
                </a:solidFill>
              </a:rPr>
              <a:t>2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7467600" cy="4873752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>
                <a:solidFill>
                  <a:srgbClr val="9900CC"/>
                </a:solidFill>
                <a:latin typeface="Bookman Old Style" pitchFamily="18" charset="0"/>
              </a:rPr>
              <a:t>КРОК 2 </a:t>
            </a:r>
            <a:endParaRPr lang="ru-RU" dirty="0" smtClean="0"/>
          </a:p>
          <a:p>
            <a:r>
              <a:rPr lang="ru-RU" dirty="0" err="1" smtClean="0"/>
              <a:t>Приєднайся</a:t>
            </a:r>
            <a:r>
              <a:rPr lang="ru-RU" dirty="0" smtClean="0"/>
              <a:t> до </a:t>
            </a:r>
            <a:r>
              <a:rPr lang="ru-RU" dirty="0" err="1" smtClean="0"/>
              <a:t>гри</a:t>
            </a:r>
            <a:r>
              <a:rPr lang="ru-RU" dirty="0" smtClean="0"/>
              <a:t> на </a:t>
            </a:r>
            <a:r>
              <a:rPr lang="en-US" dirty="0" smtClean="0"/>
              <a:t>LearningApps.org.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Таблиця</a:t>
            </a:r>
            <a:r>
              <a:rPr lang="ru-RU" dirty="0" smtClean="0"/>
              <a:t> </a:t>
            </a:r>
            <a:r>
              <a:rPr lang="ru-RU" dirty="0" err="1" smtClean="0"/>
              <a:t>множення</a:t>
            </a:r>
            <a:r>
              <a:rPr lang="ru-RU" dirty="0" smtClean="0"/>
              <a:t> числа 5</a:t>
            </a:r>
          </a:p>
          <a:p>
            <a:pPr>
              <a:buNone/>
            </a:pPr>
            <a:r>
              <a:rPr lang="ru-RU" dirty="0" smtClean="0">
                <a:hlinkClick r:id="rId2"/>
              </a:rPr>
              <a:t>НАТИСНИ https://learningapps.org/9060087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ПОВТОРИ  </a:t>
            </a:r>
            <a:r>
              <a:rPr lang="ru-RU" dirty="0" err="1" smtClean="0"/>
              <a:t>таблицю</a:t>
            </a:r>
            <a:r>
              <a:rPr lang="ru-RU" dirty="0" smtClean="0"/>
              <a:t> </a:t>
            </a:r>
            <a:r>
              <a:rPr lang="ru-RU" dirty="0" err="1" smtClean="0"/>
              <a:t>множення</a:t>
            </a:r>
            <a:r>
              <a:rPr lang="ru-RU" dirty="0" smtClean="0"/>
              <a:t> числа 5.</a:t>
            </a:r>
          </a:p>
          <a:p>
            <a:endParaRPr lang="ru-RU" dirty="0" smtClean="0"/>
          </a:p>
          <a:p>
            <a:r>
              <a:rPr lang="uk-UA" b="1" dirty="0" smtClean="0">
                <a:solidFill>
                  <a:srgbClr val="9900CC"/>
                </a:solidFill>
                <a:latin typeface="Bookman Old Style" pitchFamily="18" charset="0"/>
              </a:rPr>
              <a:t>КРОК 3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Розгорни</a:t>
            </a:r>
            <a:r>
              <a:rPr lang="ru-RU" dirty="0" smtClean="0"/>
              <a:t> </a:t>
            </a:r>
            <a:r>
              <a:rPr lang="ru-RU" dirty="0" err="1" smtClean="0"/>
              <a:t>зошит</a:t>
            </a:r>
            <a:r>
              <a:rPr lang="ru-RU" dirty="0" smtClean="0"/>
              <a:t>. Запиши:</a:t>
            </a:r>
          </a:p>
          <a:p>
            <a:pPr>
              <a:buNone/>
            </a:pPr>
            <a:r>
              <a:rPr lang="ru-RU" dirty="0" smtClean="0"/>
              <a:t>- ____ </a:t>
            </a:r>
            <a:r>
              <a:rPr lang="ru-RU" dirty="0" err="1" smtClean="0"/>
              <a:t>травня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Дистанційна</a:t>
            </a:r>
            <a:r>
              <a:rPr lang="ru-RU" dirty="0" smtClean="0"/>
              <a:t> робота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- Пропиши </a:t>
            </a:r>
            <a:r>
              <a:rPr lang="ru-RU" dirty="0" err="1" smtClean="0"/>
              <a:t>каліграфічно</a:t>
            </a:r>
            <a:r>
              <a:rPr lang="ru-RU" dirty="0" smtClean="0"/>
              <a:t> </a:t>
            </a:r>
            <a:r>
              <a:rPr lang="ru-RU" dirty="0" smtClean="0"/>
              <a:t>число 7.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Склади</a:t>
            </a:r>
            <a:r>
              <a:rPr lang="ru-RU" dirty="0" smtClean="0"/>
              <a:t> і запиши 2 </a:t>
            </a:r>
            <a:r>
              <a:rPr lang="ru-RU" dirty="0" err="1" smtClean="0"/>
              <a:t>вирази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/>
              <a:t> </a:t>
            </a:r>
            <a:r>
              <a:rPr lang="ru-RU" dirty="0" smtClean="0"/>
              <a:t>7</a:t>
            </a:r>
            <a:r>
              <a:rPr lang="ru-RU" dirty="0" smtClean="0"/>
              <a:t> </a:t>
            </a:r>
            <a:r>
              <a:rPr lang="ru-RU" dirty="0" smtClean="0"/>
              <a:t>(не забудь про ДІЮ МНОЖЕННЯ).</a:t>
            </a:r>
          </a:p>
          <a:p>
            <a:endParaRPr lang="ru-RU" dirty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285984" y="0"/>
            <a:ext cx="4786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800" b="1" dirty="0">
                <a:solidFill>
                  <a:srgbClr val="800000"/>
                </a:solidFill>
                <a:latin typeface="Bookman Old Style" pitchFamily="18" charset="0"/>
              </a:rPr>
              <a:t>  </a:t>
            </a:r>
            <a:r>
              <a:rPr lang="uk-UA" sz="2800" b="1" dirty="0" smtClean="0">
                <a:solidFill>
                  <a:srgbClr val="800000"/>
                </a:solidFill>
                <a:latin typeface="Bookman Old Style" pitchFamily="18" charset="0"/>
              </a:rPr>
              <a:t>Ти впорався</a:t>
            </a:r>
            <a:r>
              <a:rPr lang="uk-UA" sz="2800" b="1" dirty="0" smtClean="0">
                <a:solidFill>
                  <a:srgbClr val="800000"/>
                </a:solidFill>
                <a:latin typeface="Bookman Old Style" pitchFamily="18" charset="0"/>
              </a:rPr>
              <a:t>?</a:t>
            </a:r>
            <a:endParaRPr lang="uk-UA" sz="2800" b="1" dirty="0" smtClean="0">
              <a:solidFill>
                <a:srgbClr val="8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358246" cy="564360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9900CC"/>
                </a:solidFill>
                <a:latin typeface="Bookman Old Style" pitchFamily="18" charset="0"/>
              </a:rPr>
              <a:t>КРОК 4 </a:t>
            </a:r>
            <a:endParaRPr lang="ru-RU" dirty="0" smtClean="0"/>
          </a:p>
          <a:p>
            <a:r>
              <a:rPr lang="ru-RU" dirty="0" err="1" smtClean="0"/>
              <a:t>Переглянь</a:t>
            </a:r>
            <a:r>
              <a:rPr lang="ru-RU" dirty="0" smtClean="0"/>
              <a:t> </a:t>
            </a:r>
            <a:r>
              <a:rPr lang="ru-RU" dirty="0" err="1" smtClean="0"/>
              <a:t>ВІДЕОурок</a:t>
            </a:r>
            <a:r>
              <a:rPr lang="ru-RU" dirty="0" smtClean="0"/>
              <a:t> "</a:t>
            </a:r>
            <a:r>
              <a:rPr lang="ru-RU" dirty="0" err="1" smtClean="0"/>
              <a:t>Розклад</a:t>
            </a:r>
            <a:r>
              <a:rPr lang="ru-RU" dirty="0" smtClean="0"/>
              <a:t> чисел на </a:t>
            </a:r>
            <a:r>
              <a:rPr lang="ru-RU" dirty="0" err="1" smtClean="0"/>
              <a:t>множники</a:t>
            </a:r>
            <a:r>
              <a:rPr lang="ru-RU" dirty="0" smtClean="0"/>
              <a:t>"</a:t>
            </a:r>
          </a:p>
          <a:p>
            <a:pPr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посиланням</a:t>
            </a:r>
            <a:r>
              <a:rPr lang="ru-RU" dirty="0" smtClean="0"/>
              <a:t>. НАТИСНИ </a:t>
            </a:r>
            <a:r>
              <a:rPr lang="en-US" dirty="0" smtClean="0">
                <a:hlinkClick r:id="rId2"/>
              </a:rPr>
              <a:t>https://www.youtube.com/watch?time_continue=700&amp;v=r9XEDlkWDlE&amp;feature=emb_logo</a:t>
            </a:r>
            <a:endParaRPr lang="uk-UA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9900CC"/>
                </a:solidFill>
                <a:latin typeface="Bookman Old Style" pitchFamily="18" charset="0"/>
              </a:rPr>
              <a:t>   </a:t>
            </a:r>
            <a:r>
              <a:rPr lang="uk-UA" b="1" dirty="0" smtClean="0">
                <a:solidFill>
                  <a:srgbClr val="9900CC"/>
                </a:solidFill>
                <a:latin typeface="Bookman Old Style" pitchFamily="18" charset="0"/>
              </a:rPr>
              <a:t>УВАГА !!! </a:t>
            </a:r>
            <a:endParaRPr lang="ru-RU" dirty="0" smtClean="0"/>
          </a:p>
          <a:p>
            <a:r>
              <a:rPr lang="ru-RU" dirty="0" err="1" smtClean="0"/>
              <a:t>Під</a:t>
            </a:r>
            <a:r>
              <a:rPr lang="ru-RU" dirty="0" smtClean="0"/>
              <a:t> час перегляду </a:t>
            </a:r>
            <a:r>
              <a:rPr lang="ru-RU" dirty="0" err="1" smtClean="0"/>
              <a:t>відео</a:t>
            </a:r>
            <a:r>
              <a:rPr lang="ru-RU" dirty="0" smtClean="0"/>
              <a:t> </a:t>
            </a:r>
            <a:r>
              <a:rPr lang="ru-RU" dirty="0" err="1" smtClean="0"/>
              <a:t>роби</a:t>
            </a:r>
            <a:r>
              <a:rPr lang="ru-RU" dirty="0" smtClean="0"/>
              <a:t> паузи,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 err="1" smtClean="0"/>
              <a:t>письмові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Дом. </a:t>
            </a:r>
            <a:r>
              <a:rPr lang="ru-RU" dirty="0" err="1" smtClean="0"/>
              <a:t>з</a:t>
            </a:r>
            <a:r>
              <a:rPr lang="ru-RU" dirty="0" err="1" smtClean="0"/>
              <a:t>авдання</a:t>
            </a:r>
            <a:r>
              <a:rPr lang="ru-RU" dirty="0" smtClean="0"/>
              <a:t> : </a:t>
            </a:r>
            <a:r>
              <a:rPr lang="ru-RU" dirty="0" err="1" smtClean="0"/>
              <a:t>завдання</a:t>
            </a:r>
            <a:r>
              <a:rPr lang="ru-RU" dirty="0" smtClean="0"/>
              <a:t> 8,с.198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7467600" cy="487375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9900CC"/>
                </a:solidFill>
                <a:latin typeface="Bookman Old Style" pitchFamily="18" charset="0"/>
              </a:rPr>
              <a:t>КРОК 5 </a:t>
            </a:r>
            <a:endParaRPr lang="ru-RU" dirty="0" smtClean="0"/>
          </a:p>
          <a:p>
            <a:r>
              <a:rPr lang="ru-RU" dirty="0" smtClean="0"/>
              <a:t>ВІДПОЧИНЬ. </a:t>
            </a:r>
            <a:r>
              <a:rPr lang="ru-RU" dirty="0" err="1" smtClean="0"/>
              <a:t>Попий</a:t>
            </a:r>
            <a:r>
              <a:rPr lang="ru-RU" dirty="0" smtClean="0"/>
              <a:t> води. </a:t>
            </a:r>
            <a:r>
              <a:rPr lang="ru-RU" dirty="0" err="1" smtClean="0"/>
              <a:t>Потанцюй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Натисни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https://www.youtube.com/watch?time_continue=2&amp;v=4gOoWVPSMwU&amp;feature=emb_logo</a:t>
            </a:r>
            <a:endParaRPr lang="uk-UA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uk-UA" b="1" dirty="0" smtClean="0">
                <a:solidFill>
                  <a:srgbClr val="9900CC"/>
                </a:solidFill>
                <a:latin typeface="Bookman Old Style" pitchFamily="18" charset="0"/>
              </a:rPr>
              <a:t>КРОК 6 </a:t>
            </a:r>
            <a:endParaRPr lang="ru-RU" dirty="0" smtClean="0"/>
          </a:p>
          <a:p>
            <a:r>
              <a:rPr lang="ru-RU" dirty="0" err="1" smtClean="0"/>
              <a:t>Приєднайся</a:t>
            </a:r>
            <a:r>
              <a:rPr lang="ru-RU" dirty="0" smtClean="0"/>
              <a:t> для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тестів</a:t>
            </a:r>
            <a:r>
              <a:rPr lang="ru-RU" dirty="0" smtClean="0"/>
              <a:t> на </a:t>
            </a:r>
            <a:r>
              <a:rPr lang="ru-RU" dirty="0" err="1" smtClean="0"/>
              <a:t>сайті</a:t>
            </a:r>
            <a:r>
              <a:rPr lang="ru-RU" dirty="0" smtClean="0"/>
              <a:t> «На Урок». </a:t>
            </a:r>
            <a:r>
              <a:rPr lang="ru-RU" dirty="0" err="1" smtClean="0"/>
              <a:t>Задачі</a:t>
            </a:r>
            <a:r>
              <a:rPr lang="ru-RU" dirty="0" smtClean="0"/>
              <a:t> на </a:t>
            </a:r>
            <a:r>
              <a:rPr lang="ru-RU" dirty="0" err="1" smtClean="0"/>
              <a:t>різницеве</a:t>
            </a:r>
            <a:r>
              <a:rPr lang="ru-RU" dirty="0" smtClean="0"/>
              <a:t> </a:t>
            </a:r>
            <a:r>
              <a:rPr lang="ru-RU" dirty="0" err="1" smtClean="0"/>
              <a:t>порівняння</a:t>
            </a:r>
            <a:r>
              <a:rPr lang="ru-RU" dirty="0" smtClean="0"/>
              <a:t>. </a:t>
            </a:r>
            <a:endParaRPr lang="uk-UA" dirty="0" smtClean="0"/>
          </a:p>
          <a:p>
            <a:r>
              <a:rPr lang="en-US" dirty="0" smtClean="0">
                <a:hlinkClick r:id="rId3"/>
              </a:rPr>
              <a:t>https://naurok.com.ua/test/start/269999</a:t>
            </a:r>
            <a:endParaRPr lang="uk-UA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</TotalTime>
  <Words>225</Words>
  <Application>Microsoft Office PowerPoint</Application>
  <PresentationFormat>Экран (4:3)</PresentationFormat>
  <Paragraphs>75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Century Schoolbook</vt:lpstr>
      <vt:lpstr>Wingdings</vt:lpstr>
      <vt:lpstr>Wingdings 2</vt:lpstr>
      <vt:lpstr>Эркер</vt:lpstr>
      <vt:lpstr>Дистанційний урок математики. 2 клас (за підручником О.Гісь, І.Філяк) Тема. Розклад числа на множники  </vt:lpstr>
      <vt:lpstr>ПРАВИЛА УРОКУ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математики. 2 клас Тема. Розклад чисел на множники</dc:title>
  <dc:creator>User</dc:creator>
  <cp:lastModifiedBy>Ольга Тимчишин</cp:lastModifiedBy>
  <cp:revision>13</cp:revision>
  <dcterms:created xsi:type="dcterms:W3CDTF">2020-04-22T06:08:02Z</dcterms:created>
  <dcterms:modified xsi:type="dcterms:W3CDTF">2020-05-06T20:29:11Z</dcterms:modified>
</cp:coreProperties>
</file>