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55A20-D197-473C-83E2-B98878229BE1}" type="datetimeFigureOut">
              <a:rPr lang="uk-UA" smtClean="0"/>
              <a:t>29.05.2022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F74F7-1F20-4E64-AA19-DDCB2E6CD75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77169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55A20-D197-473C-83E2-B98878229BE1}" type="datetimeFigureOut">
              <a:rPr lang="uk-UA" smtClean="0"/>
              <a:t>29.05.2022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F74F7-1F20-4E64-AA19-DDCB2E6CD75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4643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55A20-D197-473C-83E2-B98878229BE1}" type="datetimeFigureOut">
              <a:rPr lang="uk-UA" smtClean="0"/>
              <a:t>29.05.2022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F74F7-1F20-4E64-AA19-DDCB2E6CD75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42477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55A20-D197-473C-83E2-B98878229BE1}" type="datetimeFigureOut">
              <a:rPr lang="uk-UA" smtClean="0"/>
              <a:t>29.05.2022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F74F7-1F20-4E64-AA19-DDCB2E6CD75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7226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55A20-D197-473C-83E2-B98878229BE1}" type="datetimeFigureOut">
              <a:rPr lang="uk-UA" smtClean="0"/>
              <a:t>29.05.2022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F74F7-1F20-4E64-AA19-DDCB2E6CD75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35394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55A20-D197-473C-83E2-B98878229BE1}" type="datetimeFigureOut">
              <a:rPr lang="uk-UA" smtClean="0"/>
              <a:t>29.05.2022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F74F7-1F20-4E64-AA19-DDCB2E6CD75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685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55A20-D197-473C-83E2-B98878229BE1}" type="datetimeFigureOut">
              <a:rPr lang="uk-UA" smtClean="0"/>
              <a:t>29.05.2022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F74F7-1F20-4E64-AA19-DDCB2E6CD75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31011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55A20-D197-473C-83E2-B98878229BE1}" type="datetimeFigureOut">
              <a:rPr lang="uk-UA" smtClean="0"/>
              <a:t>29.05.2022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F74F7-1F20-4E64-AA19-DDCB2E6CD75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77035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55A20-D197-473C-83E2-B98878229BE1}" type="datetimeFigureOut">
              <a:rPr lang="uk-UA" smtClean="0"/>
              <a:t>29.05.2022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F74F7-1F20-4E64-AA19-DDCB2E6CD75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83763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55A20-D197-473C-83E2-B98878229BE1}" type="datetimeFigureOut">
              <a:rPr lang="uk-UA" smtClean="0"/>
              <a:t>29.05.2022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F74F7-1F20-4E64-AA19-DDCB2E6CD75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81061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55A20-D197-473C-83E2-B98878229BE1}" type="datetimeFigureOut">
              <a:rPr lang="uk-UA" smtClean="0"/>
              <a:t>29.05.2022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F74F7-1F20-4E64-AA19-DDCB2E6CD75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35442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55A20-D197-473C-83E2-B98878229BE1}" type="datetimeFigureOut">
              <a:rPr lang="uk-UA" smtClean="0"/>
              <a:t>29.05.2022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F74F7-1F20-4E64-AA19-DDCB2E6CD75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19267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1news.com.ua/wp-content/uploads/2020/06/700-46-1180x67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916218" y="1985818"/>
            <a:ext cx="667789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800" b="1" i="0" dirty="0" smtClean="0">
                <a:solidFill>
                  <a:srgbClr val="2C2F34"/>
                </a:solidFill>
                <a:effectLst/>
                <a:latin typeface="MS Sans Serif"/>
              </a:rPr>
              <a:t>День захисту дітей</a:t>
            </a:r>
            <a:endParaRPr lang="uk-UA" sz="4800" b="1" i="0" dirty="0">
              <a:solidFill>
                <a:srgbClr val="2C2F34"/>
              </a:solidFill>
              <a:effectLst/>
              <a:latin typeface="MS Sans Serif"/>
            </a:endParaRPr>
          </a:p>
        </p:txBody>
      </p:sp>
    </p:spTree>
    <p:extLst>
      <p:ext uri="{BB962C8B-B14F-4D97-AF65-F5344CB8AC3E}">
        <p14:creationId xmlns:p14="http://schemas.microsoft.com/office/powerpoint/2010/main" val="2001855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5564" y="230909"/>
            <a:ext cx="114992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0" dirty="0" smtClean="0">
                <a:solidFill>
                  <a:srgbClr val="2C2F34"/>
                </a:solidFill>
                <a:effectLst/>
                <a:latin typeface="MS Sans Serif"/>
              </a:rPr>
              <a:t>День </a:t>
            </a:r>
            <a:r>
              <a:rPr lang="ru-RU" b="1" i="0" dirty="0" err="1" smtClean="0">
                <a:solidFill>
                  <a:srgbClr val="2C2F34"/>
                </a:solidFill>
                <a:effectLst/>
                <a:latin typeface="MS Sans Serif"/>
              </a:rPr>
              <a:t>захисту</a:t>
            </a:r>
            <a:r>
              <a:rPr lang="ru-RU" b="1" i="0" dirty="0" smtClean="0">
                <a:solidFill>
                  <a:srgbClr val="2C2F34"/>
                </a:solidFill>
                <a:effectLst/>
                <a:latin typeface="MS Sans Serif"/>
              </a:rPr>
              <a:t> </a:t>
            </a:r>
            <a:r>
              <a:rPr lang="ru-RU" b="1" i="0" dirty="0" err="1" smtClean="0">
                <a:solidFill>
                  <a:srgbClr val="2C2F34"/>
                </a:solidFill>
                <a:effectLst/>
                <a:latin typeface="MS Sans Serif"/>
              </a:rPr>
              <a:t>дітей</a:t>
            </a:r>
            <a:r>
              <a:rPr lang="ru-RU" b="1" i="0" dirty="0" smtClean="0">
                <a:solidFill>
                  <a:srgbClr val="2C2F34"/>
                </a:solidFill>
                <a:effectLst/>
                <a:latin typeface="MS Sans Serif"/>
              </a:rPr>
              <a:t> – </a:t>
            </a:r>
            <a:r>
              <a:rPr lang="ru-RU" b="1" i="0" dirty="0" err="1" smtClean="0">
                <a:solidFill>
                  <a:srgbClr val="2C2F34"/>
                </a:solidFill>
                <a:effectLst/>
                <a:latin typeface="MS Sans Serif"/>
              </a:rPr>
              <a:t>найсвітліше</a:t>
            </a:r>
            <a:r>
              <a:rPr lang="ru-RU" b="1" i="0" dirty="0" smtClean="0">
                <a:solidFill>
                  <a:srgbClr val="2C2F34"/>
                </a:solidFill>
                <a:effectLst/>
                <a:latin typeface="MS Sans Serif"/>
              </a:rPr>
              <a:t> та </a:t>
            </a:r>
            <a:r>
              <a:rPr lang="ru-RU" b="1" i="0" dirty="0" err="1" smtClean="0">
                <a:solidFill>
                  <a:srgbClr val="2C2F34"/>
                </a:solidFill>
                <a:effectLst/>
                <a:latin typeface="MS Sans Serif"/>
              </a:rPr>
              <a:t>найяскравіше</a:t>
            </a:r>
            <a:r>
              <a:rPr lang="ru-RU" b="1" i="0" dirty="0" smtClean="0">
                <a:solidFill>
                  <a:srgbClr val="2C2F34"/>
                </a:solidFill>
                <a:effectLst/>
                <a:latin typeface="MS Sans Serif"/>
              </a:rPr>
              <a:t> свято року в </a:t>
            </a:r>
            <a:r>
              <a:rPr lang="ru-RU" b="1" i="0" dirty="0" err="1" smtClean="0">
                <a:solidFill>
                  <a:srgbClr val="2C2F34"/>
                </a:solidFill>
                <a:effectLst/>
                <a:latin typeface="MS Sans Serif"/>
              </a:rPr>
              <a:t>календарі</a:t>
            </a:r>
            <a:r>
              <a:rPr lang="ru-RU" b="1" i="0" dirty="0" smtClean="0">
                <a:solidFill>
                  <a:srgbClr val="2C2F34"/>
                </a:solidFill>
                <a:effectLst/>
                <a:latin typeface="MS Sans Serif"/>
              </a:rPr>
              <a:t> не </a:t>
            </a:r>
            <a:r>
              <a:rPr lang="ru-RU" b="1" i="0" dirty="0" err="1" smtClean="0">
                <a:solidFill>
                  <a:srgbClr val="2C2F34"/>
                </a:solidFill>
                <a:effectLst/>
                <a:latin typeface="MS Sans Serif"/>
              </a:rPr>
              <a:t>лише</a:t>
            </a:r>
            <a:r>
              <a:rPr lang="ru-RU" b="1" i="0" dirty="0" smtClean="0">
                <a:solidFill>
                  <a:srgbClr val="2C2F34"/>
                </a:solidFill>
                <a:effectLst/>
                <a:latin typeface="MS Sans Serif"/>
              </a:rPr>
              <a:t> </a:t>
            </a:r>
            <a:r>
              <a:rPr lang="ru-RU" b="1" i="0" dirty="0" err="1" smtClean="0">
                <a:solidFill>
                  <a:srgbClr val="2C2F34"/>
                </a:solidFill>
                <a:effectLst/>
                <a:latin typeface="MS Sans Serif"/>
              </a:rPr>
              <a:t>України</a:t>
            </a:r>
            <a:r>
              <a:rPr lang="ru-RU" b="1" i="0" dirty="0" smtClean="0">
                <a:solidFill>
                  <a:srgbClr val="2C2F34"/>
                </a:solidFill>
                <a:effectLst/>
                <a:latin typeface="MS Sans Serif"/>
              </a:rPr>
              <a:t>. 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95564" y="1422400"/>
            <a:ext cx="114992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i="0" dirty="0" smtClean="0">
                <a:solidFill>
                  <a:srgbClr val="2C2F34"/>
                </a:solidFill>
                <a:effectLst/>
                <a:latin typeface="MS Sans Serif"/>
              </a:rPr>
              <a:t>У 2022 році свято відзначають 72-й раз. Започаткували його у листопаді 1949 року на сесії Міжнародної демократичної федерації жінок. А вперше День захисту дітей відсвяткували у 1950-му. Нині 1 червня відзначають у понад 60 країнах світу.</a:t>
            </a:r>
            <a:endParaRPr lang="uk-UA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95564" y="3223491"/>
            <a:ext cx="430414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0" dirty="0" smtClean="0">
                <a:solidFill>
                  <a:srgbClr val="2C2F34"/>
                </a:solidFill>
                <a:effectLst/>
                <a:latin typeface="MS Sans Serif"/>
              </a:rPr>
              <a:t>Першу </a:t>
            </a:r>
            <a:r>
              <a:rPr lang="ru-RU" b="1" i="0" dirty="0" err="1" smtClean="0">
                <a:solidFill>
                  <a:srgbClr val="2C2F34"/>
                </a:solidFill>
                <a:effectLst/>
                <a:latin typeface="MS Sans Serif"/>
              </a:rPr>
              <a:t>Декларацію</a:t>
            </a:r>
            <a:r>
              <a:rPr lang="ru-RU" b="1" i="0" dirty="0" smtClean="0">
                <a:solidFill>
                  <a:srgbClr val="2C2F34"/>
                </a:solidFill>
                <a:effectLst/>
                <a:latin typeface="MS Sans Serif"/>
              </a:rPr>
              <a:t> про права </a:t>
            </a:r>
            <a:r>
              <a:rPr lang="ru-RU" b="1" i="0" dirty="0" err="1" smtClean="0">
                <a:solidFill>
                  <a:srgbClr val="2C2F34"/>
                </a:solidFill>
                <a:effectLst/>
                <a:latin typeface="MS Sans Serif"/>
              </a:rPr>
              <a:t>дитини</a:t>
            </a:r>
            <a:r>
              <a:rPr lang="ru-RU" b="1" i="0" dirty="0" smtClean="0">
                <a:solidFill>
                  <a:srgbClr val="2C2F34"/>
                </a:solidFill>
                <a:effectLst/>
                <a:latin typeface="MS Sans Serif"/>
              </a:rPr>
              <a:t> ООН </a:t>
            </a:r>
            <a:r>
              <a:rPr lang="ru-RU" b="1" i="0" dirty="0" err="1" smtClean="0">
                <a:solidFill>
                  <a:srgbClr val="2C2F34"/>
                </a:solidFill>
                <a:effectLst/>
                <a:latin typeface="MS Sans Serif"/>
              </a:rPr>
              <a:t>ухвалила</a:t>
            </a:r>
            <a:r>
              <a:rPr lang="ru-RU" b="1" i="0" dirty="0" smtClean="0">
                <a:solidFill>
                  <a:srgbClr val="2C2F34"/>
                </a:solidFill>
                <a:effectLst/>
                <a:latin typeface="MS Sans Serif"/>
              </a:rPr>
              <a:t> у 1959 </a:t>
            </a:r>
            <a:r>
              <a:rPr lang="ru-RU" b="1" i="0" dirty="0" err="1" smtClean="0">
                <a:solidFill>
                  <a:srgbClr val="2C2F34"/>
                </a:solidFill>
                <a:effectLst/>
                <a:latin typeface="MS Sans Serif"/>
              </a:rPr>
              <a:t>році</a:t>
            </a:r>
            <a:r>
              <a:rPr lang="ru-RU" b="1" i="0" dirty="0" smtClean="0">
                <a:solidFill>
                  <a:srgbClr val="2C2F34"/>
                </a:solidFill>
                <a:effectLst/>
                <a:latin typeface="MS Sans Serif"/>
              </a:rPr>
              <a:t>, а через 30 </a:t>
            </a:r>
            <a:r>
              <a:rPr lang="ru-RU" b="1" i="0" dirty="0" err="1" smtClean="0">
                <a:solidFill>
                  <a:srgbClr val="2C2F34"/>
                </a:solidFill>
                <a:effectLst/>
                <a:latin typeface="MS Sans Serif"/>
              </a:rPr>
              <a:t>років</a:t>
            </a:r>
            <a:r>
              <a:rPr lang="ru-RU" b="1" i="0" dirty="0" smtClean="0">
                <a:solidFill>
                  <a:srgbClr val="2C2F34"/>
                </a:solidFill>
                <a:effectLst/>
                <a:latin typeface="MS Sans Serif"/>
              </a:rPr>
              <a:t> представила </a:t>
            </a:r>
            <a:r>
              <a:rPr lang="ru-RU" b="1" i="0" dirty="0" err="1" smtClean="0">
                <a:solidFill>
                  <a:srgbClr val="2C2F34"/>
                </a:solidFill>
                <a:effectLst/>
                <a:latin typeface="MS Sans Serif"/>
              </a:rPr>
              <a:t>Конвенцію</a:t>
            </a:r>
            <a:r>
              <a:rPr lang="ru-RU" b="1" i="0" dirty="0" smtClean="0">
                <a:solidFill>
                  <a:srgbClr val="2C2F34"/>
                </a:solidFill>
                <a:effectLst/>
                <a:latin typeface="MS Sans Serif"/>
              </a:rPr>
              <a:t> про права </a:t>
            </a:r>
            <a:r>
              <a:rPr lang="ru-RU" b="1" i="0" dirty="0" err="1" smtClean="0">
                <a:solidFill>
                  <a:srgbClr val="2C2F34"/>
                </a:solidFill>
                <a:effectLst/>
                <a:latin typeface="MS Sans Serif"/>
              </a:rPr>
              <a:t>дитини</a:t>
            </a:r>
            <a:r>
              <a:rPr lang="ru-RU" b="1" i="0" dirty="0" smtClean="0">
                <a:solidFill>
                  <a:srgbClr val="2C2F34"/>
                </a:solidFill>
                <a:effectLst/>
                <a:latin typeface="MS Sans Serif"/>
              </a:rPr>
              <a:t>.</a:t>
            </a:r>
            <a:endParaRPr lang="uk-UA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95565" y="4978400"/>
            <a:ext cx="43041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0" dirty="0" err="1" smtClean="0">
                <a:solidFill>
                  <a:srgbClr val="2C2F34"/>
                </a:solidFill>
                <a:effectLst/>
                <a:latin typeface="MS Sans Serif"/>
              </a:rPr>
              <a:t>Україна</a:t>
            </a:r>
            <a:r>
              <a:rPr lang="ru-RU" b="1" i="0" dirty="0" smtClean="0">
                <a:solidFill>
                  <a:srgbClr val="2C2F34"/>
                </a:solidFill>
                <a:effectLst/>
                <a:latin typeface="MS Sans Serif"/>
              </a:rPr>
              <a:t> </a:t>
            </a:r>
            <a:r>
              <a:rPr lang="ru-RU" b="1" i="0" dirty="0" err="1" smtClean="0">
                <a:solidFill>
                  <a:srgbClr val="2C2F34"/>
                </a:solidFill>
                <a:effectLst/>
                <a:latin typeface="MS Sans Serif"/>
              </a:rPr>
              <a:t>приєдналася</a:t>
            </a:r>
            <a:r>
              <a:rPr lang="ru-RU" b="1" i="0" dirty="0" smtClean="0">
                <a:solidFill>
                  <a:srgbClr val="2C2F34"/>
                </a:solidFill>
                <a:effectLst/>
                <a:latin typeface="MS Sans Serif"/>
              </a:rPr>
              <a:t> до </a:t>
            </a:r>
            <a:r>
              <a:rPr lang="ru-RU" b="1" i="0" dirty="0" err="1" smtClean="0">
                <a:solidFill>
                  <a:srgbClr val="2C2F34"/>
                </a:solidFill>
                <a:effectLst/>
                <a:latin typeface="MS Sans Serif"/>
              </a:rPr>
              <a:t>Конвенції</a:t>
            </a:r>
            <a:r>
              <a:rPr lang="ru-RU" b="1" i="0" dirty="0" smtClean="0">
                <a:solidFill>
                  <a:srgbClr val="2C2F34"/>
                </a:solidFill>
                <a:effectLst/>
                <a:latin typeface="MS Sans Serif"/>
              </a:rPr>
              <a:t> про права </a:t>
            </a:r>
            <a:r>
              <a:rPr lang="ru-RU" b="1" i="0" dirty="0" err="1" smtClean="0">
                <a:solidFill>
                  <a:srgbClr val="2C2F34"/>
                </a:solidFill>
                <a:effectLst/>
                <a:latin typeface="MS Sans Serif"/>
              </a:rPr>
              <a:t>дитини</a:t>
            </a:r>
            <a:r>
              <a:rPr lang="ru-RU" b="1" i="0" dirty="0" smtClean="0">
                <a:solidFill>
                  <a:srgbClr val="2C2F34"/>
                </a:solidFill>
                <a:effectLst/>
                <a:latin typeface="MS Sans Serif"/>
              </a:rPr>
              <a:t> у 1991 </a:t>
            </a:r>
            <a:r>
              <a:rPr lang="ru-RU" b="1" i="0" dirty="0" err="1" smtClean="0">
                <a:solidFill>
                  <a:srgbClr val="2C2F34"/>
                </a:solidFill>
                <a:effectLst/>
                <a:latin typeface="MS Sans Serif"/>
              </a:rPr>
              <a:t>році</a:t>
            </a:r>
            <a:r>
              <a:rPr lang="ru-RU" b="1" i="0" dirty="0" smtClean="0">
                <a:solidFill>
                  <a:srgbClr val="2C2F34"/>
                </a:solidFill>
                <a:effectLst/>
                <a:latin typeface="MS Sans Serif"/>
              </a:rPr>
              <a:t>.</a:t>
            </a:r>
            <a:endParaRPr lang="uk-UA" b="1" dirty="0"/>
          </a:p>
        </p:txBody>
      </p:sp>
      <p:pic>
        <p:nvPicPr>
          <p:cNvPr id="4098" name="Picture 2" descr="Міжнародний день захисту діте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5200" y="2530763"/>
            <a:ext cx="5751955" cy="3992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9486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7164" y="277091"/>
            <a:ext cx="111283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0" dirty="0" err="1" smtClean="0">
                <a:solidFill>
                  <a:srgbClr val="2C2F34"/>
                </a:solidFill>
                <a:effectLst/>
                <a:latin typeface="MS Sans Serif"/>
              </a:rPr>
              <a:t>Однак</a:t>
            </a:r>
            <a:r>
              <a:rPr lang="ru-RU" b="1" i="0" dirty="0" smtClean="0">
                <a:solidFill>
                  <a:srgbClr val="2C2F34"/>
                </a:solidFill>
                <a:effectLst/>
                <a:latin typeface="MS Sans Serif"/>
              </a:rPr>
              <a:t> </a:t>
            </a:r>
            <a:r>
              <a:rPr lang="ru-RU" b="1" i="0" dirty="0" err="1" smtClean="0">
                <a:solidFill>
                  <a:srgbClr val="2C2F34"/>
                </a:solidFill>
                <a:effectLst/>
                <a:latin typeface="MS Sans Serif"/>
              </a:rPr>
              <a:t>офіційно</a:t>
            </a:r>
            <a:r>
              <a:rPr lang="ru-RU" b="1" i="0" dirty="0" smtClean="0">
                <a:solidFill>
                  <a:srgbClr val="2C2F34"/>
                </a:solidFill>
                <a:effectLst/>
                <a:latin typeface="MS Sans Serif"/>
              </a:rPr>
              <a:t> в </a:t>
            </a:r>
            <a:r>
              <a:rPr lang="ru-RU" b="1" i="0" dirty="0" err="1" smtClean="0">
                <a:solidFill>
                  <a:srgbClr val="2C2F34"/>
                </a:solidFill>
                <a:effectLst/>
                <a:latin typeface="MS Sans Serif"/>
              </a:rPr>
              <a:t>Україні</a:t>
            </a:r>
            <a:r>
              <a:rPr lang="ru-RU" b="1" i="0" dirty="0" smtClean="0">
                <a:solidFill>
                  <a:srgbClr val="2C2F34"/>
                </a:solidFill>
                <a:effectLst/>
                <a:latin typeface="MS Sans Serif"/>
              </a:rPr>
              <a:t> День </a:t>
            </a:r>
            <a:r>
              <a:rPr lang="ru-RU" b="1" i="0" dirty="0" err="1" smtClean="0">
                <a:solidFill>
                  <a:srgbClr val="2C2F34"/>
                </a:solidFill>
                <a:effectLst/>
                <a:latin typeface="MS Sans Serif"/>
              </a:rPr>
              <a:t>захисту</a:t>
            </a:r>
            <a:r>
              <a:rPr lang="ru-RU" b="1" i="0" dirty="0" smtClean="0">
                <a:solidFill>
                  <a:srgbClr val="2C2F34"/>
                </a:solidFill>
                <a:effectLst/>
                <a:latin typeface="MS Sans Serif"/>
              </a:rPr>
              <a:t> </a:t>
            </a:r>
            <a:r>
              <a:rPr lang="ru-RU" b="1" i="0" dirty="0" err="1" smtClean="0">
                <a:solidFill>
                  <a:srgbClr val="2C2F34"/>
                </a:solidFill>
                <a:effectLst/>
                <a:latin typeface="MS Sans Serif"/>
              </a:rPr>
              <a:t>дітей</a:t>
            </a:r>
            <a:r>
              <a:rPr lang="ru-RU" b="1" i="0" dirty="0" smtClean="0">
                <a:solidFill>
                  <a:srgbClr val="2C2F34"/>
                </a:solidFill>
                <a:effectLst/>
                <a:latin typeface="MS Sans Serif"/>
              </a:rPr>
              <a:t> став святом </a:t>
            </a:r>
            <a:r>
              <a:rPr lang="ru-RU" b="1" i="0" dirty="0" err="1" smtClean="0">
                <a:solidFill>
                  <a:srgbClr val="2C2F34"/>
                </a:solidFill>
                <a:effectLst/>
                <a:latin typeface="MS Sans Serif"/>
              </a:rPr>
              <a:t>тільки</a:t>
            </a:r>
            <a:r>
              <a:rPr lang="ru-RU" b="1" i="0" dirty="0" smtClean="0">
                <a:solidFill>
                  <a:srgbClr val="2C2F34"/>
                </a:solidFill>
                <a:effectLst/>
                <a:latin typeface="MS Sans Serif"/>
              </a:rPr>
              <a:t> в 1998-му, </a:t>
            </a:r>
            <a:r>
              <a:rPr lang="ru-RU" b="1" i="0" dirty="0" err="1" smtClean="0">
                <a:solidFill>
                  <a:srgbClr val="2C2F34"/>
                </a:solidFill>
                <a:effectLst/>
                <a:latin typeface="MS Sans Serif"/>
              </a:rPr>
              <a:t>після</a:t>
            </a:r>
            <a:r>
              <a:rPr lang="ru-RU" b="1" i="0" dirty="0" smtClean="0">
                <a:solidFill>
                  <a:srgbClr val="2C2F34"/>
                </a:solidFill>
                <a:effectLst/>
                <a:latin typeface="MS Sans Serif"/>
              </a:rPr>
              <a:t> </a:t>
            </a:r>
            <a:r>
              <a:rPr lang="ru-RU" b="1" i="0" dirty="0" err="1" smtClean="0">
                <a:solidFill>
                  <a:srgbClr val="2C2F34"/>
                </a:solidFill>
                <a:effectLst/>
                <a:latin typeface="MS Sans Serif"/>
              </a:rPr>
              <a:t>підписання</a:t>
            </a:r>
            <a:r>
              <a:rPr lang="ru-RU" b="1" i="0" dirty="0" smtClean="0">
                <a:solidFill>
                  <a:srgbClr val="2C2F34"/>
                </a:solidFill>
                <a:effectLst/>
                <a:latin typeface="MS Sans Serif"/>
              </a:rPr>
              <a:t> президентом </a:t>
            </a:r>
            <a:r>
              <a:rPr lang="ru-RU" b="1" i="0" dirty="0" err="1" smtClean="0">
                <a:solidFill>
                  <a:srgbClr val="2C2F34"/>
                </a:solidFill>
                <a:effectLst/>
                <a:latin typeface="MS Sans Serif"/>
              </a:rPr>
              <a:t>відповідного</a:t>
            </a:r>
            <a:r>
              <a:rPr lang="ru-RU" b="1" i="0" dirty="0" smtClean="0">
                <a:solidFill>
                  <a:srgbClr val="2C2F34"/>
                </a:solidFill>
                <a:effectLst/>
                <a:latin typeface="MS Sans Serif"/>
              </a:rPr>
              <a:t> указу.</a:t>
            </a:r>
            <a:endParaRPr lang="uk-UA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7164" y="2447636"/>
            <a:ext cx="399934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i="0" dirty="0" smtClean="0">
                <a:solidFill>
                  <a:srgbClr val="2C2F34"/>
                </a:solidFill>
                <a:effectLst/>
                <a:latin typeface="MS Sans Serif"/>
              </a:rPr>
              <a:t>Є у свята навіть свій прапор. Це модель Землі на зеленому полотнищі, а навколо неї – чоловічки червоного, жовтого, синього, білого і чорного кольорів, як символ різноманітності, терпимості та єдності всіх людей.</a:t>
            </a:r>
            <a:endParaRPr lang="uk-UA" b="1" dirty="0"/>
          </a:p>
        </p:txBody>
      </p:sp>
      <p:pic>
        <p:nvPicPr>
          <p:cNvPr id="5124" name="Picture 4" descr="3 червня у Дрогобичі відбудеться фестиваль багатодітних родин до  Міжнародного дня захисту дітей | Дрогобицька Міська Рад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6145" y="1385454"/>
            <a:ext cx="5189393" cy="4858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911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147782"/>
            <a:ext cx="115362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i="0" dirty="0" smtClean="0">
                <a:solidFill>
                  <a:srgbClr val="2C2F34"/>
                </a:solidFill>
                <a:effectLst/>
                <a:latin typeface="MS Sans Serif"/>
              </a:rPr>
              <a:t>На жаль, з початку 2020 року в Україні через сварки з батьками зникла понад тисяча дітей. І це один з фактів на користь того, що вони потребують реального захисту. За даними офісу омбудсмена, найчастіше зникають діти-підлітки, серед причин – складні стосунки з батьками. Звісно, є й випадки, коли зникнення дитини відбувається проти її волі.</a:t>
            </a:r>
            <a:endParaRPr lang="uk-UA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04800" y="2475345"/>
            <a:ext cx="674254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0" dirty="0" err="1" smtClean="0">
                <a:solidFill>
                  <a:srgbClr val="2C2F34"/>
                </a:solidFill>
                <a:effectLst/>
                <a:latin typeface="MS Sans Serif"/>
              </a:rPr>
              <a:t>Щорічно</a:t>
            </a:r>
            <a:r>
              <a:rPr lang="ru-RU" b="1" i="0" dirty="0" smtClean="0">
                <a:solidFill>
                  <a:srgbClr val="2C2F34"/>
                </a:solidFill>
                <a:effectLst/>
                <a:latin typeface="MS Sans Serif"/>
              </a:rPr>
              <a:t> жертвами </a:t>
            </a:r>
            <a:r>
              <a:rPr lang="ru-RU" b="1" i="0" dirty="0" err="1" smtClean="0">
                <a:solidFill>
                  <a:srgbClr val="2C2F34"/>
                </a:solidFill>
                <a:effectLst/>
                <a:latin typeface="MS Sans Serif"/>
              </a:rPr>
              <a:t>насильства</a:t>
            </a:r>
            <a:r>
              <a:rPr lang="ru-RU" b="1" i="0" dirty="0" smtClean="0">
                <a:solidFill>
                  <a:srgbClr val="2C2F34"/>
                </a:solidFill>
                <a:effectLst/>
                <a:latin typeface="MS Sans Serif"/>
              </a:rPr>
              <a:t> </a:t>
            </a:r>
            <a:r>
              <a:rPr lang="ru-RU" b="1" i="0" dirty="0" err="1" smtClean="0">
                <a:solidFill>
                  <a:srgbClr val="2C2F34"/>
                </a:solidFill>
                <a:effectLst/>
                <a:latin typeface="MS Sans Serif"/>
              </a:rPr>
              <a:t>стають</a:t>
            </a:r>
            <a:r>
              <a:rPr lang="ru-RU" b="1" i="0" dirty="0" smtClean="0">
                <a:solidFill>
                  <a:srgbClr val="2C2F34"/>
                </a:solidFill>
                <a:effectLst/>
                <a:latin typeface="MS Sans Serif"/>
              </a:rPr>
              <a:t> </a:t>
            </a:r>
            <a:r>
              <a:rPr lang="ru-RU" b="1" i="0" dirty="0" err="1" smtClean="0">
                <a:solidFill>
                  <a:srgbClr val="2C2F34"/>
                </a:solidFill>
                <a:effectLst/>
                <a:latin typeface="MS Sans Serif"/>
              </a:rPr>
              <a:t>більш</a:t>
            </a:r>
            <a:r>
              <a:rPr lang="ru-RU" b="1" i="0" dirty="0" smtClean="0">
                <a:solidFill>
                  <a:srgbClr val="2C2F34"/>
                </a:solidFill>
                <a:effectLst/>
                <a:latin typeface="MS Sans Serif"/>
              </a:rPr>
              <a:t> 6 тис. </a:t>
            </a:r>
            <a:r>
              <a:rPr lang="ru-RU" b="1" i="0" dirty="0" err="1" smtClean="0">
                <a:solidFill>
                  <a:srgbClr val="2C2F34"/>
                </a:solidFill>
                <a:effectLst/>
                <a:latin typeface="MS Sans Serif"/>
              </a:rPr>
              <a:t>українських</a:t>
            </a:r>
            <a:r>
              <a:rPr lang="ru-RU" b="1" i="0" dirty="0" smtClean="0">
                <a:solidFill>
                  <a:srgbClr val="2C2F34"/>
                </a:solidFill>
                <a:effectLst/>
                <a:latin typeface="MS Sans Serif"/>
              </a:rPr>
              <a:t> </a:t>
            </a:r>
            <a:r>
              <a:rPr lang="ru-RU" b="1" i="0" dirty="0" err="1" smtClean="0">
                <a:solidFill>
                  <a:srgbClr val="2C2F34"/>
                </a:solidFill>
                <a:effectLst/>
                <a:latin typeface="MS Sans Serif"/>
              </a:rPr>
              <a:t>дітей</a:t>
            </a:r>
            <a:r>
              <a:rPr lang="ru-RU" b="1" i="0" dirty="0" smtClean="0">
                <a:solidFill>
                  <a:srgbClr val="2C2F34"/>
                </a:solidFill>
                <a:effectLst/>
                <a:latin typeface="MS Sans Serif"/>
              </a:rPr>
              <a:t>, </a:t>
            </a:r>
            <a:r>
              <a:rPr lang="ru-RU" b="1" i="0" dirty="0" err="1" smtClean="0">
                <a:solidFill>
                  <a:srgbClr val="2C2F34"/>
                </a:solidFill>
                <a:effectLst/>
                <a:latin typeface="MS Sans Serif"/>
              </a:rPr>
              <a:t>більшість</a:t>
            </a:r>
            <a:r>
              <a:rPr lang="ru-RU" b="1" i="0" dirty="0" smtClean="0">
                <a:solidFill>
                  <a:srgbClr val="2C2F34"/>
                </a:solidFill>
                <a:effectLst/>
                <a:latin typeface="MS Sans Serif"/>
              </a:rPr>
              <a:t> з них – </a:t>
            </a:r>
            <a:r>
              <a:rPr lang="ru-RU" b="1" i="0" dirty="0" err="1" smtClean="0">
                <a:solidFill>
                  <a:srgbClr val="2C2F34"/>
                </a:solidFill>
                <a:effectLst/>
                <a:latin typeface="MS Sans Serif"/>
              </a:rPr>
              <a:t>від</a:t>
            </a:r>
            <a:r>
              <a:rPr lang="ru-RU" b="1" i="0" dirty="0" smtClean="0">
                <a:solidFill>
                  <a:srgbClr val="2C2F34"/>
                </a:solidFill>
                <a:effectLst/>
                <a:latin typeface="MS Sans Serif"/>
              </a:rPr>
              <a:t> рук </a:t>
            </a:r>
            <a:r>
              <a:rPr lang="ru-RU" b="1" i="0" dirty="0" err="1" smtClean="0">
                <a:solidFill>
                  <a:srgbClr val="2C2F34"/>
                </a:solidFill>
                <a:effectLst/>
                <a:latin typeface="MS Sans Serif"/>
              </a:rPr>
              <a:t>своїх</a:t>
            </a:r>
            <a:r>
              <a:rPr lang="ru-RU" b="1" i="0" dirty="0" smtClean="0">
                <a:solidFill>
                  <a:srgbClr val="2C2F34"/>
                </a:solidFill>
                <a:effectLst/>
                <a:latin typeface="MS Sans Serif"/>
              </a:rPr>
              <a:t> </a:t>
            </a:r>
            <a:r>
              <a:rPr lang="ru-RU" b="1" i="0" dirty="0" err="1" smtClean="0">
                <a:solidFill>
                  <a:srgbClr val="2C2F34"/>
                </a:solidFill>
                <a:effectLst/>
                <a:latin typeface="MS Sans Serif"/>
              </a:rPr>
              <a:t>батьків</a:t>
            </a:r>
            <a:r>
              <a:rPr lang="ru-RU" b="1" i="0" dirty="0" smtClean="0">
                <a:solidFill>
                  <a:srgbClr val="2C2F34"/>
                </a:solidFill>
                <a:effectLst/>
                <a:latin typeface="MS Sans Serif"/>
              </a:rPr>
              <a:t>. За </a:t>
            </a:r>
            <a:r>
              <a:rPr lang="ru-RU" b="1" i="0" dirty="0" err="1" smtClean="0">
                <a:solidFill>
                  <a:srgbClr val="2C2F34"/>
                </a:solidFill>
                <a:effectLst/>
                <a:latin typeface="MS Sans Serif"/>
              </a:rPr>
              <a:t>даними</a:t>
            </a:r>
            <a:r>
              <a:rPr lang="ru-RU" b="1" i="0" dirty="0" smtClean="0">
                <a:solidFill>
                  <a:srgbClr val="2C2F34"/>
                </a:solidFill>
                <a:effectLst/>
                <a:latin typeface="MS Sans Serif"/>
              </a:rPr>
              <a:t> </a:t>
            </a:r>
            <a:r>
              <a:rPr lang="ru-RU" b="1" i="0" dirty="0" err="1" smtClean="0">
                <a:solidFill>
                  <a:srgbClr val="2C2F34"/>
                </a:solidFill>
                <a:effectLst/>
                <a:latin typeface="MS Sans Serif"/>
              </a:rPr>
              <a:t>Офісу</a:t>
            </a:r>
            <a:r>
              <a:rPr lang="ru-RU" b="1" i="0" dirty="0" smtClean="0">
                <a:solidFill>
                  <a:srgbClr val="2C2F34"/>
                </a:solidFill>
                <a:effectLst/>
                <a:latin typeface="MS Sans Serif"/>
              </a:rPr>
              <a:t> генпрокурора, у 2019 </a:t>
            </a:r>
            <a:r>
              <a:rPr lang="ru-RU" b="1" i="0" dirty="0" err="1" smtClean="0">
                <a:solidFill>
                  <a:srgbClr val="2C2F34"/>
                </a:solidFill>
                <a:effectLst/>
                <a:latin typeface="MS Sans Serif"/>
              </a:rPr>
              <a:t>році</a:t>
            </a:r>
            <a:r>
              <a:rPr lang="ru-RU" b="1" i="0" dirty="0" smtClean="0">
                <a:solidFill>
                  <a:srgbClr val="2C2F34"/>
                </a:solidFill>
                <a:effectLst/>
                <a:latin typeface="MS Sans Serif"/>
              </a:rPr>
              <a:t> в </a:t>
            </a:r>
            <a:r>
              <a:rPr lang="ru-RU" b="1" i="0" dirty="0" err="1" smtClean="0">
                <a:solidFill>
                  <a:srgbClr val="2C2F34"/>
                </a:solidFill>
                <a:effectLst/>
                <a:latin typeface="MS Sans Serif"/>
              </a:rPr>
              <a:t>структурі</a:t>
            </a:r>
            <a:r>
              <a:rPr lang="ru-RU" b="1" i="0" dirty="0" smtClean="0">
                <a:solidFill>
                  <a:srgbClr val="2C2F34"/>
                </a:solidFill>
                <a:effectLst/>
                <a:latin typeface="MS Sans Serif"/>
              </a:rPr>
              <a:t> </a:t>
            </a:r>
            <a:r>
              <a:rPr lang="ru-RU" b="1" i="0" dirty="0" err="1" smtClean="0">
                <a:solidFill>
                  <a:srgbClr val="2C2F34"/>
                </a:solidFill>
                <a:effectLst/>
                <a:latin typeface="MS Sans Serif"/>
              </a:rPr>
              <a:t>цих</a:t>
            </a:r>
            <a:r>
              <a:rPr lang="ru-RU" b="1" i="0" dirty="0" smtClean="0">
                <a:solidFill>
                  <a:srgbClr val="2C2F34"/>
                </a:solidFill>
                <a:effectLst/>
                <a:latin typeface="MS Sans Serif"/>
              </a:rPr>
              <a:t> </a:t>
            </a:r>
            <a:r>
              <a:rPr lang="ru-RU" b="1" i="0" dirty="0" err="1" smtClean="0">
                <a:solidFill>
                  <a:srgbClr val="2C2F34"/>
                </a:solidFill>
                <a:effectLst/>
                <a:latin typeface="MS Sans Serif"/>
              </a:rPr>
              <a:t>злочинів</a:t>
            </a:r>
            <a:r>
              <a:rPr lang="ru-RU" b="1" i="0" dirty="0" smtClean="0">
                <a:solidFill>
                  <a:srgbClr val="2C2F34"/>
                </a:solidFill>
                <a:effectLst/>
                <a:latin typeface="MS Sans Serif"/>
              </a:rPr>
              <a:t> 154 припадало на </a:t>
            </a:r>
            <a:r>
              <a:rPr lang="ru-RU" b="1" i="0" dirty="0" err="1" smtClean="0">
                <a:solidFill>
                  <a:srgbClr val="2C2F34"/>
                </a:solidFill>
                <a:effectLst/>
                <a:latin typeface="MS Sans Serif"/>
              </a:rPr>
              <a:t>насильство</a:t>
            </a:r>
            <a:r>
              <a:rPr lang="ru-RU" b="1" i="0" dirty="0" smtClean="0">
                <a:solidFill>
                  <a:srgbClr val="2C2F34"/>
                </a:solidFill>
                <a:effectLst/>
                <a:latin typeface="MS Sans Serif"/>
              </a:rPr>
              <a:t> у </a:t>
            </a:r>
            <a:r>
              <a:rPr lang="ru-RU" b="1" i="0" dirty="0" err="1" smtClean="0">
                <a:solidFill>
                  <a:srgbClr val="2C2F34"/>
                </a:solidFill>
                <a:effectLst/>
                <a:latin typeface="MS Sans Serif"/>
              </a:rPr>
              <a:t>сім’ї</a:t>
            </a:r>
            <a:r>
              <a:rPr lang="ru-RU" b="1" i="0" dirty="0" smtClean="0">
                <a:solidFill>
                  <a:srgbClr val="2C2F34"/>
                </a:solidFill>
                <a:effectLst/>
                <a:latin typeface="MS Sans Serif"/>
              </a:rPr>
              <a:t>, 67 – на </a:t>
            </a:r>
            <a:r>
              <a:rPr lang="ru-RU" b="1" i="0" dirty="0" err="1" smtClean="0">
                <a:solidFill>
                  <a:srgbClr val="2C2F34"/>
                </a:solidFill>
                <a:effectLst/>
                <a:latin typeface="MS Sans Serif"/>
              </a:rPr>
              <a:t>сексуальне</a:t>
            </a:r>
            <a:r>
              <a:rPr lang="ru-RU" b="1" i="0" dirty="0" smtClean="0">
                <a:solidFill>
                  <a:srgbClr val="2C2F34"/>
                </a:solidFill>
                <a:effectLst/>
                <a:latin typeface="MS Sans Serif"/>
              </a:rPr>
              <a:t> </a:t>
            </a:r>
            <a:r>
              <a:rPr lang="ru-RU" b="1" i="0" dirty="0" err="1" smtClean="0">
                <a:solidFill>
                  <a:srgbClr val="2C2F34"/>
                </a:solidFill>
                <a:effectLst/>
                <a:latin typeface="MS Sans Serif"/>
              </a:rPr>
              <a:t>насильство</a:t>
            </a:r>
            <a:r>
              <a:rPr lang="ru-RU" b="1" i="0" dirty="0" smtClean="0">
                <a:solidFill>
                  <a:srgbClr val="2C2F34"/>
                </a:solidFill>
                <a:effectLst/>
                <a:latin typeface="MS Sans Serif"/>
              </a:rPr>
              <a:t>, </a:t>
            </a:r>
            <a:r>
              <a:rPr lang="ru-RU" b="1" i="0" dirty="0" err="1" smtClean="0">
                <a:solidFill>
                  <a:srgbClr val="2C2F34"/>
                </a:solidFill>
                <a:effectLst/>
                <a:latin typeface="MS Sans Serif"/>
              </a:rPr>
              <a:t>що</a:t>
            </a:r>
            <a:r>
              <a:rPr lang="ru-RU" b="1" i="0" dirty="0" smtClean="0">
                <a:solidFill>
                  <a:srgbClr val="2C2F34"/>
                </a:solidFill>
                <a:effectLst/>
                <a:latin typeface="MS Sans Serif"/>
              </a:rPr>
              <a:t> на </a:t>
            </a:r>
            <a:r>
              <a:rPr lang="ru-RU" b="1" i="0" dirty="0" err="1" smtClean="0">
                <a:solidFill>
                  <a:srgbClr val="2C2F34"/>
                </a:solidFill>
                <a:effectLst/>
                <a:latin typeface="MS Sans Serif"/>
              </a:rPr>
              <a:t>третину</a:t>
            </a:r>
            <a:r>
              <a:rPr lang="ru-RU" b="1" i="0" dirty="0" smtClean="0">
                <a:solidFill>
                  <a:srgbClr val="2C2F34"/>
                </a:solidFill>
                <a:effectLst/>
                <a:latin typeface="MS Sans Serif"/>
              </a:rPr>
              <a:t> </a:t>
            </a:r>
            <a:r>
              <a:rPr lang="ru-RU" b="1" i="0" dirty="0" err="1" smtClean="0">
                <a:solidFill>
                  <a:srgbClr val="2C2F34"/>
                </a:solidFill>
                <a:effectLst/>
                <a:latin typeface="MS Sans Serif"/>
              </a:rPr>
              <a:t>більше</a:t>
            </a:r>
            <a:r>
              <a:rPr lang="ru-RU" b="1" i="0" dirty="0" smtClean="0">
                <a:solidFill>
                  <a:srgbClr val="2C2F34"/>
                </a:solidFill>
                <a:effectLst/>
                <a:latin typeface="MS Sans Serif"/>
              </a:rPr>
              <a:t>, </a:t>
            </a:r>
            <a:r>
              <a:rPr lang="ru-RU" b="1" i="0" dirty="0" err="1" smtClean="0">
                <a:solidFill>
                  <a:srgbClr val="2C2F34"/>
                </a:solidFill>
                <a:effectLst/>
                <a:latin typeface="MS Sans Serif"/>
              </a:rPr>
              <a:t>ніж</a:t>
            </a:r>
            <a:r>
              <a:rPr lang="ru-RU" b="1" i="0" dirty="0" smtClean="0">
                <a:solidFill>
                  <a:srgbClr val="2C2F34"/>
                </a:solidFill>
                <a:effectLst/>
                <a:latin typeface="MS Sans Serif"/>
              </a:rPr>
              <a:t> за </a:t>
            </a:r>
            <a:r>
              <a:rPr lang="ru-RU" b="1" i="0" dirty="0" err="1" smtClean="0">
                <a:solidFill>
                  <a:srgbClr val="2C2F34"/>
                </a:solidFill>
                <a:effectLst/>
                <a:latin typeface="MS Sans Serif"/>
              </a:rPr>
              <a:t>попередній</a:t>
            </a:r>
            <a:r>
              <a:rPr lang="ru-RU" b="1" i="0" dirty="0" smtClean="0">
                <a:solidFill>
                  <a:srgbClr val="2C2F34"/>
                </a:solidFill>
                <a:effectLst/>
                <a:latin typeface="MS Sans Serif"/>
              </a:rPr>
              <a:t> </a:t>
            </a:r>
            <a:r>
              <a:rPr lang="ru-RU" b="1" i="0" dirty="0" err="1" smtClean="0">
                <a:solidFill>
                  <a:srgbClr val="2C2F34"/>
                </a:solidFill>
                <a:effectLst/>
                <a:latin typeface="MS Sans Serif"/>
              </a:rPr>
              <a:t>рік</a:t>
            </a:r>
            <a:r>
              <a:rPr lang="ru-RU" b="1" i="0" dirty="0" smtClean="0">
                <a:solidFill>
                  <a:srgbClr val="2C2F34"/>
                </a:solidFill>
                <a:effectLst/>
                <a:latin typeface="MS Sans Serif"/>
              </a:rPr>
              <a:t>, і 65 – </a:t>
            </a:r>
            <a:r>
              <a:rPr lang="ru-RU" b="1" i="0" dirty="0" err="1" smtClean="0">
                <a:solidFill>
                  <a:srgbClr val="2C2F34"/>
                </a:solidFill>
                <a:effectLst/>
                <a:latin typeface="MS Sans Serif"/>
              </a:rPr>
              <a:t>це</a:t>
            </a:r>
            <a:r>
              <a:rPr lang="ru-RU" b="1" i="0" dirty="0" smtClean="0">
                <a:solidFill>
                  <a:srgbClr val="2C2F34"/>
                </a:solidFill>
                <a:effectLst/>
                <a:latin typeface="MS Sans Serif"/>
              </a:rPr>
              <a:t> </a:t>
            </a:r>
            <a:r>
              <a:rPr lang="ru-RU" b="1" i="0" dirty="0" err="1" smtClean="0">
                <a:solidFill>
                  <a:srgbClr val="2C2F34"/>
                </a:solidFill>
                <a:effectLst/>
                <a:latin typeface="MS Sans Serif"/>
              </a:rPr>
              <a:t>вбивства</a:t>
            </a:r>
            <a:r>
              <a:rPr lang="ru-RU" b="1" i="0" dirty="0" smtClean="0">
                <a:solidFill>
                  <a:srgbClr val="2C2F34"/>
                </a:solidFill>
                <a:effectLst/>
                <a:latin typeface="MS Sans Serif"/>
              </a:rPr>
              <a:t>.</a:t>
            </a:r>
            <a:endParaRPr lang="uk-UA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4800" y="5264237"/>
            <a:ext cx="115362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i="0" dirty="0" smtClean="0">
                <a:solidFill>
                  <a:srgbClr val="2C2F34"/>
                </a:solidFill>
                <a:effectLst/>
                <a:latin typeface="MS Sans Serif"/>
              </a:rPr>
              <a:t>92% українських дітей віком до 12 років мають доступ до мережі. І це великі ризики. Адже </a:t>
            </a:r>
            <a:r>
              <a:rPr lang="uk-UA" b="1" i="0" dirty="0" err="1" smtClean="0">
                <a:solidFill>
                  <a:srgbClr val="2C2F34"/>
                </a:solidFill>
                <a:effectLst/>
                <a:latin typeface="MS Sans Serif"/>
              </a:rPr>
              <a:t>щоп’ять</a:t>
            </a:r>
            <a:r>
              <a:rPr lang="uk-UA" b="1" i="0" dirty="0" smtClean="0">
                <a:solidFill>
                  <a:srgbClr val="2C2F34"/>
                </a:solidFill>
                <a:effectLst/>
                <a:latin typeface="MS Sans Serif"/>
              </a:rPr>
              <a:t> хвилин організація </a:t>
            </a:r>
            <a:r>
              <a:rPr lang="en-US" b="1" i="0" dirty="0" smtClean="0">
                <a:solidFill>
                  <a:srgbClr val="2C2F34"/>
                </a:solidFill>
                <a:effectLst/>
                <a:latin typeface="MS Sans Serif"/>
              </a:rPr>
              <a:t>Internet Watch Foundation </a:t>
            </a:r>
            <a:r>
              <a:rPr lang="uk-UA" b="1" i="0" dirty="0" smtClean="0">
                <a:solidFill>
                  <a:srgbClr val="2C2F34"/>
                </a:solidFill>
                <a:effectLst/>
                <a:latin typeface="MS Sans Serif"/>
              </a:rPr>
              <a:t>знаходить в інтернеті фото чи відео із сексуальним насильством над дитиною, чотири з п’яти таких матеріалів публікуються в Європі. На 40%  такого контенту діти до 10 років.</a:t>
            </a:r>
            <a:endParaRPr lang="uk-UA" b="1" dirty="0"/>
          </a:p>
        </p:txBody>
      </p:sp>
      <p:pic>
        <p:nvPicPr>
          <p:cNvPr id="2050" name="Picture 2" descr="https://ridna.ua/wp-content/uploads/wp-post-thumbnail/Zvmmf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9382" y="1487056"/>
            <a:ext cx="3971636" cy="3435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9332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7855" y="221674"/>
            <a:ext cx="115916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i="0" dirty="0" smtClean="0">
                <a:solidFill>
                  <a:srgbClr val="2C2F34"/>
                </a:solidFill>
                <a:effectLst/>
                <a:latin typeface="MS Sans Serif"/>
              </a:rPr>
              <a:t>Опитування Європейського бюро ВООЗ Здоров’я та поведінкові орієнтації учнівської молоді (</a:t>
            </a:r>
            <a:r>
              <a:rPr lang="en-US" b="1" i="0" dirty="0" smtClean="0">
                <a:solidFill>
                  <a:srgbClr val="2C2F34"/>
                </a:solidFill>
                <a:effectLst/>
                <a:latin typeface="MS Sans Serif"/>
              </a:rPr>
              <a:t>HBSC) </a:t>
            </a:r>
            <a:r>
              <a:rPr lang="uk-UA" b="1" i="0" dirty="0" smtClean="0">
                <a:solidFill>
                  <a:srgbClr val="2C2F34"/>
                </a:solidFill>
                <a:effectLst/>
                <a:latin typeface="MS Sans Serif"/>
              </a:rPr>
              <a:t>в 2017-2018 роках в Європі і Канаді, проведений у 45 країнах, виявив зниження загального психічного благополуччя дітей в міру дорослішання. За його даними, кожен четвертий підліток скаржиться на нервозність, дратівливість або проблеми зі сном щонайменше раз на тиждень. В Україні цей показник ще вищий. Водночас кожна третя українська 15-річна дівчинка страждає від головного болю частіше одного разу на тиждень.</a:t>
            </a:r>
            <a:endParaRPr lang="uk-UA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67856" y="2512291"/>
            <a:ext cx="434108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i="0" dirty="0" smtClean="0">
                <a:solidFill>
                  <a:srgbClr val="2C2F34"/>
                </a:solidFill>
                <a:effectLst/>
                <a:latin typeface="MS Sans Serif"/>
              </a:rPr>
              <a:t>Це ж опитування виявило зниження вживання алкоголю і куріння серед підлітків, проте кількість нинішніх споживачів спиртних напоїв і тютюнових виробів залишається високою серед 15-річних. Зокрема, кожен п’ятий європейський підліток (20%) протягом життя був п’яний щонайменше двічі, а кожен сьомий (15%) був у стані алкогольного сп’яніння за останні 30 днів.</a:t>
            </a:r>
            <a:endParaRPr lang="uk-UA" b="1" dirty="0"/>
          </a:p>
        </p:txBody>
      </p:sp>
      <p:pic>
        <p:nvPicPr>
          <p:cNvPr id="3076" name="Picture 4" descr="Свято до Дня захисту дітей 01-06-2019 - Афіша Кропивницького (Кіровоград) -  moemisto.ua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8473" y="2343438"/>
            <a:ext cx="6761017" cy="4066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0804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8617" y="258618"/>
            <a:ext cx="66051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i="0" dirty="0" smtClean="0">
                <a:solidFill>
                  <a:srgbClr val="00B0F0"/>
                </a:solidFill>
                <a:effectLst/>
                <a:latin typeface="Arial" panose="020B0604020202020204" pitchFamily="34" charset="0"/>
              </a:rPr>
              <a:t>Цікаві факти</a:t>
            </a:r>
            <a:endParaRPr lang="uk-UA" b="1" i="0" dirty="0">
              <a:solidFill>
                <a:srgbClr val="00B0F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8617" y="757382"/>
            <a:ext cx="11582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i="0" dirty="0" smtClean="0">
                <a:solidFill>
                  <a:srgbClr val="00B0F0"/>
                </a:solidFill>
                <a:effectLst/>
                <a:latin typeface="Arial" panose="020B0604020202020204" pitchFamily="34" charset="0"/>
              </a:rPr>
              <a:t>Повноліття</a:t>
            </a:r>
            <a:endParaRPr lang="uk-UA" b="0" i="0" dirty="0" smtClean="0">
              <a:solidFill>
                <a:srgbClr val="00B0F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uk-UA" b="1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Українські діти стають повнолітніми у 18 років. Це найпоширеніший вік повноліття у Європі (Іспанія, Голландія, Великобританія), але далеко не найтрадиційніший. Так, в Узбекистані дорослими вважаються 14-річні, а в Таджикистані 16-річні громадяни. США та ряд інших країн приймають в лави повнолітніх у 21 рік. Українські хлопці та дівчата у 18 отримують й виборче право.</a:t>
            </a:r>
            <a:endParaRPr lang="uk-UA" b="1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8617" y="2641139"/>
            <a:ext cx="115824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i="0" dirty="0" smtClean="0">
                <a:solidFill>
                  <a:srgbClr val="00B0F0"/>
                </a:solidFill>
                <a:effectLst/>
                <a:latin typeface="Arial" panose="020B0604020202020204" pitchFamily="34" charset="0"/>
              </a:rPr>
              <a:t>Юні рекордсмени</a:t>
            </a:r>
            <a:endParaRPr lang="uk-UA" b="0" i="0" dirty="0" smtClean="0">
              <a:solidFill>
                <a:srgbClr val="00B0F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uk-UA" b="1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Цікавими історіями про «недитячі» звитяги дітей славиться «Книга рекордів України». Так, із останніх фактів історія про 11-річного Євгена </a:t>
            </a:r>
            <a:r>
              <a:rPr lang="uk-UA" b="1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Кавуненка</a:t>
            </a:r>
            <a:r>
              <a:rPr lang="uk-UA" b="1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який виконав присідання на  двох  ногах у кількості 2900 раз за одну годину, до цього результату  він  йшов з 4-х років. У сім років він вже присідав 2000 разів. Женя  навчається  в  п'ятому класі, вчиться  добре. За словами вчителів, допомагає  батькам з молодшими дітьми.</a:t>
            </a:r>
          </a:p>
          <a:p>
            <a:pPr algn="just"/>
            <a:r>
              <a:rPr lang="uk-UA" b="1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Українські діти, як виявилося, славляться не лише силою та наполегливістю, а й красою. 5-річний Артур </a:t>
            </a:r>
            <a:r>
              <a:rPr lang="uk-UA" b="1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Покос</a:t>
            </a:r>
            <a:r>
              <a:rPr lang="uk-UA" b="1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з Дрогобича носить найдовшу… шевелюру! І позаздрити йому можуть не лише хлопчики, а й дівчатка: довжина волосся Артура при зрості 124 см. сягає 75 см. Про те, щоб обрізати «косу» хлопець й не думає. Його основне бажання відростити таку шевелюру, яка б увійшла до світової Книги рекордів </a:t>
            </a:r>
            <a:r>
              <a:rPr lang="uk-UA" b="1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Гіннеса</a:t>
            </a:r>
            <a:r>
              <a:rPr lang="uk-UA" b="1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/>
            <a:r>
              <a:rPr lang="uk-UA" b="1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А у 2015 році </a:t>
            </a:r>
            <a:r>
              <a:rPr lang="uk-UA" b="1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Аріна</a:t>
            </a:r>
            <a:r>
              <a:rPr lang="uk-UA" b="1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uk-UA" b="1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Шугалевич</a:t>
            </a:r>
            <a:r>
              <a:rPr lang="uk-UA" b="1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із міста </a:t>
            </a:r>
            <a:r>
              <a:rPr lang="uk-UA" b="1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Дубровиця</a:t>
            </a:r>
            <a:r>
              <a:rPr lang="uk-UA" b="1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на Рівненщині, якій було всього 2 роки та один місяць, встановила рекорд України, назвавши 194 столиці світу.</a:t>
            </a:r>
            <a:endParaRPr lang="uk-UA" b="1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069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2509" y="221673"/>
            <a:ext cx="1154545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i="0" dirty="0" smtClean="0">
                <a:solidFill>
                  <a:srgbClr val="00B0F0"/>
                </a:solidFill>
                <a:effectLst/>
                <a:latin typeface="Arial" panose="020B0604020202020204" pitchFamily="34" charset="0"/>
              </a:rPr>
              <a:t>Винахідники «по-українськи»</a:t>
            </a:r>
          </a:p>
          <a:p>
            <a:pPr algn="just"/>
            <a:r>
              <a:rPr lang="uk-UA" b="1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На фінальному етапі Національного конкурсу науково-дослідницьких робіт учнів-розробників з усіх регіонів України, десятикласник з Рівного Юрій Ткачук представив мобільний цифровий електронний термометр. Його винахід дозволить вимірювати температуру в агресивних середовищах при обмеженому доступі до об'єкта.</a:t>
            </a:r>
          </a:p>
          <a:p>
            <a:pPr algn="just"/>
            <a:r>
              <a:rPr lang="uk-UA" b="1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Його колега Ігор </a:t>
            </a:r>
            <a:r>
              <a:rPr lang="uk-UA" b="1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Шарманскій</a:t>
            </a:r>
            <a:r>
              <a:rPr lang="uk-UA" b="1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з Івано-Франківська у свою чергу розробив простий у використанні прилад для виявлення чадного газу в приміщенні. І нехай хтось скаже після цього, що в України немає майбутнього.</a:t>
            </a:r>
            <a:endParaRPr lang="uk-UA" b="1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2510" y="3380508"/>
            <a:ext cx="7620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i="0" dirty="0" smtClean="0">
                <a:solidFill>
                  <a:srgbClr val="00B0F0"/>
                </a:solidFill>
                <a:effectLst/>
                <a:latin typeface="Arial" panose="020B0604020202020204" pitchFamily="34" charset="0"/>
              </a:rPr>
              <a:t>20 дітей – не межа!</a:t>
            </a:r>
            <a:endParaRPr lang="uk-UA" b="0" i="0" dirty="0" smtClean="0">
              <a:solidFill>
                <a:srgbClr val="00B0F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uk-UA" b="1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Мешканка села </a:t>
            </a:r>
            <a:r>
              <a:rPr lang="uk-UA" b="1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Остриця</a:t>
            </a:r>
            <a:r>
              <a:rPr lang="uk-UA" b="1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uk-UA" b="1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Герцаївського</a:t>
            </a:r>
            <a:r>
              <a:rPr lang="uk-UA" b="1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району Чернівецької області Леонора </a:t>
            </a:r>
            <a:r>
              <a:rPr lang="uk-UA" b="1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Намені</a:t>
            </a:r>
            <a:r>
              <a:rPr lang="uk-UA" b="1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потрапила до Книги рекордів України як найбільш багатодітна мати країни. У березні 41-річна Леонора народила двадцяту дитину. Із своїм чоловіком </a:t>
            </a:r>
            <a:r>
              <a:rPr lang="uk-UA" b="1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Яношем</a:t>
            </a:r>
            <a:r>
              <a:rPr lang="uk-UA" b="1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вони одружені 21 рік. Виховують 20 дітей — 10 синів і 10 дочок. Старшому сину Йонатану 20 років, він вже одружений. Шестеро дітей працюють, вісім ходять до школи, ще шестеро — дошкільнята. Нагадаємо, що досі </a:t>
            </a:r>
            <a:r>
              <a:rPr lang="uk-UA" b="1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найбагатодітнішою</a:t>
            </a:r>
            <a:r>
              <a:rPr lang="uk-UA" b="1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мамою вважалася українка, яка має 18 дітей.</a:t>
            </a:r>
            <a:endParaRPr lang="uk-UA" b="1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Picture 2" descr="10 «ЗОЛОТИХ ПРАВИЛ» ВИХОВАННЯ ЩАСЛИВИХ ДІТЕ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3345" y="3084944"/>
            <a:ext cx="3746502" cy="3385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9609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273" y="267855"/>
            <a:ext cx="88207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https://1news.com.ua/tsikave/den-zahystu-ditej-10-tsikavyh-faktiv-pro-svyato.html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273" y="775855"/>
            <a:ext cx="88207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https://ridna.ua/2017/06/sohodni-vidznachayut-mizhnarodnyj-den-zahystu-ditej/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273" y="1283855"/>
            <a:ext cx="115177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oogle.com/</a:t>
            </a:r>
            <a:r>
              <a:rPr lang="uk-UA" dirty="0" err="1" smtClean="0"/>
              <a:t>search?source</a:t>
            </a:r>
            <a:r>
              <a:rPr lang="uk-UA" dirty="0" smtClean="0"/>
              <a:t>=</a:t>
            </a:r>
            <a:r>
              <a:rPr lang="uk-UA" dirty="0" err="1" smtClean="0"/>
              <a:t>univ&amp;tbm</a:t>
            </a:r>
            <a:r>
              <a:rPr lang="uk-UA" dirty="0" smtClean="0"/>
              <a:t>=</a:t>
            </a:r>
            <a:r>
              <a:rPr lang="uk-UA" dirty="0" err="1" smtClean="0"/>
              <a:t>isch&amp;q</a:t>
            </a:r>
            <a:r>
              <a:rPr lang="uk-UA" dirty="0" smtClean="0"/>
              <a:t>=</a:t>
            </a:r>
            <a:r>
              <a:rPr lang="uk-UA" dirty="0" err="1" smtClean="0"/>
              <a:t>картинки+до+дня+захисту+дітей&amp;fir</a:t>
            </a:r>
            <a:r>
              <a:rPr lang="uk-UA" dirty="0" smtClean="0"/>
              <a:t>=dY68y8z5BOIAXM%252CPNFWXdY-3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549515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199</Words>
  <Application>Microsoft Office PowerPoint</Application>
  <PresentationFormat>Широкоэкранный</PresentationFormat>
  <Paragraphs>27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MS Sans Serif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12</cp:revision>
  <dcterms:created xsi:type="dcterms:W3CDTF">2022-05-29T11:48:23Z</dcterms:created>
  <dcterms:modified xsi:type="dcterms:W3CDTF">2022-05-29T12:08:36Z</dcterms:modified>
</cp:coreProperties>
</file>