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42" d="100"/>
          <a:sy n="42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‹№›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030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7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2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70821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3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2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64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910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74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11" orient="horz" pos="136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69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1512" userDrawn="1">
          <p15:clr>
            <a:srgbClr val="F26B43"/>
          </p15:clr>
        </p15:guide>
        <p15:guide id="16" pos="5184" userDrawn="1">
          <p15:clr>
            <a:srgbClr val="F26B43"/>
          </p15:clr>
        </p15:guide>
        <p15:guide id="17" pos="702" userDrawn="1">
          <p15:clr>
            <a:srgbClr val="F26B43"/>
          </p15:clr>
        </p15:guide>
        <p15:guide id="1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102" y="1447038"/>
            <a:ext cx="7629072" cy="1837944"/>
          </a:xfrm>
        </p:spPr>
        <p:txBody>
          <a:bodyPr/>
          <a:lstStyle/>
          <a:p>
            <a:r>
              <a:rPr lang="ru-RU" sz="5600" b="1" dirty="0" err="1" smtClean="0"/>
              <a:t>Голокост</a:t>
            </a:r>
            <a:r>
              <a:rPr lang="ru-RU" sz="5600" b="1" dirty="0" smtClean="0"/>
              <a:t>: </a:t>
            </a:r>
            <a:br>
              <a:rPr lang="ru-RU" sz="5600" b="1" dirty="0" smtClean="0"/>
            </a:br>
            <a:r>
              <a:rPr lang="ru-RU" sz="5600" b="1" dirty="0" err="1" smtClean="0"/>
              <a:t>нев</a:t>
            </a:r>
            <a:r>
              <a:rPr lang="uk-UA" sz="5600" b="1" dirty="0" err="1" smtClean="0"/>
              <a:t>ідомі</a:t>
            </a:r>
            <a:r>
              <a:rPr lang="uk-UA" sz="5600" b="1" dirty="0" smtClean="0"/>
              <a:t> віхи </a:t>
            </a:r>
            <a:r>
              <a:rPr lang="uk-UA" sz="5600" b="1" dirty="0" smtClean="0"/>
              <a:t>історії</a:t>
            </a:r>
            <a:br>
              <a:rPr lang="uk-UA" sz="5600" b="1" dirty="0" smtClean="0"/>
            </a:br>
            <a:r>
              <a:rPr lang="uk-UA" sz="3200" b="1" dirty="0" smtClean="0"/>
              <a:t>година спілкування </a:t>
            </a:r>
            <a:br>
              <a:rPr lang="uk-UA" sz="3200" b="1" dirty="0" smtClean="0"/>
            </a:br>
            <a:r>
              <a:rPr lang="uk-UA" sz="3200" b="1" dirty="0" smtClean="0"/>
              <a:t>10 клас 30.09.2021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21" y="3284981"/>
            <a:ext cx="5048484" cy="28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124" y="444260"/>
            <a:ext cx="8229600" cy="858329"/>
          </a:xfrm>
        </p:spPr>
        <p:txBody>
          <a:bodyPr/>
          <a:lstStyle/>
          <a:p>
            <a:r>
              <a:rPr lang="uk-UA" dirty="0" smtClean="0"/>
              <a:t>ЖАХЛИВІ ФАКТИ ПРО ГОЛОКОСТ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124" y="1380225"/>
            <a:ext cx="8048446" cy="5313873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Поїздка в концентраційний табір у вагонах для худоби тривала близько 18 діб. У цих пересувних кабінах не було ні вентиляції, ні туалетів, людям не давали їсти й пити. Звісно, коли двері вагонів відкривали, звідти падали трупи.</a:t>
            </a:r>
          </a:p>
          <a:p>
            <a:r>
              <a:rPr lang="uk-UA" dirty="0"/>
              <a:t>Найбільше євреїв було вбито у концентраційному таборі </a:t>
            </a:r>
            <a:r>
              <a:rPr lang="uk-UA" dirty="0" err="1"/>
              <a:t>Аушвіц</a:t>
            </a:r>
            <a:r>
              <a:rPr lang="uk-UA" dirty="0"/>
              <a:t> (</a:t>
            </a:r>
            <a:r>
              <a:rPr lang="uk-UA" dirty="0" err="1"/>
              <a:t>Освенцім</a:t>
            </a:r>
            <a:r>
              <a:rPr lang="uk-UA" dirty="0"/>
              <a:t>) – тут кількість жертв сягає мільйона людей. «Фабрика смерті», котру вважали найбільшим табором у Німеччині, мала три величезних комплекси – власне, </a:t>
            </a:r>
            <a:r>
              <a:rPr lang="uk-UA" dirty="0" err="1"/>
              <a:t>Аушвіц</a:t>
            </a:r>
            <a:r>
              <a:rPr lang="uk-UA" dirty="0"/>
              <a:t>, </a:t>
            </a:r>
            <a:r>
              <a:rPr lang="uk-UA" dirty="0" err="1"/>
              <a:t>Біркенау</a:t>
            </a:r>
            <a:r>
              <a:rPr lang="uk-UA" dirty="0"/>
              <a:t> і </a:t>
            </a:r>
            <a:r>
              <a:rPr lang="uk-UA" dirty="0" err="1"/>
              <a:t>Моновіц</a:t>
            </a:r>
            <a:r>
              <a:rPr lang="uk-UA" dirty="0"/>
              <a:t>. І якщо в останньому перебували в’язні, котрі будували хімічні заводи, то, наприклад, у </a:t>
            </a:r>
            <a:r>
              <a:rPr lang="uk-UA" dirty="0" err="1"/>
              <a:t>Біркенау</a:t>
            </a:r>
            <a:r>
              <a:rPr lang="uk-UA" dirty="0"/>
              <a:t> нацисти винайшли каральну комбінацію «газова камера плюс крематорій</a:t>
            </a:r>
            <a:r>
              <a:rPr lang="uk-UA" dirty="0" smtClean="0"/>
              <a:t>».</a:t>
            </a:r>
          </a:p>
          <a:p>
            <a:r>
              <a:rPr lang="uk-UA" dirty="0"/>
              <a:t>Щоб уникнути паніки серед полонених, нацисти часом давали дітям іграшки й обманом заманювали дітей, котрі ні про що не підозрювали, у газові камери. Лікарі, що співпрацювали із загонами СС, часто використовували дітей як піддослідних кроликів для доведення теорії </a:t>
            </a:r>
            <a:r>
              <a:rPr lang="uk-UA" dirty="0" err="1"/>
              <a:t>хвороб</a:t>
            </a:r>
            <a:r>
              <a:rPr lang="uk-UA" dirty="0"/>
              <a:t>. До дорослих пацієнтів нацисти також застосовували психологічні методи, переконуючи їх у тому, що нічого страшного не відбувається. Так, перш ніж заганяти євреїв у газові камери, їх просили зняти одяг – нібито для дезінфекції.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124" y="444260"/>
            <a:ext cx="8229600" cy="858329"/>
          </a:xfrm>
        </p:spPr>
        <p:txBody>
          <a:bodyPr/>
          <a:lstStyle/>
          <a:p>
            <a:r>
              <a:rPr lang="uk-UA" dirty="0" smtClean="0"/>
              <a:t>ЖАХЛИВІ ФАКТИ ПРО ГОЛОКОСТ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124" y="1380225"/>
            <a:ext cx="8048446" cy="5313873"/>
          </a:xfrm>
        </p:spPr>
        <p:txBody>
          <a:bodyPr>
            <a:normAutofit/>
          </a:bodyPr>
          <a:lstStyle/>
          <a:p>
            <a:r>
              <a:rPr lang="uk-UA" dirty="0" smtClean="0"/>
              <a:t>Для дітей, яким не виповнилося 6 років, збудували «дитячий сад». Суворо наказали не бити їх за погану поведінку, щоб зберегти цілим і неушкодженим тіло для подальших медичних експериментів. Ще один критерій, за яким обирали дітей, – зріст. Високих назад повертали у бараки, тих же, хто мав менший зріст, відправляли у цю нацистську подобу дитячого саду, піклуватися про них мали ув'язнені жінки.</a:t>
            </a:r>
          </a:p>
          <a:p>
            <a:r>
              <a:rPr lang="uk-UA" dirty="0"/>
              <a:t>Багато наглядачів (серед яких були лікарі) ненавиділи свою роботу, але їм не вистачало духу протистояти системі. Повною протилежністю їм був доктор на прізвисько «дядя </a:t>
            </a:r>
            <a:r>
              <a:rPr lang="uk-UA" dirty="0" err="1"/>
              <a:t>Менгеле</a:t>
            </a:r>
            <a:r>
              <a:rPr lang="uk-UA" dirty="0"/>
              <a:t>» – один із найбільш жорстоких нацистів в історії. Він проводив медичні експерименти на полонених і віддавав наказ вбивати цілі сім’ї для того, щоб отримати матеріал для своїх досліджень. Намагаючись зрозуміти природу туберкульозу, </a:t>
            </a:r>
            <a:r>
              <a:rPr lang="uk-UA" dirty="0" err="1"/>
              <a:t>Менгеле</a:t>
            </a:r>
            <a:r>
              <a:rPr lang="uk-UA" dirty="0"/>
              <a:t> брав дітей піддослідними, застосовував хімікати й спостерігав, як реагує шкіра та яка концентрація викликає глухоту.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1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517" y="315943"/>
            <a:ext cx="7200900" cy="996351"/>
          </a:xfrm>
        </p:spPr>
        <p:txBody>
          <a:bodyPr/>
          <a:lstStyle/>
          <a:p>
            <a:r>
              <a:rPr lang="uk-UA" dirty="0" smtClean="0"/>
              <a:t>Голокост в Україні. Бабин Яр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739" y="4813540"/>
            <a:ext cx="8296455" cy="1958196"/>
          </a:xfrm>
        </p:spPr>
        <p:txBody>
          <a:bodyPr>
            <a:normAutofit/>
          </a:bodyPr>
          <a:lstStyle/>
          <a:p>
            <a:r>
              <a:rPr lang="uk-UA" sz="1800" dirty="0"/>
              <a:t>За період з 1941 до 1945 року на українських землях загинуло близько 1,5 мільйона євреїв та понад 4 мільйона українців і</a:t>
            </a:r>
            <a:r>
              <a:rPr lang="uk-UA" sz="1800" dirty="0" smtClean="0"/>
              <a:t> </a:t>
            </a:r>
            <a:r>
              <a:rPr lang="uk-UA" sz="1800" dirty="0"/>
              <a:t>представників інших національностей</a:t>
            </a:r>
            <a:r>
              <a:rPr lang="uk-UA" sz="1800" dirty="0" smtClean="0"/>
              <a:t>.</a:t>
            </a:r>
          </a:p>
          <a:p>
            <a:r>
              <a:rPr lang="uk-UA" sz="1800" dirty="0"/>
              <a:t>Винищення євреїв, яке вже тривало в Польщі та інших окупованих нацистами територіях, було розширене й на Україну одразу після вторгнення нацистських військ на територію СРСР 22 червня 1941 року.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17" y="993117"/>
            <a:ext cx="666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644" y="3493698"/>
            <a:ext cx="8305081" cy="2915728"/>
          </a:xfrm>
        </p:spPr>
        <p:txBody>
          <a:bodyPr/>
          <a:lstStyle/>
          <a:p>
            <a:r>
              <a:rPr lang="uk-UA" dirty="0"/>
              <a:t>У Києві у відповідь на акти саботажу радянських партизанів 29-30 вересня 1941 року київські євреї були зібрані нацистами під приводом переселення й розстріляні в Бабиному Яру. За донесенням німецького офіцера </a:t>
            </a:r>
            <a:r>
              <a:rPr lang="uk-UA" dirty="0" err="1"/>
              <a:t>Блоделя</a:t>
            </a:r>
            <a:r>
              <a:rPr lang="uk-UA" dirty="0"/>
              <a:t>, за два дні кількість знищених євреїв склала 33771 чоловік</a:t>
            </a:r>
            <a:r>
              <a:rPr lang="uk-UA" dirty="0" smtClean="0"/>
              <a:t>.</a:t>
            </a:r>
          </a:p>
          <a:p>
            <a:r>
              <a:rPr lang="uk-UA" dirty="0"/>
              <a:t>Масові розстріли у Бабиному Яру та розташованому поруч із ним </a:t>
            </a:r>
            <a:r>
              <a:rPr lang="uk-UA" dirty="0" err="1"/>
              <a:t>Сирецькому</a:t>
            </a:r>
            <a:r>
              <a:rPr lang="uk-UA" dirty="0"/>
              <a:t> концтаборі проводилися і пізніше, аж до звільнення Києва від окупації.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67" y="251962"/>
            <a:ext cx="5454135" cy="297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2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73" y="258793"/>
            <a:ext cx="6064369" cy="4166676"/>
          </a:xfrm>
        </p:spPr>
      </p:pic>
      <p:sp>
        <p:nvSpPr>
          <p:cNvPr id="5" name="TextBox 4"/>
          <p:cNvSpPr txBox="1"/>
          <p:nvPr/>
        </p:nvSpPr>
        <p:spPr>
          <a:xfrm>
            <a:off x="707366" y="4549676"/>
            <a:ext cx="8074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 даними історика, провідного наукового співробітника Музею історії Києва, відповідального секретаря Громадського комітету для вшанування пам'яті жертв Бабиного Яру Віталія </a:t>
            </a:r>
            <a:r>
              <a:rPr lang="uk-UA" dirty="0" err="1"/>
              <a:t>Нахмановича</a:t>
            </a:r>
            <a:r>
              <a:rPr lang="uk-UA" dirty="0"/>
              <a:t>, за весь час німецької окупації у Бабиному Яру були розстріляно 90–100 тисяч людей, з них десь 65–70 тисяч євреїв. У 1946 році на Нюрнберзькому процесі наводилася оцінка близько 100 тисяч осіб, згідно висновкам спеціальної державної комісії для розслідування нацистських злочинів під час окупації Києва.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9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Додатково до відеоролика, який я вам надіслала, перегляньте презентацію</a:t>
            </a:r>
          </a:p>
          <a:p>
            <a:r>
              <a:rPr lang="uk-UA" sz="2800" dirty="0" smtClean="0"/>
              <a:t>Прочитайте про три етапи голокосту</a:t>
            </a:r>
          </a:p>
          <a:p>
            <a:r>
              <a:rPr lang="uk-UA" sz="2800" dirty="0" smtClean="0"/>
              <a:t>Зверніть увагу на голокост в Україні, на трагедію Бабиного Яру</a:t>
            </a: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1011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1" y="2550869"/>
            <a:ext cx="8614269" cy="4307132"/>
          </a:xfrm>
        </p:spPr>
      </p:pic>
      <p:sp>
        <p:nvSpPr>
          <p:cNvPr id="5" name="TextBox 4"/>
          <p:cNvSpPr txBox="1"/>
          <p:nvPr/>
        </p:nvSpPr>
        <p:spPr>
          <a:xfrm>
            <a:off x="529731" y="345057"/>
            <a:ext cx="851075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b="1" dirty="0" err="1"/>
              <a:t>Голоко́ст</a:t>
            </a:r>
            <a:r>
              <a:rPr lang="uk-UA" sz="2100" b="1"/>
              <a:t> </a:t>
            </a:r>
            <a:r>
              <a:rPr lang="uk-UA" sz="2100" smtClean="0"/>
              <a:t>(«</a:t>
            </a:r>
            <a:r>
              <a:rPr lang="uk-UA" sz="2100" dirty="0"/>
              <a:t>всеспалення») — переслідування і масове знищення євреїв і ромів (циганів) у Німеччині під час Другої світової війни.</a:t>
            </a:r>
            <a:endParaRPr lang="ru-RU" sz="2100" dirty="0"/>
          </a:p>
          <a:p>
            <a:r>
              <a:rPr lang="uk-UA" sz="2100" dirty="0"/>
              <a:t>27 січня у всьому світі відзначається День пам’яті жертв Голокосту. Дата 27 січня була обрана тому, що саме в цей день радянські війська визволили концтабір </a:t>
            </a:r>
            <a:r>
              <a:rPr lang="uk-UA" sz="2100" dirty="0" err="1"/>
              <a:t>Освенцім</a:t>
            </a:r>
            <a:r>
              <a:rPr lang="uk-UA" sz="2100" dirty="0"/>
              <a:t>, який знаходився на території Польщі. 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6464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263105"/>
            <a:ext cx="7200900" cy="1485900"/>
          </a:xfrm>
        </p:spPr>
        <p:txBody>
          <a:bodyPr/>
          <a:lstStyle/>
          <a:p>
            <a:pPr algn="ctr"/>
            <a:r>
              <a:rPr lang="ru-RU" b="1" dirty="0" smtClean="0"/>
              <a:t>ЩО ТАКЕ </a:t>
            </a:r>
            <a:r>
              <a:rPr lang="uk-UA" b="1" dirty="0" smtClean="0"/>
              <a:t>ГОЛОКОСТ І ЯК ВІН СТАВ МОЖЛИВИМ?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673526"/>
            <a:ext cx="4293798" cy="3372928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/>
              <a:t>У 1933 р. на виборах у Німеччині здобула перемогу Націонал-соціалістична німецька робітнича партія (НСНРП), яку очолював Адольф Гітлер. </a:t>
            </a:r>
            <a:endParaRPr lang="uk-UA" sz="2400" dirty="0" smtClean="0"/>
          </a:p>
          <a:p>
            <a:r>
              <a:rPr lang="uk-UA" sz="2400" dirty="0" smtClean="0"/>
              <a:t>У </a:t>
            </a:r>
            <a:r>
              <a:rPr lang="uk-UA" sz="2400" dirty="0"/>
              <a:t>своїй книзі «Майн </a:t>
            </a:r>
            <a:r>
              <a:rPr lang="uk-UA" sz="2400" dirty="0" err="1"/>
              <a:t>Кампф</a:t>
            </a:r>
            <a:r>
              <a:rPr lang="uk-UA" sz="2400" dirty="0"/>
              <a:t>» (Моя боротьба) Гітлер обґрунтував антисемітську ідеологію партії.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59689" y="4884711"/>
            <a:ext cx="8041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/>
                </a:solidFill>
              </a:rPr>
              <a:t>Антисемітизм</a:t>
            </a:r>
            <a:r>
              <a:rPr lang="uk-UA" sz="2400" dirty="0">
                <a:solidFill>
                  <a:schemeClr val="tx2"/>
                </a:solidFill>
              </a:rPr>
              <a:t> – це ідеологія і політика боротьби з єврейством, політика ворожого ставлення до єврейського народу.</a:t>
            </a:r>
            <a:endParaRPr lang="ru-RU" sz="24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59" y="2191413"/>
            <a:ext cx="3824328" cy="225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8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689" y="1121435"/>
            <a:ext cx="7200900" cy="4244196"/>
          </a:xfrm>
        </p:spPr>
        <p:txBody>
          <a:bodyPr>
            <a:noAutofit/>
          </a:bodyPr>
          <a:lstStyle/>
          <a:p>
            <a:r>
              <a:rPr lang="uk-UA" sz="2400" dirty="0"/>
              <a:t>Єврейський капітал відігравав важливу роль у торгівлі та промисловості Німеччини й іноді складав серйозну конкуренцію німецьким підприємцям. Нацисти також звинувачували євреїв у підриванні німецьких національних традицій. </a:t>
            </a:r>
            <a:endParaRPr lang="uk-UA" sz="2400" dirty="0" smtClean="0"/>
          </a:p>
          <a:p>
            <a:r>
              <a:rPr lang="uk-UA" sz="2400" dirty="0"/>
              <a:t>«Світовому єврейству» нацисти протиставили «арійську ідею» – расову теорію, в основі якої лежало гасло: «Німецький народ – люди вищої, арійської раси, тому він має панувати над іншими народами».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60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575" y="427008"/>
            <a:ext cx="8514270" cy="1485900"/>
          </a:xfrm>
        </p:spPr>
        <p:txBody>
          <a:bodyPr/>
          <a:lstStyle/>
          <a:p>
            <a:pPr algn="ctr"/>
            <a:r>
              <a:rPr lang="uk-UA" dirty="0" smtClean="0"/>
              <a:t>З ЧОГО РОЗПОЧАВСЯ ГОЛОКОСТ?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269" y="1406105"/>
            <a:ext cx="4427182" cy="5339751"/>
          </a:xfrm>
        </p:spPr>
        <p:txBody>
          <a:bodyPr>
            <a:normAutofit/>
          </a:bodyPr>
          <a:lstStyle/>
          <a:p>
            <a:r>
              <a:rPr lang="uk-UA" dirty="0"/>
              <a:t>Першим його етапом вважається 1933 рік. Антисемітизм стає державною політикою «третього рейху». Поступово євреї виключалися з державного, суспільного життя. Євреїв позбавляли можливості займатися своєю професією, виганяли зі шкіл, університетів. Апогею ця кампанія досягла в 1935 році, після прийняття «нюрнберзьких законів». </a:t>
            </a:r>
            <a:endParaRPr lang="uk-UA" dirty="0" smtClean="0"/>
          </a:p>
          <a:p>
            <a:r>
              <a:rPr lang="uk-UA" dirty="0"/>
              <a:t>З 9 на 10 листопада 1938 року за наказом </a:t>
            </a:r>
            <a:r>
              <a:rPr lang="uk-UA" dirty="0" err="1"/>
              <a:t>Геббельса</a:t>
            </a:r>
            <a:r>
              <a:rPr lang="uk-UA" dirty="0"/>
              <a:t> відбулися єврейські погроми, які увійшли в історію під назвою «кришталевої ночі».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51" y="1552216"/>
            <a:ext cx="3843394" cy="2374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51" y="4269537"/>
            <a:ext cx="3959642" cy="23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401" y="1224952"/>
            <a:ext cx="3129232" cy="5211792"/>
          </a:xfrm>
        </p:spPr>
        <p:txBody>
          <a:bodyPr>
            <a:normAutofit/>
          </a:bodyPr>
          <a:lstStyle/>
          <a:p>
            <a:r>
              <a:rPr lang="uk-UA" sz="2200" dirty="0"/>
              <a:t>Другий етап Голокосту – 1939-1941 роки. Він розпочався 1 вересня 1939 року. Нацисти примушували євреїв носити особливі позначки, збирали їх у гетто, відправляли в трудові табори</a:t>
            </a:r>
            <a:r>
              <a:rPr lang="uk-UA" sz="2200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03" y="1359306"/>
            <a:ext cx="5158389" cy="3350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401" y="4710021"/>
            <a:ext cx="7977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2200" dirty="0"/>
              <a:t>Гетто – частина міста, спеціально відведена для примусового утримання євреїв з метою їх ізоляції та подальшого знищення</a:t>
            </a:r>
            <a:r>
              <a:rPr lang="uk-UA" sz="22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8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390" y="465827"/>
            <a:ext cx="3987738" cy="462375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Третій етап розпочався у 1941 р., разом з нападом нацистської Німеччини на СРСР. Вже 20 січня 1942 р. в Берліні відбулася конференція, на якій обговорювалися шляхи остаточного розв’язання єврейського питання.</a:t>
            </a:r>
            <a:endParaRPr lang="ru-RU" dirty="0"/>
          </a:p>
          <a:p>
            <a:r>
              <a:rPr lang="uk-UA" dirty="0" smtClean="0"/>
              <a:t>«Остаточне </a:t>
            </a:r>
            <a:r>
              <a:rPr lang="uk-UA" dirty="0"/>
              <a:t>розв’язання» за нацистськими методами – масові розстріли, табори знищення. Масові розстріли проводили спеціально створені зондеркоманди за підтримки СС та місцевої поліції. </a:t>
            </a:r>
            <a:endParaRPr lang="uk-UA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28" y="1319842"/>
            <a:ext cx="4348016" cy="2915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390" y="5089585"/>
            <a:ext cx="83357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chemeClr val="tx2"/>
                </a:solidFill>
              </a:rPr>
              <a:t>Табори знищення, табори смерті – територія, спеціально виділена і обладнана для масового знищення людей. 6 таборів смерті: </a:t>
            </a:r>
            <a:r>
              <a:rPr lang="uk-UA" sz="2000" dirty="0" err="1">
                <a:solidFill>
                  <a:schemeClr val="tx2"/>
                </a:solidFill>
              </a:rPr>
              <a:t>Белжець</a:t>
            </a:r>
            <a:r>
              <a:rPr lang="uk-UA" sz="2000" dirty="0">
                <a:solidFill>
                  <a:schemeClr val="tx2"/>
                </a:solidFill>
              </a:rPr>
              <a:t>, </a:t>
            </a:r>
            <a:r>
              <a:rPr lang="uk-UA" sz="2000" dirty="0" err="1">
                <a:solidFill>
                  <a:schemeClr val="tx2"/>
                </a:solidFill>
              </a:rPr>
              <a:t>Бухенвальд</a:t>
            </a:r>
            <a:r>
              <a:rPr lang="uk-UA" sz="2000" dirty="0">
                <a:solidFill>
                  <a:schemeClr val="tx2"/>
                </a:solidFill>
              </a:rPr>
              <a:t>, </a:t>
            </a:r>
            <a:r>
              <a:rPr lang="uk-UA" sz="2000" dirty="0" err="1">
                <a:solidFill>
                  <a:schemeClr val="tx2"/>
                </a:solidFill>
              </a:rPr>
              <a:t>Дахау</a:t>
            </a:r>
            <a:r>
              <a:rPr lang="uk-UA" sz="2000" dirty="0">
                <a:solidFill>
                  <a:schemeClr val="tx2"/>
                </a:solidFill>
              </a:rPr>
              <a:t>, </a:t>
            </a:r>
            <a:r>
              <a:rPr lang="uk-UA" sz="2000" dirty="0" err="1">
                <a:solidFill>
                  <a:schemeClr val="tx2"/>
                </a:solidFill>
              </a:rPr>
              <a:t>Майданек</a:t>
            </a:r>
            <a:r>
              <a:rPr lang="uk-UA" sz="2000" dirty="0">
                <a:solidFill>
                  <a:schemeClr val="tx2"/>
                </a:solidFill>
              </a:rPr>
              <a:t>, </a:t>
            </a:r>
            <a:r>
              <a:rPr lang="uk-UA" sz="2000" dirty="0" err="1">
                <a:solidFill>
                  <a:schemeClr val="tx2"/>
                </a:solidFill>
              </a:rPr>
              <a:t>Собібор</a:t>
            </a:r>
            <a:r>
              <a:rPr lang="uk-UA" sz="2000" dirty="0">
                <a:solidFill>
                  <a:schemeClr val="tx2"/>
                </a:solidFill>
              </a:rPr>
              <a:t>, </a:t>
            </a:r>
            <a:r>
              <a:rPr lang="uk-UA" sz="2000" dirty="0" err="1">
                <a:solidFill>
                  <a:schemeClr val="tx2"/>
                </a:solidFill>
              </a:rPr>
              <a:t>Треблінка</a:t>
            </a:r>
            <a:r>
              <a:rPr lang="uk-UA" sz="2000" dirty="0">
                <a:solidFill>
                  <a:schemeClr val="tx2"/>
                </a:solidFill>
              </a:rPr>
              <a:t> - були створені для знищення євреїв. </a:t>
            </a:r>
            <a:endParaRPr lang="ru-RU" sz="20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222" y="1086928"/>
            <a:ext cx="8419381" cy="1199072"/>
          </a:xfrm>
        </p:spPr>
        <p:txBody>
          <a:bodyPr>
            <a:normAutofit/>
          </a:bodyPr>
          <a:lstStyle/>
          <a:p>
            <a:pPr algn="just"/>
            <a:r>
              <a:rPr lang="uk-UA" sz="2800" dirty="0"/>
              <a:t>Особливо важкою в гетто була доля дітей. Вони, беззахисні, першими ставали жертвами катів.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51" y="2498426"/>
            <a:ext cx="6096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3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440</TotalTime>
  <Words>1036</Words>
  <Application>Microsoft Office PowerPoint</Application>
  <PresentationFormat>Екран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7" baseType="lpstr">
      <vt:lpstr>Franklin Gothic Book</vt:lpstr>
      <vt:lpstr>Wingdings</vt:lpstr>
      <vt:lpstr>Crop</vt:lpstr>
      <vt:lpstr>Голокост:  невідомі віхи історії година спілкування  10 клас 30.09.2021</vt:lpstr>
      <vt:lpstr>Завдання</vt:lpstr>
      <vt:lpstr>Презентація PowerPoint</vt:lpstr>
      <vt:lpstr>ЩО ТАКЕ ГОЛОКОСТ І ЯК ВІН СТАВ МОЖЛИВИМ?</vt:lpstr>
      <vt:lpstr>Презентація PowerPoint</vt:lpstr>
      <vt:lpstr>З ЧОГО РОЗПОЧАВСЯ ГОЛОКОСТ?</vt:lpstr>
      <vt:lpstr>Презентація PowerPoint</vt:lpstr>
      <vt:lpstr>Презентація PowerPoint</vt:lpstr>
      <vt:lpstr>Презентація PowerPoint</vt:lpstr>
      <vt:lpstr>ЖАХЛИВІ ФАКТИ ПРО ГОЛОКОСТ</vt:lpstr>
      <vt:lpstr>ЖАХЛИВІ ФАКТИ ПРО ГОЛОКОСТ</vt:lpstr>
      <vt:lpstr>Голокост в Україні. Бабин Яр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Голокост: невідомі віхи історії</dc:title>
  <dc:creator>Asus</dc:creator>
  <cp:lastModifiedBy>RePack by Diakov</cp:lastModifiedBy>
  <cp:revision>33</cp:revision>
  <dcterms:created xsi:type="dcterms:W3CDTF">2020-01-11T12:53:05Z</dcterms:created>
  <dcterms:modified xsi:type="dcterms:W3CDTF">2021-10-11T17:30:04Z</dcterms:modified>
</cp:coreProperties>
</file>