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442" r:id="rId3"/>
    <p:sldId id="443" r:id="rId4"/>
    <p:sldId id="445" r:id="rId5"/>
    <p:sldId id="446" r:id="rId6"/>
    <p:sldId id="430" r:id="rId7"/>
    <p:sldId id="431" r:id="rId8"/>
    <p:sldId id="259" r:id="rId9"/>
    <p:sldId id="44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00CC"/>
    <a:srgbClr val="D60F0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2796" autoAdjust="0"/>
  </p:normalViewPr>
  <p:slideViewPr>
    <p:cSldViewPr>
      <p:cViewPr varScale="1">
        <p:scale>
          <a:sx n="71" d="100"/>
          <a:sy n="71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276FF9-4913-4472-99CF-2F7CD4DF5558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91F677-F6B3-45A2-99D9-0A8F9C7A11B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6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24DD2-5679-47B3-B78D-4074F9F8DAB7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595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1F677-F6B3-45A2-99D9-0A8F9C7A11B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4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19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1F677-F6B3-45A2-99D9-0A8F9C7A11B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8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56DB-61A2-4955-8EB5-86B905955A60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9A4A-EA1B-4CA8-9A9D-B297F49514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1710-EEE6-44BE-9EEF-DB599F8740F0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F060-4B86-48A5-AFF3-7FF2983A3AD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BFEA-047D-48F9-A3BA-AE99417A727C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F3A4-2BF0-4C79-9826-EA0557D2708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2BC2-27FE-41EB-B403-8A2F2A0FA95F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535B-F910-4432-A32F-D3CA1585A05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E123-57F9-4464-A2C8-4A30EA8AB5ED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C186-82F5-4934-842B-EA8DAF7C42A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E98D-22D2-49EE-B2A0-83346F82A413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F6AF-DA04-49CA-81EC-1DF9BA3553A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B077-18C2-45CA-9097-6D9D06827D82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AC03-8001-4DD2-A74F-E9C5421957E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9D35-8CC7-4F1E-981C-C8F18E263597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DFC9-691A-499A-9ADF-07EBA3413C7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E2ED-6563-4BB9-8B33-2DEBCF35497F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31D2-53A8-4785-AB9B-AF15A82AC00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F30C-4C2A-43FF-91AE-2E3057294EF9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6F86-13BC-4BFF-A4C7-15B2440EA19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E5CE-326F-4312-849E-D3F35B3E9FF5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91BA-287A-4477-9864-A6714E4E8C6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ADD736-A7CA-417E-8A60-1C5603FF069A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D2F56E-BE6A-42BE-805D-D81CE2BA6D8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6"/>
          <p:cNvSpPr>
            <a:spLocks noChangeArrowheads="1" noChangeShapeType="1" noTextEdit="1"/>
          </p:cNvSpPr>
          <p:nvPr/>
        </p:nvSpPr>
        <p:spPr bwMode="auto">
          <a:xfrm>
            <a:off x="827088" y="908050"/>
            <a:ext cx="7704137" cy="21605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0"/>
            <a:ext cx="8463314" cy="40005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8000" i="1" dirty="0" smtClean="0">
                <a:solidFill>
                  <a:srgbClr val="0070C0"/>
                </a:solidFill>
                <a:latin typeface="Arial Narrow" pitchFamily="34" charset="0"/>
              </a:rPr>
              <a:t>                 </a:t>
            </a:r>
            <a:r>
              <a:rPr lang="uk-UA" sz="5400" i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uk-UA" sz="5400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uk-UA" sz="5400" i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uk-UA" sz="5400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uk-UA" sz="7300" i="1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uk-UA" sz="7300" i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uk-UA" sz="7300" i="1" dirty="0" smtClean="0">
                <a:solidFill>
                  <a:srgbClr val="00B0F0"/>
                </a:solidFill>
                <a:latin typeface="Arial Narrow" pitchFamily="34" charset="0"/>
              </a:rPr>
              <a:t>Повторення відстаней і кутів в просторі</a:t>
            </a:r>
            <a:br>
              <a:rPr lang="uk-UA" sz="7300" i="1" dirty="0" smtClean="0">
                <a:solidFill>
                  <a:srgbClr val="00B0F0"/>
                </a:solidFill>
                <a:latin typeface="Arial Narrow" pitchFamily="34" charset="0"/>
              </a:rPr>
            </a:br>
            <a:r>
              <a:rPr lang="uk-UA" sz="7300" i="1" dirty="0">
                <a:solidFill>
                  <a:srgbClr val="00B0F0"/>
                </a:solidFill>
                <a:latin typeface="Arial Narrow" pitchFamily="34" charset="0"/>
              </a:rPr>
              <a:t/>
            </a:r>
            <a:br>
              <a:rPr lang="uk-UA" sz="7300" i="1" dirty="0">
                <a:solidFill>
                  <a:srgbClr val="00B0F0"/>
                </a:solidFill>
                <a:latin typeface="Arial Narrow" pitchFamily="34" charset="0"/>
              </a:rPr>
            </a:br>
            <a:r>
              <a:rPr lang="uk-UA" i="1" dirty="0" smtClean="0">
                <a:solidFill>
                  <a:srgbClr val="0070C0"/>
                </a:solidFill>
                <a:latin typeface="Arial Narrow" pitchFamily="34" charset="0"/>
              </a:rPr>
              <a:t>геометрія 10 клас</a:t>
            </a:r>
            <a:br>
              <a:rPr lang="uk-UA" i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uk-UA" i="1" dirty="0" smtClean="0">
                <a:solidFill>
                  <a:srgbClr val="0070C0"/>
                </a:solidFill>
                <a:latin typeface="Arial Narrow" pitchFamily="34" charset="0"/>
              </a:rPr>
              <a:t>18.05.2022р.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ÐÐ°ÑÑÐ¸Ð½ÐºÐ¸ Ð¿Ð¾ Ð·Ð°Ð¿ÑÐ¾ÑÑ ÑÐ¾Ð½ Ð´Ð»Ñ ÑÐ»Ð°Ð¹Ð´Ð¾Ð² Ð¿ÑÐµÐ·ÐµÐ½ÑÐ°ÑÐ¸Ð¸ Ð³ÐµÐ¾Ð¼ÐµÑÑÐ¸Ñ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3" y="-171400"/>
            <a:ext cx="9348531" cy="70474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400" dirty="0"/>
              <a:t>Кутом між мимобіжними прямими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170783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3600" dirty="0"/>
              <a:t>	називають кут між прямими,  які перетинаються  і  відповідно паралельні  мимобіжним.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339752" y="3861047"/>
            <a:ext cx="2433452" cy="1142431"/>
            <a:chOff x="5357818" y="3625403"/>
            <a:chExt cx="1643074" cy="660853"/>
          </a:xfrm>
        </p:grpSpPr>
        <p:sp>
          <p:nvSpPr>
            <p:cNvPr id="5" name="Блок-схема: данные 4"/>
            <p:cNvSpPr/>
            <p:nvPr/>
          </p:nvSpPr>
          <p:spPr>
            <a:xfrm>
              <a:off x="5357818" y="3634910"/>
              <a:ext cx="1643074" cy="579908"/>
            </a:xfrm>
            <a:prstGeom prst="flowChartInputOutp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9256" y="391692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ym typeface="Symbol"/>
                </a:rPr>
                <a:t></a:t>
              </a:r>
              <a:endParaRPr lang="ru-RU" b="1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5857884" y="3786190"/>
              <a:ext cx="857256" cy="142876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232978" y="3625403"/>
              <a:ext cx="243100" cy="213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itchFamily="18" charset="0"/>
                </a:rPr>
                <a:t>a</a:t>
              </a:r>
              <a:endParaRPr lang="ru-RU" dirty="0">
                <a:latin typeface="Cambria" pitchFamily="18" charset="0"/>
              </a:endParaRPr>
            </a:p>
          </p:txBody>
        </p:sp>
      </p:grpSp>
      <p:grpSp>
        <p:nvGrpSpPr>
          <p:cNvPr id="9" name="Группа 47"/>
          <p:cNvGrpSpPr/>
          <p:nvPr/>
        </p:nvGrpSpPr>
        <p:grpSpPr>
          <a:xfrm rot="457683">
            <a:off x="3058979" y="5097983"/>
            <a:ext cx="2735676" cy="1211279"/>
            <a:chOff x="6011725" y="4579511"/>
            <a:chExt cx="2087604" cy="706877"/>
          </a:xfrm>
        </p:grpSpPr>
        <p:sp>
          <p:nvSpPr>
            <p:cNvPr id="10" name="Блок-схема: данные 9"/>
            <p:cNvSpPr/>
            <p:nvPr/>
          </p:nvSpPr>
          <p:spPr>
            <a:xfrm rot="21091622" flipV="1">
              <a:off x="6011725" y="4579511"/>
              <a:ext cx="2087604" cy="626281"/>
            </a:xfrm>
            <a:prstGeom prst="flowChartInputOutpu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57950" y="491705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ym typeface="Symbol"/>
                </a:rPr>
                <a:t></a:t>
              </a:r>
              <a:endParaRPr lang="ru-RU" b="1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786578" y="4786322"/>
              <a:ext cx="1000132" cy="142876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02552" y="4648907"/>
              <a:ext cx="509710" cy="215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itchFamily="18" charset="0"/>
                </a:rPr>
                <a:t>b</a:t>
              </a:r>
              <a:endParaRPr lang="ru-RU" dirty="0">
                <a:latin typeface="Cambria" pitchFamily="18" charset="0"/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3071802" y="4214818"/>
            <a:ext cx="1000132" cy="14287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14744" y="427411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b</a:t>
            </a:r>
            <a:r>
              <a:rPr lang="ru-RU" baseline="-25000" dirty="0">
                <a:latin typeface="Cambria" pitchFamily="18" charset="0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96137" y="4714884"/>
            <a:ext cx="21602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latin typeface="Cambria" pitchFamily="18" charset="0"/>
                <a:sym typeface="Symbol"/>
              </a:rPr>
              <a:t></a:t>
            </a:r>
            <a:r>
              <a:rPr lang="uk-UA" sz="2300" b="1" dirty="0">
                <a:latin typeface="Cambria" pitchFamily="18" charset="0"/>
                <a:sym typeface="Symbol"/>
              </a:rPr>
              <a:t>(</a:t>
            </a:r>
            <a:r>
              <a:rPr lang="en-US" sz="2300" b="1" dirty="0" err="1">
                <a:latin typeface="Cambria" pitchFamily="18" charset="0"/>
                <a:sym typeface="Symbol"/>
              </a:rPr>
              <a:t>ab</a:t>
            </a:r>
            <a:r>
              <a:rPr lang="en-US" sz="2300" b="1" dirty="0">
                <a:latin typeface="Cambria" pitchFamily="18" charset="0"/>
                <a:sym typeface="Symbol"/>
              </a:rPr>
              <a:t>)=</a:t>
            </a:r>
            <a:r>
              <a:rPr lang="uk-UA" sz="2300" b="1" dirty="0">
                <a:latin typeface="Cambria" pitchFamily="18" charset="0"/>
                <a:sym typeface="Symbol"/>
              </a:rPr>
              <a:t>(</a:t>
            </a:r>
            <a:r>
              <a:rPr lang="en-US" sz="2300" b="1" dirty="0" err="1">
                <a:latin typeface="Cambria" pitchFamily="18" charset="0"/>
                <a:sym typeface="Symbol"/>
              </a:rPr>
              <a:t>ab</a:t>
            </a:r>
            <a:r>
              <a:rPr lang="uk-UA" sz="2300" b="1" baseline="-25000" dirty="0">
                <a:latin typeface="Cambria" pitchFamily="18" charset="0"/>
                <a:sym typeface="Symbol"/>
              </a:rPr>
              <a:t>2</a:t>
            </a:r>
            <a:r>
              <a:rPr lang="en-US" sz="2300" b="1" dirty="0">
                <a:latin typeface="Cambria" pitchFamily="18" charset="0"/>
                <a:sym typeface="Symbol"/>
              </a:rPr>
              <a:t>)</a:t>
            </a:r>
            <a:endParaRPr lang="ru-RU" sz="23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3645024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  <a:sym typeface="Symbol"/>
              </a:rPr>
              <a:t>b||b</a:t>
            </a:r>
            <a:r>
              <a:rPr lang="ru-RU" sz="2400" baseline="-25000" dirty="0">
                <a:latin typeface="Cambria" pitchFamily="18" charset="0"/>
                <a:sym typeface="Symbol"/>
              </a:rPr>
              <a:t>2</a:t>
            </a:r>
            <a:endParaRPr lang="en-US" sz="2400" baseline="-25000" dirty="0">
              <a:latin typeface="Cambria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4719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ÐÐ°ÑÑÐ¸Ð½ÐºÐ¸ Ð¿Ð¾ Ð·Ð°Ð¿ÑÐ¾ÑÑ ÑÐ¾Ð½ Ð´Ð»Ñ ÑÐ»Ð°Ð¹Ð´Ð¾Ð² Ð¿ÑÐµÐ·ÐµÐ½ÑÐ°ÑÐ¸Ð¸ Ð³ÐµÐ¾Ð¼ÐµÑÑÐ¸Ñ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3" y="-171400"/>
            <a:ext cx="9348531" cy="7047402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746720"/>
              </p:ext>
            </p:extLst>
          </p:nvPr>
        </p:nvGraphicFramePr>
        <p:xfrm>
          <a:off x="4429124" y="2143116"/>
          <a:ext cx="4385014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4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Cambria" pitchFamily="18" charset="0"/>
                        </a:rPr>
                        <a:t>Прямі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Cambria" pitchFamily="18" charset="0"/>
                        </a:rPr>
                        <a:t>Взаємне</a:t>
                      </a:r>
                      <a:r>
                        <a:rPr lang="uk-UA" sz="2000" b="1" baseline="0" dirty="0">
                          <a:latin typeface="Cambria" pitchFamily="18" charset="0"/>
                        </a:rPr>
                        <a:t> розміщення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Cambria" pitchFamily="18" charset="0"/>
                        </a:rPr>
                        <a:t>Кут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latin typeface="Cambria" pitchFamily="18" charset="0"/>
                        </a:rPr>
                        <a:t>A</a:t>
                      </a:r>
                      <a:r>
                        <a:rPr lang="en-US" sz="2000" b="1" baseline="-25000" dirty="0">
                          <a:latin typeface="Cambria" pitchFamily="18" charset="0"/>
                        </a:rPr>
                        <a:t>1</a:t>
                      </a:r>
                      <a:r>
                        <a:rPr lang="en-US" sz="2000" b="1" dirty="0">
                          <a:latin typeface="Cambria" pitchFamily="18" charset="0"/>
                        </a:rPr>
                        <a:t>D</a:t>
                      </a:r>
                      <a:r>
                        <a:rPr lang="uk-UA" sz="2000" b="1" baseline="-25000" dirty="0">
                          <a:latin typeface="Cambria" pitchFamily="18" charset="0"/>
                        </a:rPr>
                        <a:t>1</a:t>
                      </a:r>
                      <a:r>
                        <a:rPr lang="en-US" sz="2000" b="1" baseline="0" dirty="0">
                          <a:latin typeface="Cambria" pitchFamily="18" charset="0"/>
                        </a:rPr>
                        <a:t> </a:t>
                      </a:r>
                      <a:r>
                        <a:rPr lang="uk-UA" sz="2000" b="1" baseline="0" dirty="0">
                          <a:latin typeface="Cambria" pitchFamily="18" charset="0"/>
                        </a:rPr>
                        <a:t>і</a:t>
                      </a:r>
                      <a:r>
                        <a:rPr lang="en-US" sz="2000" b="1" baseline="0" dirty="0">
                          <a:latin typeface="Cambria" pitchFamily="18" charset="0"/>
                        </a:rPr>
                        <a:t> BC</a:t>
                      </a:r>
                      <a:endParaRPr lang="ru-RU" sz="2000" b="1" baseline="-25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latin typeface="Cambria" pitchFamily="18" charset="0"/>
                        </a:rPr>
                        <a:t>B</a:t>
                      </a:r>
                      <a:r>
                        <a:rPr lang="en-US" sz="2000" b="1" baseline="-25000" dirty="0">
                          <a:latin typeface="Cambria" pitchFamily="18" charset="0"/>
                        </a:rPr>
                        <a:t>1</a:t>
                      </a:r>
                      <a:r>
                        <a:rPr lang="en-US" sz="2000" b="1" dirty="0">
                          <a:latin typeface="Cambria" pitchFamily="18" charset="0"/>
                        </a:rPr>
                        <a:t>D</a:t>
                      </a:r>
                      <a:r>
                        <a:rPr lang="en-US" sz="2000" b="1" baseline="-25000" dirty="0">
                          <a:latin typeface="Cambria" pitchFamily="18" charset="0"/>
                        </a:rPr>
                        <a:t>1</a:t>
                      </a:r>
                      <a:r>
                        <a:rPr lang="en-US" sz="2000" b="1" baseline="0" dirty="0">
                          <a:latin typeface="Cambria" pitchFamily="18" charset="0"/>
                        </a:rPr>
                        <a:t> </a:t>
                      </a:r>
                      <a:r>
                        <a:rPr lang="uk-UA" sz="2000" b="1" baseline="0" dirty="0">
                          <a:latin typeface="Cambria" pitchFamily="18" charset="0"/>
                        </a:rPr>
                        <a:t>і</a:t>
                      </a:r>
                      <a:r>
                        <a:rPr lang="en-US" sz="2000" b="1" baseline="0" dirty="0">
                          <a:latin typeface="Cambria" pitchFamily="18" charset="0"/>
                        </a:rPr>
                        <a:t> BB</a:t>
                      </a:r>
                      <a:r>
                        <a:rPr lang="en-US" sz="2000" b="1" baseline="-25000" dirty="0">
                          <a:latin typeface="Cambria" pitchFamily="18" charset="0"/>
                        </a:rPr>
                        <a:t>1</a:t>
                      </a:r>
                      <a:endParaRPr lang="ru-RU" sz="2000" b="1" baseline="-25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latin typeface="Cambria" pitchFamily="18" charset="0"/>
                        </a:rPr>
                        <a:t>AC </a:t>
                      </a:r>
                      <a:r>
                        <a:rPr lang="uk-UA" sz="2000" b="1" dirty="0">
                          <a:latin typeface="Cambria" pitchFamily="18" charset="0"/>
                        </a:rPr>
                        <a:t>і</a:t>
                      </a:r>
                      <a:r>
                        <a:rPr lang="en-US" sz="2000" b="1" dirty="0">
                          <a:latin typeface="Cambria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Cambria" pitchFamily="18" charset="0"/>
                        </a:rPr>
                        <a:t>A</a:t>
                      </a:r>
                      <a:r>
                        <a:rPr lang="en-US" sz="2000" b="1" baseline="-25000" dirty="0" smtClean="0">
                          <a:latin typeface="Cambria" pitchFamily="18" charset="0"/>
                        </a:rPr>
                        <a:t>1</a:t>
                      </a:r>
                      <a:r>
                        <a:rPr lang="uk-UA" sz="2000" b="1" baseline="0" dirty="0" smtClean="0">
                          <a:latin typeface="Cambria" pitchFamily="18" charset="0"/>
                        </a:rPr>
                        <a:t>С</a:t>
                      </a:r>
                      <a:r>
                        <a:rPr lang="en-US" sz="2000" b="1" baseline="-25000" dirty="0" smtClean="0">
                          <a:latin typeface="Cambria" pitchFamily="18" charset="0"/>
                        </a:rPr>
                        <a:t>1</a:t>
                      </a:r>
                      <a:endParaRPr lang="ru-RU" sz="2000" b="1" baseline="-25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latin typeface="Cambria" pitchFamily="18" charset="0"/>
                        </a:rPr>
                        <a:t>DC</a:t>
                      </a:r>
                      <a:r>
                        <a:rPr lang="en-US" sz="2000" b="1" baseline="0" dirty="0">
                          <a:latin typeface="Cambria" pitchFamily="18" charset="0"/>
                        </a:rPr>
                        <a:t> </a:t>
                      </a:r>
                      <a:r>
                        <a:rPr lang="uk-UA" sz="2000" b="1" baseline="0" dirty="0">
                          <a:latin typeface="Cambria" pitchFamily="18" charset="0"/>
                        </a:rPr>
                        <a:t>і</a:t>
                      </a:r>
                      <a:r>
                        <a:rPr lang="en-US" sz="2000" b="1" baseline="0" dirty="0">
                          <a:latin typeface="Cambria" pitchFamily="18" charset="0"/>
                        </a:rPr>
                        <a:t> </a:t>
                      </a:r>
                      <a:r>
                        <a:rPr lang="uk-UA" sz="2000" b="1" baseline="0" dirty="0" smtClean="0">
                          <a:latin typeface="Cambria" pitchFamily="18" charset="0"/>
                        </a:rPr>
                        <a:t>СС</a:t>
                      </a:r>
                      <a:r>
                        <a:rPr lang="en-US" sz="2000" b="1" baseline="-25000" dirty="0" smtClean="0">
                          <a:latin typeface="Cambria" pitchFamily="18" charset="0"/>
                        </a:rPr>
                        <a:t>1</a:t>
                      </a:r>
                      <a:endParaRPr lang="ru-RU" sz="2000" b="1" baseline="-25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500034" y="2205548"/>
            <a:ext cx="3286147" cy="3080840"/>
            <a:chOff x="2428860" y="1284150"/>
            <a:chExt cx="4573741" cy="428799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428860" y="2428868"/>
              <a:ext cx="3143272" cy="314327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2285984" y="2857496"/>
              <a:ext cx="3143272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3857620" y="4429132"/>
              <a:ext cx="3143272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428860" y="1284150"/>
              <a:ext cx="1428760" cy="11447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572132" y="1298005"/>
              <a:ext cx="1416615" cy="11308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2428860" y="4429132"/>
              <a:ext cx="1428760" cy="114300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572132" y="4429132"/>
              <a:ext cx="1430469" cy="1143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5429256" y="2857496"/>
              <a:ext cx="3143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857620" y="1285860"/>
              <a:ext cx="3143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971600" y="285728"/>
            <a:ext cx="7715200" cy="1143000"/>
          </a:xfrm>
        </p:spPr>
        <p:txBody>
          <a:bodyPr/>
          <a:lstStyle/>
          <a:p>
            <a:r>
              <a:rPr lang="uk-UA" dirty="0" smtClean="0"/>
              <a:t> Знайти </a:t>
            </a:r>
            <a:r>
              <a:rPr lang="uk-UA" dirty="0"/>
              <a:t>кут між прямими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52863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A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427411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B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25656" y="420267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C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5286388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D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1406" y="2786058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A</a:t>
            </a:r>
            <a:r>
              <a:rPr lang="en-US" sz="2000" b="1" baseline="-25000" dirty="0">
                <a:latin typeface="Cambria" pitchFamily="18" charset="0"/>
              </a:rPr>
              <a:t>1</a:t>
            </a:r>
            <a:endParaRPr lang="ru-RU" b="1" baseline="-25000" dirty="0"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16322" y="185736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B</a:t>
            </a:r>
            <a:r>
              <a:rPr lang="ru-RU" b="1" baseline="-25000" dirty="0">
                <a:latin typeface="Cambria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54218" y="1928802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C</a:t>
            </a:r>
            <a:r>
              <a:rPr lang="ru-RU" b="1" baseline="-25000" dirty="0">
                <a:latin typeface="Cambria" pitchFamily="18" charset="0"/>
              </a:rPr>
              <a:t>1</a:t>
            </a:r>
            <a:endParaRPr lang="ru-RU" baseline="-25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96670" y="2916792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D</a:t>
            </a:r>
            <a:r>
              <a:rPr lang="uk-UA" b="1" baseline="-25000" dirty="0">
                <a:latin typeface="Cambria" pitchFamily="18" charset="0"/>
              </a:rPr>
              <a:t>1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37343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ÐÐ°ÑÑÐ¸Ð½ÐºÐ¸ Ð¿Ð¾ Ð·Ð°Ð¿ÑÐ¾ÑÑ ÑÐ¾Ð½ Ð´Ð»Ñ ÑÐ»Ð°Ð¹Ð´Ð¾Ð² Ð¿ÑÐµÐ·ÐµÐ½ÑÐ°ÑÐ¸Ð¸ Ð³ÐµÐ¾Ð¼ÐµÑÑÐ¸Ñ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3" y="-171400"/>
            <a:ext cx="9348531" cy="70474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4400" dirty="0"/>
              <a:t>Кутом між прямою і площиною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1707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200" dirty="0"/>
              <a:t>	</a:t>
            </a:r>
            <a:r>
              <a:rPr lang="uk-UA" sz="3600" dirty="0"/>
              <a:t>називають кут між цією прямою і її проекцією на площину.</a:t>
            </a:r>
            <a:endParaRPr lang="ru-RU" sz="3600" dirty="0"/>
          </a:p>
        </p:txBody>
      </p:sp>
      <p:sp>
        <p:nvSpPr>
          <p:cNvPr id="18" name="Параллелограмм 17"/>
          <p:cNvSpPr/>
          <p:nvPr/>
        </p:nvSpPr>
        <p:spPr>
          <a:xfrm>
            <a:off x="2571736" y="4456163"/>
            <a:ext cx="3929090" cy="1309697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143504" y="3027403"/>
            <a:ext cx="43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a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2986" y="3586765"/>
            <a:ext cx="42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ambria" pitchFamily="18" charset="0"/>
              </a:rPr>
              <a:t>А</a:t>
            </a:r>
            <a:endParaRPr lang="ru-RU" dirty="0">
              <a:latin typeface="Cambria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879462" y="4926581"/>
            <a:ext cx="1287491" cy="386838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30634" y="4599039"/>
            <a:ext cx="49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ambria" pitchFamily="18" charset="0"/>
              </a:rPr>
              <a:t>О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87873" y="5170543"/>
            <a:ext cx="48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ambria" pitchFamily="18" charset="0"/>
              </a:rPr>
              <a:t>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567798" y="4956229"/>
            <a:ext cx="159304" cy="169261"/>
          </a:xfrm>
          <a:custGeom>
            <a:avLst/>
            <a:gdLst>
              <a:gd name="connsiteX0" fmla="*/ 152400 w 152400"/>
              <a:gd name="connsiteY0" fmla="*/ 57150 h 161925"/>
              <a:gd name="connsiteX1" fmla="*/ 0 w 152400"/>
              <a:gd name="connsiteY1" fmla="*/ 0 h 161925"/>
              <a:gd name="connsiteX2" fmla="*/ 9525 w 152400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61925">
                <a:moveTo>
                  <a:pt x="152400" y="57150"/>
                </a:moveTo>
                <a:lnTo>
                  <a:pt x="0" y="0"/>
                </a:lnTo>
                <a:lnTo>
                  <a:pt x="9525" y="161925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2371355">
            <a:off x="3880500" y="4674637"/>
            <a:ext cx="462616" cy="462616"/>
          </a:xfrm>
          <a:prstGeom prst="arc">
            <a:avLst>
              <a:gd name="adj1" fmla="val 16598169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113531" y="4557444"/>
            <a:ext cx="1214445" cy="11755"/>
          </a:xfrm>
          <a:prstGeom prst="line">
            <a:avLst/>
          </a:prstGeom>
          <a:ln w="25400"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3500430" y="3098841"/>
            <a:ext cx="1699066" cy="2973365"/>
            <a:chOff x="7000892" y="2786058"/>
            <a:chExt cx="1143008" cy="200026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7143768" y="3071810"/>
              <a:ext cx="1285884" cy="714380"/>
            </a:xfrm>
            <a:prstGeom prst="line">
              <a:avLst/>
            </a:prstGeom>
            <a:ln w="25400"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7143768" y="4143380"/>
              <a:ext cx="357190" cy="214314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6929454" y="4500570"/>
              <a:ext cx="357190" cy="21431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2643174" y="544415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ym typeface="Symbol"/>
              </a:rPr>
              <a:t>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69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ÐÐ°ÑÑÐ¸Ð½ÐºÐ¸ Ð¿Ð¾ Ð·Ð°Ð¿ÑÐ¾ÑÑ ÑÐ¾Ð½ Ð´Ð»Ñ ÑÐ»Ð°Ð¹Ð´Ð¾Ð² Ð¿ÑÐµÐ·ÐµÐ½ÑÐ°ÑÐ¸Ð¸ Ð³ÐµÐ¾Ð¼ÐµÑÑÐ¸Ñ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3" y="-171400"/>
            <a:ext cx="9348531" cy="7047402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19204"/>
              </p:ext>
            </p:extLst>
          </p:nvPr>
        </p:nvGraphicFramePr>
        <p:xfrm>
          <a:off x="4429124" y="2551758"/>
          <a:ext cx="4385014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4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7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31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Cambria" pitchFamily="18" charset="0"/>
                        </a:rPr>
                        <a:t>Пряма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Cambria" pitchFamily="18" charset="0"/>
                        </a:rPr>
                        <a:t>Площина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Cambria" pitchFamily="18" charset="0"/>
                        </a:rPr>
                        <a:t>Кут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ambria" pitchFamily="18" charset="0"/>
                        </a:rPr>
                        <a:t>B</a:t>
                      </a:r>
                      <a:r>
                        <a:rPr lang="en-US" sz="2400" b="1" baseline="-25000" dirty="0">
                          <a:latin typeface="Cambria" pitchFamily="18" charset="0"/>
                        </a:rPr>
                        <a:t>1</a:t>
                      </a:r>
                      <a:r>
                        <a:rPr lang="en-US" sz="2400" b="1" dirty="0">
                          <a:latin typeface="Cambria" pitchFamily="18" charset="0"/>
                        </a:rPr>
                        <a:t>D</a:t>
                      </a:r>
                      <a:endParaRPr lang="ru-RU" sz="2400" b="1" baseline="-25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ambria" pitchFamily="18" charset="0"/>
                        </a:rPr>
                        <a:t>AB</a:t>
                      </a:r>
                      <a:r>
                        <a:rPr lang="uk-UA" sz="2400" b="1" dirty="0">
                          <a:latin typeface="Cambria" pitchFamily="18" charset="0"/>
                        </a:rPr>
                        <a:t>С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ambria" pitchFamily="18" charset="0"/>
                        </a:rPr>
                        <a:t>A</a:t>
                      </a:r>
                      <a:r>
                        <a:rPr lang="en-US" sz="2400" b="1" baseline="-25000" dirty="0">
                          <a:latin typeface="Cambria" pitchFamily="18" charset="0"/>
                        </a:rPr>
                        <a:t>1</a:t>
                      </a:r>
                      <a:r>
                        <a:rPr lang="en-US" sz="2400" b="1" dirty="0">
                          <a:latin typeface="Cambria" pitchFamily="18" charset="0"/>
                        </a:rPr>
                        <a:t>D</a:t>
                      </a:r>
                      <a:endParaRPr lang="ru-RU" sz="2400" b="1" baseline="-25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2400" b="1" baseline="0" dirty="0" smtClean="0">
                          <a:latin typeface="Cambria" pitchFamily="18" charset="0"/>
                        </a:rPr>
                        <a:t>ВВ</a:t>
                      </a:r>
                      <a:r>
                        <a:rPr lang="en-US" sz="2400" b="1" baseline="-25000" dirty="0" smtClean="0">
                          <a:latin typeface="Cambria" pitchFamily="18" charset="0"/>
                        </a:rPr>
                        <a:t>1</a:t>
                      </a:r>
                      <a:r>
                        <a:rPr lang="uk-UA" sz="2400" b="1" baseline="0" dirty="0" smtClean="0">
                          <a:latin typeface="Cambria" pitchFamily="18" charset="0"/>
                        </a:rPr>
                        <a:t>С</a:t>
                      </a:r>
                      <a:r>
                        <a:rPr lang="en-US" sz="2400" b="1" baseline="-25000" dirty="0" smtClean="0">
                          <a:latin typeface="Cambria" pitchFamily="18" charset="0"/>
                        </a:rPr>
                        <a:t>1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24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2400" b="1" dirty="0" smtClean="0">
                          <a:latin typeface="Cambria" pitchFamily="18" charset="0"/>
                        </a:rPr>
                        <a:t>АВ</a:t>
                      </a:r>
                      <a:r>
                        <a:rPr lang="en-US" sz="2400" b="1" dirty="0" smtClean="0">
                          <a:latin typeface="Cambria" pitchFamily="18" charset="0"/>
                        </a:rPr>
                        <a:t>C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Группа 4"/>
          <p:cNvGrpSpPr/>
          <p:nvPr/>
        </p:nvGrpSpPr>
        <p:grpSpPr>
          <a:xfrm>
            <a:off x="500034" y="2205548"/>
            <a:ext cx="3286147" cy="3080840"/>
            <a:chOff x="2428860" y="1284150"/>
            <a:chExt cx="4573741" cy="428799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428860" y="2428868"/>
              <a:ext cx="3143272" cy="314327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2285984" y="2857496"/>
              <a:ext cx="3143272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3857620" y="4429132"/>
              <a:ext cx="3143272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428860" y="1284150"/>
              <a:ext cx="1428760" cy="11447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572132" y="1298005"/>
              <a:ext cx="1416615" cy="11308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2428860" y="4429132"/>
              <a:ext cx="1428760" cy="114300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572132" y="4429132"/>
              <a:ext cx="1430469" cy="1143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5429256" y="2857496"/>
              <a:ext cx="3143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857620" y="1285860"/>
              <a:ext cx="3143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Назвіть кут між прямою і площиною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52863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A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427411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B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25656" y="420267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C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5286388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D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1406" y="2786058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A</a:t>
            </a:r>
            <a:r>
              <a:rPr lang="en-US" sz="2000" b="1" baseline="-25000" dirty="0">
                <a:latin typeface="Cambria" pitchFamily="18" charset="0"/>
              </a:rPr>
              <a:t>1</a:t>
            </a:r>
            <a:endParaRPr lang="ru-RU" b="1" baseline="-25000" dirty="0"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16322" y="185736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B</a:t>
            </a:r>
            <a:r>
              <a:rPr lang="ru-RU" b="1" baseline="-25000" dirty="0">
                <a:latin typeface="Cambria" pitchFamily="18" charset="0"/>
              </a:rPr>
              <a:t>1</a:t>
            </a:r>
            <a:endParaRPr lang="ru-RU" b="1" baseline="-25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54218" y="1928802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C</a:t>
            </a:r>
            <a:r>
              <a:rPr lang="ru-RU" b="1" baseline="-25000" dirty="0">
                <a:latin typeface="Cambria" pitchFamily="18" charset="0"/>
              </a:rPr>
              <a:t>1</a:t>
            </a:r>
            <a:endParaRPr lang="ru-RU" baseline="-25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96670" y="2916792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D</a:t>
            </a:r>
            <a:r>
              <a:rPr lang="uk-UA" b="1" baseline="-25000" dirty="0">
                <a:latin typeface="Cambria" pitchFamily="18" charset="0"/>
              </a:rPr>
              <a:t>1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36414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1" y="1844675"/>
            <a:ext cx="7319983" cy="72706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1</a:t>
            </a:r>
            <a:r>
              <a:rPr lang="ru-RU" sz="2600" b="1" dirty="0" smtClean="0"/>
              <a:t>.  Перпендикуляр </a:t>
            </a:r>
            <a:r>
              <a:rPr lang="ru-RU" sz="2600" b="1" dirty="0" err="1" smtClean="0"/>
              <a:t>завжди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більший</a:t>
            </a:r>
            <a:r>
              <a:rPr lang="ru-RU" sz="2600" b="1" dirty="0" smtClean="0"/>
              <a:t> за </a:t>
            </a:r>
            <a:r>
              <a:rPr lang="ru-RU" sz="2600" b="1" dirty="0" err="1" smtClean="0"/>
              <a:t>похилу</a:t>
            </a:r>
            <a:endParaRPr lang="ru-RU" sz="2600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18487" cy="1354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Постав  знак «+» перед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твердженням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яким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згоден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і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знак «-» перед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твердженням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яким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не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згоден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3850" y="2708275"/>
            <a:ext cx="7343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/>
              <a:t>2. </a:t>
            </a:r>
            <a:r>
              <a:rPr lang="ru-RU" sz="2400" b="1" dirty="0" err="1" smtClean="0">
                <a:latin typeface="+mn-lt"/>
              </a:rPr>
              <a:t>Похила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завжди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менша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від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проекції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похилої</a:t>
            </a:r>
            <a:endParaRPr lang="ru-RU" sz="2400" b="1" dirty="0">
              <a:latin typeface="+mn-lt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3850" y="5157788"/>
            <a:ext cx="73437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/>
              <a:t>6. </a:t>
            </a:r>
            <a:r>
              <a:rPr lang="ru-RU" sz="2600" dirty="0" smtClean="0"/>
              <a:t> </a:t>
            </a:r>
            <a:r>
              <a:rPr lang="ru-RU" sz="2400" b="1" dirty="0" smtClean="0">
                <a:latin typeface="+mn-lt"/>
              </a:rPr>
              <a:t>Кут </a:t>
            </a:r>
            <a:r>
              <a:rPr lang="ru-RU" sz="2400" b="1" dirty="0" err="1" smtClean="0">
                <a:latin typeface="+mn-lt"/>
              </a:rPr>
              <a:t>між</a:t>
            </a:r>
            <a:r>
              <a:rPr lang="ru-RU" sz="2400" b="1" dirty="0" smtClean="0">
                <a:latin typeface="+mn-lt"/>
              </a:rPr>
              <a:t>  прямою </a:t>
            </a:r>
            <a:r>
              <a:rPr lang="ru-RU" sz="2400" b="1" dirty="0" err="1" smtClean="0">
                <a:latin typeface="+mn-lt"/>
              </a:rPr>
              <a:t>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площиною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називається</a:t>
            </a:r>
            <a:r>
              <a:rPr lang="ru-RU" sz="2400" b="1" dirty="0" smtClean="0">
                <a:latin typeface="+mn-lt"/>
              </a:rPr>
              <a:t> кут </a:t>
            </a:r>
            <a:r>
              <a:rPr lang="ru-RU" sz="2400" b="1" dirty="0" err="1" smtClean="0">
                <a:latin typeface="+mn-lt"/>
              </a:rPr>
              <a:t>між</a:t>
            </a:r>
            <a:r>
              <a:rPr lang="ru-RU" sz="2400" b="1" dirty="0" smtClean="0">
                <a:latin typeface="+mn-lt"/>
              </a:rPr>
              <a:t> прямою та </a:t>
            </a:r>
            <a:r>
              <a:rPr lang="ru-RU" sz="2400" b="1" dirty="0" err="1" smtClean="0">
                <a:latin typeface="+mn-lt"/>
              </a:rPr>
              <a:t>її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проекцією</a:t>
            </a:r>
            <a:r>
              <a:rPr lang="ru-RU" sz="2400" b="1" dirty="0" smtClean="0">
                <a:latin typeface="+mn-lt"/>
              </a:rPr>
              <a:t> на </a:t>
            </a:r>
            <a:r>
              <a:rPr lang="ru-RU" sz="2400" b="1" dirty="0" err="1" smtClean="0">
                <a:latin typeface="+mn-lt"/>
              </a:rPr>
              <a:t>площину</a:t>
            </a:r>
            <a:r>
              <a:rPr lang="ru-RU" sz="2400" b="1" dirty="0" smtClean="0">
                <a:latin typeface="+mn-lt"/>
              </a:rPr>
              <a:t>  </a:t>
            </a:r>
            <a:endParaRPr lang="ru-RU" sz="2400" b="1" dirty="0">
              <a:latin typeface="+mn-lt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5720" y="3429000"/>
            <a:ext cx="72723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/>
              <a:t>3. </a:t>
            </a:r>
            <a:r>
              <a:rPr lang="ru-RU" sz="2400" b="1" dirty="0" err="1" smtClean="0">
                <a:latin typeface="+mn-lt"/>
              </a:rPr>
              <a:t>Похила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завжди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більша</a:t>
            </a:r>
            <a:r>
              <a:rPr lang="ru-RU" sz="2400" b="1" dirty="0" smtClean="0">
                <a:latin typeface="+mn-lt"/>
              </a:rPr>
              <a:t> за перпендикуляр</a:t>
            </a:r>
            <a:endParaRPr lang="ru-RU" sz="2400" b="1" dirty="0">
              <a:latin typeface="+mn-lt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85720" y="4000504"/>
            <a:ext cx="73914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/>
              <a:t>4. </a:t>
            </a:r>
            <a:r>
              <a:rPr lang="ru-RU" sz="2400" b="1" dirty="0" smtClean="0">
                <a:latin typeface="+mn-lt"/>
              </a:rPr>
              <a:t>Кут </a:t>
            </a:r>
            <a:r>
              <a:rPr lang="ru-RU" sz="2400" b="1" dirty="0" err="1" smtClean="0">
                <a:latin typeface="+mn-lt"/>
              </a:rPr>
              <a:t>між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паралельними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площинами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дорівнює</a:t>
            </a:r>
            <a:r>
              <a:rPr lang="ru-RU" sz="2400" b="1" dirty="0" smtClean="0">
                <a:latin typeface="+mn-lt"/>
              </a:rPr>
              <a:t> 0</a:t>
            </a:r>
            <a:r>
              <a:rPr lang="ru-RU" sz="2400" b="1" dirty="0" smtClean="0">
                <a:latin typeface="+mn-lt"/>
                <a:cs typeface="Times New Roman"/>
              </a:rPr>
              <a:t>°</a:t>
            </a:r>
            <a:endParaRPr lang="ru-RU" sz="2400" b="1" dirty="0">
              <a:latin typeface="+mn-lt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23850" y="4652963"/>
            <a:ext cx="71771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/>
              <a:t>5. </a:t>
            </a:r>
            <a:r>
              <a:rPr lang="ru-RU" sz="2400" b="1" dirty="0" smtClean="0">
                <a:latin typeface="+mn-lt"/>
              </a:rPr>
              <a:t>Кут </a:t>
            </a:r>
            <a:r>
              <a:rPr lang="ru-RU" sz="2400" b="1" dirty="0" err="1" smtClean="0">
                <a:latin typeface="+mn-lt"/>
              </a:rPr>
              <a:t>між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сусідніми</a:t>
            </a:r>
            <a:r>
              <a:rPr lang="ru-RU" sz="2400" b="1" dirty="0" smtClean="0">
                <a:latin typeface="+mn-lt"/>
              </a:rPr>
              <a:t> гранями куба </a:t>
            </a:r>
            <a:r>
              <a:rPr lang="ru-RU" sz="2400" b="1" dirty="0" err="1" smtClean="0">
                <a:latin typeface="+mn-lt"/>
              </a:rPr>
              <a:t>дорівнює</a:t>
            </a:r>
            <a:r>
              <a:rPr lang="ru-RU" sz="2400" b="1" dirty="0" smtClean="0">
                <a:latin typeface="+mn-lt"/>
              </a:rPr>
              <a:t> 60</a:t>
            </a:r>
            <a:r>
              <a:rPr lang="ru-RU" sz="2400" b="1" dirty="0" smtClean="0">
                <a:latin typeface="+mn-lt"/>
                <a:cs typeface="Times New Roman"/>
              </a:rPr>
              <a:t>°</a:t>
            </a:r>
            <a:r>
              <a:rPr lang="ru-RU" sz="2400" b="1" dirty="0" smtClean="0">
                <a:latin typeface="+mn-lt"/>
              </a:rPr>
              <a:t> </a:t>
            </a:r>
            <a:endParaRPr lang="ru-RU" sz="2400" b="1" dirty="0">
              <a:latin typeface="+mn-lt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858148" y="2500306"/>
            <a:ext cx="379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858148" y="1714488"/>
            <a:ext cx="517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 smtClean="0"/>
              <a:t>-</a:t>
            </a:r>
            <a:endParaRPr lang="ru-RU" sz="3200" b="1" dirty="0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7858148" y="3429000"/>
            <a:ext cx="517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+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7894638" y="4581525"/>
            <a:ext cx="320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dirty="0" smtClean="0"/>
              <a:t>-</a:t>
            </a:r>
            <a:endParaRPr lang="ru-RU" sz="3200" b="1" dirty="0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881938" y="5492750"/>
            <a:ext cx="51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+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858148" y="4000504"/>
            <a:ext cx="379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dirty="0" smtClean="0"/>
              <a:t>+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33795" grpId="0"/>
      <p:bldP spid="33796" grpId="0"/>
      <p:bldP spid="33797" grpId="0"/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785786" y="274638"/>
            <a:ext cx="7901014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entury Gothic"/>
              <a:buNone/>
            </a:pPr>
            <a:r>
              <a:rPr lang="uk-UA" sz="5400" b="1" dirty="0" smtClean="0">
                <a:solidFill>
                  <a:srgbClr val="C00000"/>
                </a:solidFill>
              </a:rPr>
              <a:t>Готуємось </a:t>
            </a:r>
            <a:r>
              <a:rPr lang="uk-UA" sz="5400" b="1" dirty="0">
                <a:solidFill>
                  <a:srgbClr val="C00000"/>
                </a:solidFill>
              </a:rPr>
              <a:t>до ЗНО</a:t>
            </a:r>
            <a:endParaRPr sz="5400" b="1" dirty="0">
              <a:solidFill>
                <a:srgbClr val="C00000"/>
              </a:solidFill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357290" y="904386"/>
            <a:ext cx="6329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8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8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 descr="E:\Kapinosov_matematyka_2014_9.zno.jpeg"/>
          <p:cNvPicPr/>
          <p:nvPr/>
        </p:nvPicPr>
        <p:blipFill>
          <a:blip r:embed="rId3" cstate="print"/>
          <a:srcRect t="62576" r="2439" b="10955"/>
          <a:stretch>
            <a:fillRect/>
          </a:stretch>
        </p:blipFill>
        <p:spPr bwMode="auto">
          <a:xfrm>
            <a:off x="857224" y="1357298"/>
            <a:ext cx="75724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E:\Kapinosov_matematyka_2014_9.zno.jpeg"/>
          <p:cNvPicPr/>
          <p:nvPr/>
        </p:nvPicPr>
        <p:blipFill>
          <a:blip r:embed="rId3" cstate="print"/>
          <a:srcRect t="62576" r="2439" b="10955"/>
          <a:stretch>
            <a:fillRect/>
          </a:stretch>
        </p:blipFill>
        <p:spPr bwMode="auto">
          <a:xfrm>
            <a:off x="1009624" y="1509698"/>
            <a:ext cx="75724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/>
          </p:cNvSpPr>
          <p:nvPr>
            <p:ph sz="half" idx="1"/>
          </p:nvPr>
        </p:nvSpPr>
        <p:spPr>
          <a:xfrm>
            <a:off x="1042988" y="1700213"/>
            <a:ext cx="6985000" cy="337186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                         </a:t>
            </a: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(ЗНО)</a:t>
            </a:r>
            <a:endParaRPr lang="en-US" sz="40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uk-UA" sz="2400" b="1" i="1" dirty="0" smtClean="0"/>
              <a:t> </a:t>
            </a:r>
            <a:endParaRPr lang="ru-RU" sz="40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8">
              <a:lnSpc>
                <a:spcPct val="80000"/>
              </a:lnSpc>
              <a:buNone/>
            </a:pPr>
            <a:endParaRPr lang="ru-RU" sz="40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928662" y="620713"/>
            <a:ext cx="79645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 smtClean="0">
                <a:solidFill>
                  <a:srgbClr val="0070C0"/>
                </a:solidFill>
                <a:latin typeface="Arial Narrow" pitchFamily="34" charset="0"/>
              </a:rPr>
              <a:t>Працюємо</a:t>
            </a:r>
            <a:r>
              <a:rPr lang="ru-RU" sz="4800" b="1" i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ru-RU" sz="4800" b="1" i="1" dirty="0" err="1" smtClean="0">
                <a:solidFill>
                  <a:srgbClr val="0070C0"/>
                </a:solidFill>
                <a:latin typeface="Arial Narrow" pitchFamily="34" charset="0"/>
              </a:rPr>
              <a:t>самостійно</a:t>
            </a:r>
            <a:r>
              <a:rPr lang="ru-RU" sz="4800" b="1" i="1" dirty="0" smtClean="0">
                <a:solidFill>
                  <a:srgbClr val="0070C0"/>
                </a:solidFill>
                <a:latin typeface="Arial Narrow" pitchFamily="34" charset="0"/>
              </a:rPr>
              <a:t> :</a:t>
            </a:r>
          </a:p>
          <a:p>
            <a:pPr algn="ctr"/>
            <a:endParaRPr lang="ru-RU" sz="48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E:\Kapinosov_matematyka_2014_10.zno.jpeg"/>
          <p:cNvPicPr/>
          <p:nvPr/>
        </p:nvPicPr>
        <p:blipFill>
          <a:blip r:embed="rId3" cstate="print"/>
          <a:srcRect t="3392" b="85733"/>
          <a:stretch>
            <a:fillRect/>
          </a:stretch>
        </p:blipFill>
        <p:spPr bwMode="auto">
          <a:xfrm>
            <a:off x="642910" y="2786058"/>
            <a:ext cx="78581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 підручнику повторіть параграф </a:t>
            </a:r>
            <a:r>
              <a:rPr lang="uk-UA" dirty="0" smtClean="0"/>
              <a:t>8-</a:t>
            </a:r>
            <a:r>
              <a:rPr lang="en-US" smtClean="0"/>
              <a:t>9</a:t>
            </a:r>
            <a:endParaRPr lang="uk-UA" dirty="0" smtClean="0"/>
          </a:p>
          <a:p>
            <a:r>
              <a:rPr lang="uk-UA" dirty="0" smtClean="0"/>
              <a:t>Розгляньте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задачі</a:t>
            </a:r>
          </a:p>
          <a:p>
            <a:r>
              <a:rPr lang="uk-UA" dirty="0" smtClean="0"/>
              <a:t>Виконайте декілька номерів на вибір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15318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3925</TotalTime>
  <Words>199</Words>
  <Application>Microsoft Office PowerPoint</Application>
  <PresentationFormat>Екран (4:3)</PresentationFormat>
  <Paragraphs>78</Paragraphs>
  <Slides>9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Calibri</vt:lpstr>
      <vt:lpstr>Cambria</vt:lpstr>
      <vt:lpstr>Century Gothic</vt:lpstr>
      <vt:lpstr>Constantia</vt:lpstr>
      <vt:lpstr>Impact</vt:lpstr>
      <vt:lpstr>Symbol</vt:lpstr>
      <vt:lpstr>Times New Roman</vt:lpstr>
      <vt:lpstr>Wingdings</vt:lpstr>
      <vt:lpstr>шаблон математический</vt:lpstr>
      <vt:lpstr>                    Повторення відстаней і кутів в просторі  геометрія 10 клас 18.05.2022р.</vt:lpstr>
      <vt:lpstr>Кутом між мимобіжними прямими</vt:lpstr>
      <vt:lpstr> Знайти кут між прямими</vt:lpstr>
      <vt:lpstr>Кутом між прямою і площиною</vt:lpstr>
      <vt:lpstr>Назвіть кут між прямою і площиною</vt:lpstr>
      <vt:lpstr> Постав  знак «+» перед твердженням, з яким згоден, і знак «-» перед твердженням, з яким не згоден:</vt:lpstr>
      <vt:lpstr>Готуємось до ЗНО</vt:lpstr>
      <vt:lpstr>Презентація PowerPoint</vt:lpstr>
      <vt:lpstr>Домашнє завдання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RePack by Diakov</cp:lastModifiedBy>
  <cp:revision>442</cp:revision>
  <dcterms:created xsi:type="dcterms:W3CDTF">2011-07-12T07:33:19Z</dcterms:created>
  <dcterms:modified xsi:type="dcterms:W3CDTF">2022-05-11T15:25:40Z</dcterms:modified>
</cp:coreProperties>
</file>