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1"/>
  </p:notesMasterIdLst>
  <p:sldIdLst>
    <p:sldId id="256" r:id="rId2"/>
    <p:sldId id="258" r:id="rId3"/>
    <p:sldId id="257" r:id="rId4"/>
    <p:sldId id="265" r:id="rId5"/>
    <p:sldId id="260" r:id="rId6"/>
    <p:sldId id="262" r:id="rId7"/>
    <p:sldId id="271" r:id="rId8"/>
    <p:sldId id="264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7860" autoAdjust="0"/>
  </p:normalViewPr>
  <p:slideViewPr>
    <p:cSldViewPr>
      <p:cViewPr varScale="1">
        <p:scale>
          <a:sx n="43" d="100"/>
          <a:sy n="43" d="100"/>
        </p:scale>
        <p:origin x="492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3ABA8D-5261-4AE1-8CD7-F01631FD2F71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09FA0-4352-4168-8F81-34D89DCAEBC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9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09FA0-4352-4168-8F81-34D89DCAEBC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78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8ED22C8-C7D7-4AC9-A1C2-834322BE7609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B55FC64B-2328-4A6C-9CE4-D55628C02E22}" type="slidenum">
              <a:rPr lang="ru-RU" smtClean="0"/>
              <a:t>‹№›</a:t>
            </a:fld>
            <a:endParaRPr lang="ru-R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gif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image" Target="../media/image28.emf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05636" y="4941168"/>
            <a:ext cx="3405336" cy="1512168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Геометрія 10 клас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29.10.2021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908720"/>
            <a:ext cx="612068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uk-UA" sz="4800" b="1" dirty="0" smtClean="0">
                <a:ln w="50800"/>
              </a:rPr>
              <a:t>Паралельність площин</a:t>
            </a:r>
            <a:endParaRPr lang="ru-RU" sz="4800" b="1" cap="none" spc="0" dirty="0">
              <a:ln w="50800"/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93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Повторимо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75856" y="1484784"/>
            <a:ext cx="6048672" cy="1491481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Дві площини називають паралельними, якщо вони не мають спільних точок.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942" y="3817829"/>
            <a:ext cx="3822523" cy="1072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914" y="5157192"/>
            <a:ext cx="39020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969" y="2770749"/>
            <a:ext cx="1731963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526" y="2629053"/>
            <a:ext cx="12128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4" y="2831148"/>
            <a:ext cx="235267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2" y="4086378"/>
            <a:ext cx="4432300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23498"/>
            <a:ext cx="173196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49165"/>
            <a:ext cx="439118" cy="54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9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Ознака паралельності площин: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572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Якщо дві </a:t>
            </a:r>
            <a:r>
              <a:rPr lang="uk-UA" dirty="0" smtClean="0">
                <a:solidFill>
                  <a:schemeClr val="bg1"/>
                </a:solidFill>
              </a:rPr>
              <a:t>прямі, які </a:t>
            </a:r>
            <a:r>
              <a:rPr lang="uk-UA" dirty="0" smtClean="0">
                <a:solidFill>
                  <a:schemeClr val="bg1"/>
                </a:solidFill>
              </a:rPr>
              <a:t>перетинаються і лежать в одній площині , паралельні двом прямим другої площини, то такі площини паралельні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40" y="2993174"/>
            <a:ext cx="3011487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913410"/>
            <a:ext cx="30607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77" y="5138835"/>
            <a:ext cx="38957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85" y="2892825"/>
            <a:ext cx="39751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47" y="3842150"/>
            <a:ext cx="3905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047" y="5908773"/>
            <a:ext cx="400050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371" y="2837754"/>
            <a:ext cx="2462213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621" y="3180827"/>
            <a:ext cx="2620963" cy="294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897" y="4913410"/>
            <a:ext cx="1762125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496" y="4401286"/>
            <a:ext cx="5429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85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 №1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35280" cy="52173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7586"/>
            <a:ext cx="952500" cy="895350"/>
          </a:xfrm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01" y="1754590"/>
            <a:ext cx="358519" cy="43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576" y="2568733"/>
            <a:ext cx="311274" cy="373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34470"/>
            <a:ext cx="288032" cy="34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866" y="3043813"/>
            <a:ext cx="296987" cy="3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356" y="3223174"/>
            <a:ext cx="296987" cy="34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719360" y="2457806"/>
            <a:ext cx="334504" cy="2218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939933" y="2965280"/>
            <a:ext cx="148846" cy="1773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55354" y="2457806"/>
            <a:ext cx="256321" cy="22185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2603"/>
            <a:ext cx="9505605" cy="152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Прямая соединительная линия 16"/>
          <p:cNvCxnSpPr>
            <a:stCxn id="3076" idx="3"/>
            <a:endCxn id="3078" idx="1"/>
          </p:cNvCxnSpPr>
          <p:nvPr/>
        </p:nvCxnSpPr>
        <p:spPr>
          <a:xfrm>
            <a:off x="898620" y="1969701"/>
            <a:ext cx="2305228" cy="37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3079" idx="3"/>
          </p:cNvCxnSpPr>
          <p:nvPr/>
        </p:nvCxnSpPr>
        <p:spPr>
          <a:xfrm>
            <a:off x="867853" y="3201042"/>
            <a:ext cx="2315661" cy="2213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3076" idx="3"/>
            <a:endCxn id="3079" idx="3"/>
          </p:cNvCxnSpPr>
          <p:nvPr/>
        </p:nvCxnSpPr>
        <p:spPr>
          <a:xfrm flipH="1">
            <a:off x="867853" y="1969701"/>
            <a:ext cx="30767" cy="123134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3078" idx="1"/>
          </p:cNvCxnSpPr>
          <p:nvPr/>
        </p:nvCxnSpPr>
        <p:spPr>
          <a:xfrm flipH="1">
            <a:off x="3157485" y="2007289"/>
            <a:ext cx="46363" cy="12380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15408" y="1966582"/>
            <a:ext cx="1105382" cy="6911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1994021" y="2012748"/>
            <a:ext cx="1189493" cy="67237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6" name="Прямая соединительная линия 3085"/>
          <p:cNvCxnSpPr>
            <a:stCxn id="3079" idx="3"/>
          </p:cNvCxnSpPr>
          <p:nvPr/>
        </p:nvCxnSpPr>
        <p:spPr>
          <a:xfrm>
            <a:off x="867853" y="3201042"/>
            <a:ext cx="1152938" cy="6139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8" name="Прямая соединительная линия 3087"/>
          <p:cNvCxnSpPr/>
          <p:nvPr/>
        </p:nvCxnSpPr>
        <p:spPr>
          <a:xfrm flipH="1">
            <a:off x="2020383" y="3236353"/>
            <a:ext cx="1152556" cy="56965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0" name="Прямая соединительная линия 3089"/>
          <p:cNvCxnSpPr/>
          <p:nvPr/>
        </p:nvCxnSpPr>
        <p:spPr>
          <a:xfrm flipH="1">
            <a:off x="2012623" y="2679660"/>
            <a:ext cx="1" cy="11572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04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7189" y="3806006"/>
            <a:ext cx="296987" cy="31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1" name="Picture 1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0" y="2993722"/>
            <a:ext cx="9234380" cy="301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86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827584" y="1556792"/>
            <a:ext cx="7632848" cy="1080120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Паралельні площини перетинаються січною площиною по паралельних прямих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 bwMode="auto">
          <a:xfrm>
            <a:off x="640035" y="2701694"/>
            <a:ext cx="6035347" cy="3144547"/>
            <a:chOff x="3960" y="3996"/>
            <a:chExt cx="3670" cy="2956"/>
          </a:xfrm>
        </p:grpSpPr>
        <p:sp>
          <p:nvSpPr>
            <p:cNvPr id="5" name="AutoShape 4"/>
            <p:cNvSpPr>
              <a:spLocks noChangeAspect="1" noChangeArrowheads="1"/>
            </p:cNvSpPr>
            <p:nvPr/>
          </p:nvSpPr>
          <p:spPr bwMode="auto">
            <a:xfrm>
              <a:off x="4101" y="5617"/>
              <a:ext cx="988" cy="1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l-GR" dirty="0">
                  <a:solidFill>
                    <a:schemeClr val="bg1"/>
                  </a:solidFill>
                </a:rPr>
                <a:t>α</a:t>
              </a:r>
              <a:endParaRPr lang="ru-RU" dirty="0">
                <a:solidFill>
                  <a:schemeClr val="bg1"/>
                </a:solidFill>
              </a:endParaRPr>
            </a:p>
            <a:p>
              <a:endParaRPr lang="ru-RU" dirty="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4242" y="3996"/>
              <a:ext cx="225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4242" y="3996"/>
              <a:ext cx="1" cy="16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4242" y="5669"/>
              <a:ext cx="225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6501" y="3996"/>
              <a:ext cx="1" cy="1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3960" y="4275"/>
              <a:ext cx="564" cy="6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524" y="4275"/>
              <a:ext cx="197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3960" y="4972"/>
              <a:ext cx="225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6218" y="4275"/>
              <a:ext cx="707" cy="6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 flipV="1">
              <a:off x="6501" y="4275"/>
              <a:ext cx="42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3960" y="5655"/>
              <a:ext cx="282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4242" y="5390"/>
              <a:ext cx="282" cy="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4524" y="5376"/>
              <a:ext cx="197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6501" y="5376"/>
              <a:ext cx="2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960" y="5934"/>
              <a:ext cx="225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H="1">
              <a:off x="6218" y="5390"/>
              <a:ext cx="565" cy="55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4242" y="4554"/>
              <a:ext cx="225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6501" y="4554"/>
              <a:ext cx="1129" cy="1115"/>
            </a:xfrm>
            <a:custGeom>
              <a:avLst/>
              <a:gdLst>
                <a:gd name="T0" fmla="*/ 0 w 1440"/>
                <a:gd name="T1" fmla="*/ 0 h 1440"/>
                <a:gd name="T2" fmla="*/ 1440 w 1440"/>
                <a:gd name="T3" fmla="*/ 720 h 1440"/>
                <a:gd name="T4" fmla="*/ 0 w 1440"/>
                <a:gd name="T5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0" h="1440">
                  <a:moveTo>
                    <a:pt x="0" y="0"/>
                  </a:moveTo>
                  <a:cubicBezTo>
                    <a:pt x="720" y="240"/>
                    <a:pt x="1440" y="480"/>
                    <a:pt x="1440" y="720"/>
                  </a:cubicBezTo>
                  <a:cubicBezTo>
                    <a:pt x="1440" y="960"/>
                    <a:pt x="240" y="1320"/>
                    <a:pt x="0" y="144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983813" y="4185001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92649" y="29995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83608" y="3462751"/>
            <a:ext cx="1421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P</a:t>
            </a:r>
          </a:p>
          <a:p>
            <a:endParaRPr lang="en-US" dirty="0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34" y="2763452"/>
            <a:ext cx="214733" cy="276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89" y="3504394"/>
            <a:ext cx="274345" cy="35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41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075240" cy="752872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solidFill>
                  <a:schemeClr val="bg1"/>
                </a:solidFill>
              </a:rPr>
              <a:t>Паралельні площини, перетинаючи паралельні прямі, відтинають від них рівні відрізки.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4078" y="1574986"/>
            <a:ext cx="8682273" cy="5283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042" y="3372284"/>
            <a:ext cx="288033" cy="34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85" y="4692591"/>
            <a:ext cx="311274" cy="373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718" y="3406008"/>
            <a:ext cx="296987" cy="31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22126"/>
            <a:ext cx="296987" cy="31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00" y="3698738"/>
            <a:ext cx="272669" cy="256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9" y="4934091"/>
            <a:ext cx="296987" cy="38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588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Через </a:t>
            </a:r>
            <a:r>
              <a:rPr lang="ru-RU" dirty="0" err="1">
                <a:solidFill>
                  <a:schemeClr val="bg1"/>
                </a:solidFill>
              </a:rPr>
              <a:t>дві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мимобіжні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прямі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провести </a:t>
            </a:r>
            <a:r>
              <a:rPr lang="ru-RU" dirty="0" err="1">
                <a:solidFill>
                  <a:schemeClr val="bg1"/>
                </a:solidFill>
              </a:rPr>
              <a:t>паралельні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площини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16832"/>
            <a:ext cx="3895682" cy="107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1539"/>
            <a:ext cx="39751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7968">
            <a:off x="1318904" y="2359682"/>
            <a:ext cx="2626245" cy="16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7397">
            <a:off x="1035901" y="4321732"/>
            <a:ext cx="2406339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065401" y="2165436"/>
            <a:ext cx="173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7323" y="4318319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2816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Властивості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паралельних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прямих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372" y="116632"/>
            <a:ext cx="952500" cy="962025"/>
          </a:xfr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61117"/>
            <a:ext cx="4249737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5" y="5371457"/>
            <a:ext cx="44259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50641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02" y="5803502"/>
            <a:ext cx="560387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15350" y="1642954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третій</a:t>
            </a:r>
            <a:r>
              <a:rPr lang="ru-RU" sz="2400" dirty="0">
                <a:solidFill>
                  <a:schemeClr val="bg1"/>
                </a:solidFill>
              </a:rPr>
              <a:t>, то вони </a:t>
            </a:r>
            <a:r>
              <a:rPr lang="ru-RU" sz="2400" dirty="0" err="1">
                <a:solidFill>
                  <a:schemeClr val="bg1"/>
                </a:solidFill>
              </a:rPr>
              <a:t>паралельні</a:t>
            </a:r>
            <a:r>
              <a:rPr lang="ru-RU" sz="2400" dirty="0">
                <a:solidFill>
                  <a:schemeClr val="bg1"/>
                </a:solidFill>
              </a:rPr>
              <a:t> одна </a:t>
            </a:r>
            <a:r>
              <a:rPr lang="ru-RU" sz="2400" dirty="0" err="1">
                <a:solidFill>
                  <a:schemeClr val="bg1"/>
                </a:solidFill>
              </a:rPr>
              <a:t>одній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err="1" smtClean="0">
                <a:solidFill>
                  <a:schemeClr val="bg1"/>
                </a:solidFill>
              </a:rPr>
              <a:t>Відрізки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прямих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відтинаються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двома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паралельними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площинами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рівні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пряма </a:t>
            </a:r>
            <a:r>
              <a:rPr lang="ru-RU" sz="2400" dirty="0" err="1">
                <a:solidFill>
                  <a:schemeClr val="bg1"/>
                </a:solidFill>
              </a:rPr>
              <a:t>перетинає</a:t>
            </a:r>
            <a:r>
              <a:rPr lang="ru-RU" sz="2400" dirty="0">
                <a:solidFill>
                  <a:schemeClr val="bg1"/>
                </a:solidFill>
              </a:rPr>
              <a:t> одну з </a:t>
            </a:r>
            <a:r>
              <a:rPr lang="ru-RU" sz="2400" dirty="0" err="1">
                <a:solidFill>
                  <a:schemeClr val="bg1"/>
                </a:solidFill>
              </a:rPr>
              <a:t>паралельних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площин</a:t>
            </a:r>
            <a:r>
              <a:rPr lang="ru-RU" sz="2400" dirty="0">
                <a:solidFill>
                  <a:schemeClr val="bg1"/>
                </a:solidFill>
              </a:rPr>
              <a:t>, то вона </a:t>
            </a:r>
            <a:r>
              <a:rPr lang="ru-RU" sz="2400" dirty="0" err="1">
                <a:solidFill>
                  <a:schemeClr val="bg1"/>
                </a:solidFill>
              </a:rPr>
              <a:t>перетинає</a:t>
            </a:r>
            <a:r>
              <a:rPr lang="ru-RU" sz="2400" dirty="0">
                <a:solidFill>
                  <a:schemeClr val="bg1"/>
                </a:solidFill>
              </a:rPr>
              <a:t> і другу.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64" y="1715479"/>
            <a:ext cx="44259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56" y="2297754"/>
            <a:ext cx="426715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846388"/>
            <a:ext cx="12012863" cy="445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90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на урок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489909"/>
            <a:ext cx="8255024" cy="4857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Перегляньте задачі 1-3 параграфа 5</a:t>
            </a:r>
          </a:p>
          <a:p>
            <a:pPr marL="0" indent="0">
              <a:buNone/>
            </a:pP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кілька задач на вибір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Домашнє завдання</a:t>
            </a:r>
          </a:p>
          <a:p>
            <a:pPr marL="0" indent="0">
              <a:buNone/>
            </a:pPr>
            <a:r>
              <a:rPr lang="uk-UA" dirty="0" smtClean="0"/>
              <a:t>Повторити параграф 5</a:t>
            </a:r>
          </a:p>
          <a:p>
            <a:pPr marL="0" indent="0">
              <a:buNone/>
            </a:pPr>
            <a:r>
              <a:rPr lang="uk-UA" dirty="0" smtClean="0"/>
              <a:t>№5 (17,19.22)</a:t>
            </a:r>
            <a:endParaRPr lang="uk-UA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373216"/>
            <a:ext cx="1676400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9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Финансовая тема</Template>
  <TotalTime>1023</TotalTime>
  <Words>150</Words>
  <Application>Microsoft Office PowerPoint</Application>
  <PresentationFormat>Екран (4:3)</PresentationFormat>
  <Paragraphs>34</Paragraphs>
  <Slides>9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Wingdings</vt:lpstr>
      <vt:lpstr>Wingdings 2</vt:lpstr>
      <vt:lpstr>Currency</vt:lpstr>
      <vt:lpstr>Презентація PowerPoint</vt:lpstr>
      <vt:lpstr>Повторимо</vt:lpstr>
      <vt:lpstr>Ознака паралельності площин:</vt:lpstr>
      <vt:lpstr>Задача №1 </vt:lpstr>
      <vt:lpstr>Презентація PowerPoint</vt:lpstr>
      <vt:lpstr>Презентація PowerPoint</vt:lpstr>
      <vt:lpstr>Презентація PowerPoint</vt:lpstr>
      <vt:lpstr>Властивості паралельних прямих</vt:lpstr>
      <vt:lpstr>Завдання на урок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68</cp:revision>
  <dcterms:created xsi:type="dcterms:W3CDTF">2012-04-22T11:20:51Z</dcterms:created>
  <dcterms:modified xsi:type="dcterms:W3CDTF">2021-10-28T11:24:06Z</dcterms:modified>
</cp:coreProperties>
</file>