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78" r:id="rId3"/>
    <p:sldId id="287" r:id="rId4"/>
    <p:sldId id="271" r:id="rId5"/>
    <p:sldId id="289" r:id="rId6"/>
    <p:sldId id="288" r:id="rId7"/>
    <p:sldId id="262" r:id="rId8"/>
    <p:sldId id="263" r:id="rId9"/>
    <p:sldId id="268" r:id="rId10"/>
    <p:sldId id="269" r:id="rId11"/>
    <p:sldId id="270" r:id="rId12"/>
    <p:sldId id="291" r:id="rId13"/>
    <p:sldId id="290" r:id="rId14"/>
    <p:sldId id="298" r:id="rId15"/>
    <p:sldId id="292" r:id="rId16"/>
    <p:sldId id="29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D96BD-607B-4A77-BFA1-17491E444BF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CB1B5-8FB9-49DF-B59B-04A7CE37996D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1078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1F6D-1421-43E3-826F-06B280D3AA4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62187-4E05-4405-9631-38B4ECF67401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19561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9D6D6-E885-4B2A-ADE1-3ADCE2DC8D4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8ED04-A0CF-404D-A63B-06EB39017034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6947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08406-1DEE-4F75-B076-751DA9DDB7C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AF51F-5F7D-4D83-9BB9-10A806C750CF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2381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72789-2A19-43F4-AEBA-AEEEA96026A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EA510-1B31-4335-AF5B-3EDBF8F8B3C6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2517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41F99-B58D-4B8A-BB71-08B429981874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5D6D6-A926-48A3-8C0D-1718BDE846C7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3641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2301-D9BD-41E7-9135-856ECF32E3C0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72903-5A08-472C-B042-9CE92CFC07BE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4367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7B51-BEFB-4B2E-B0A9-852A6196D50C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BF3DA-42EA-4639-A0F1-2EC0E8120BDE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1508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F4FBA-3EC4-4C63-8A17-386EC52FD10F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70720-3B90-4D20-AA21-704AA0B365BB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399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E9567-4C9F-446D-B8F2-84C670B0C36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3FCCD-338D-4379-BF6D-00EE1FA06248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2234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B525-1B84-4EB8-984F-EF27CC5DEC57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8C823-A8C9-4A59-B34B-DAA27A3E22CC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7501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A68C48-4F53-40EB-ACE4-EB11B5F35D4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923A597-CB07-4644-9C1B-143738FBC1EE}" type="slidenum">
              <a:rPr lang="ru-RU" altLang="uk-UA"/>
              <a:pPr/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Паралельність </a:t>
            </a:r>
            <a:r>
              <a:rPr lang="uk-UA" dirty="0" err="1" smtClean="0"/>
              <a:t>площин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ГЕОМЕТРІЯ</a:t>
            </a:r>
            <a:br>
              <a:rPr lang="uk-UA" dirty="0"/>
            </a:br>
            <a:r>
              <a:rPr lang="uk-UA" dirty="0"/>
              <a:t> 10 клас </a:t>
            </a:r>
            <a:br>
              <a:rPr lang="uk-UA" dirty="0"/>
            </a:br>
            <a:r>
              <a:rPr lang="uk-UA" dirty="0"/>
              <a:t>27.10.2021</a:t>
            </a:r>
            <a:br>
              <a:rPr lang="uk-UA" dirty="0"/>
            </a:b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222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00063" y="285750"/>
            <a:ext cx="8229600" cy="9175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Паралельні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площини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будівництві</a:t>
            </a:r>
            <a:endParaRPr lang="ru-RU" sz="32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9938" name="Picture 2" descr="http://www.khandozhko.narod.ru/image/Npz/Npz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" b="-14"/>
          <a:stretch>
            <a:fillRect/>
          </a:stretch>
        </p:blipFill>
        <p:spPr bwMode="auto">
          <a:xfrm>
            <a:off x="1143000" y="1428750"/>
            <a:ext cx="700087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http://uz-kino.com/_nw/64/232631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500188"/>
            <a:ext cx="7843837" cy="49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00063" y="285750"/>
            <a:ext cx="8229600" cy="9175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Паралельні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площини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будівництві</a:t>
            </a:r>
            <a:endParaRPr lang="ru-RU" sz="32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mtClean="0">
                <a:solidFill>
                  <a:srgbClr val="C00000"/>
                </a:solidFill>
              </a:rPr>
              <a:t>Ознака паралельності площин</a:t>
            </a:r>
            <a:endParaRPr lang="ru-RU" altLang="uk-UA" smtClean="0">
              <a:solidFill>
                <a:srgbClr val="C00000"/>
              </a:solidFill>
            </a:endParaRPr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22574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uk-UA" smtClean="0"/>
              <a:t>Якщо дві прямі, що перетинаються, однієї площини відповідно паралельні двом прямим другої площини, то ці площини паралельні</a:t>
            </a:r>
          </a:p>
        </p:txBody>
      </p:sp>
      <p:grpSp>
        <p:nvGrpSpPr>
          <p:cNvPr id="41987" name="Группа 16"/>
          <p:cNvGrpSpPr>
            <a:grpSpLocks/>
          </p:cNvGrpSpPr>
          <p:nvPr/>
        </p:nvGrpSpPr>
        <p:grpSpPr bwMode="auto">
          <a:xfrm>
            <a:off x="928688" y="3571875"/>
            <a:ext cx="3429000" cy="2786063"/>
            <a:chOff x="2500298" y="3643314"/>
            <a:chExt cx="3429024" cy="2786082"/>
          </a:xfrm>
        </p:grpSpPr>
        <p:sp>
          <p:nvSpPr>
            <p:cNvPr id="4" name="Блок-схема: данные 3"/>
            <p:cNvSpPr/>
            <p:nvPr/>
          </p:nvSpPr>
          <p:spPr>
            <a:xfrm>
              <a:off x="2643174" y="3786190"/>
              <a:ext cx="3286148" cy="1143008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" name="Блок-схема: данные 4"/>
            <p:cNvSpPr/>
            <p:nvPr/>
          </p:nvSpPr>
          <p:spPr>
            <a:xfrm>
              <a:off x="2500298" y="5286388"/>
              <a:ext cx="3286148" cy="1143008"/>
            </a:xfrm>
            <a:prstGeom prst="flowChartInputOutpu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143239" y="4071942"/>
              <a:ext cx="2214579" cy="6429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643306" y="4000504"/>
              <a:ext cx="1428760" cy="7858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3071802" y="5572140"/>
              <a:ext cx="2214577" cy="6429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571867" y="5500702"/>
              <a:ext cx="1428760" cy="7858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00" name="TextBox 12"/>
            <p:cNvSpPr txBox="1">
              <a:spLocks noChangeArrowheads="1"/>
            </p:cNvSpPr>
            <p:nvPr/>
          </p:nvSpPr>
          <p:spPr bwMode="auto">
            <a:xfrm>
              <a:off x="3286116" y="3786190"/>
              <a:ext cx="2857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uk-UA" altLang="uk-UA" sz="2800" b="1">
                  <a:solidFill>
                    <a:schemeClr val="tx2"/>
                  </a:solidFill>
                </a:rPr>
                <a:t>а</a:t>
              </a:r>
              <a:endParaRPr lang="ru-RU" altLang="uk-UA" sz="2800" b="1">
                <a:solidFill>
                  <a:schemeClr val="tx2"/>
                </a:solidFill>
              </a:endParaRPr>
            </a:p>
          </p:txBody>
        </p:sp>
        <p:sp>
          <p:nvSpPr>
            <p:cNvPr id="42001" name="TextBox 13"/>
            <p:cNvSpPr txBox="1">
              <a:spLocks noChangeArrowheads="1"/>
            </p:cNvSpPr>
            <p:nvPr/>
          </p:nvSpPr>
          <p:spPr bwMode="auto">
            <a:xfrm>
              <a:off x="5000628" y="3643314"/>
              <a:ext cx="2857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uk-UA" sz="2800" b="1"/>
                <a:t>b</a:t>
              </a:r>
              <a:endParaRPr lang="ru-RU" altLang="uk-UA" sz="2800" b="1"/>
            </a:p>
          </p:txBody>
        </p:sp>
        <p:sp>
          <p:nvSpPr>
            <p:cNvPr id="42002" name="TextBox 14"/>
            <p:cNvSpPr txBox="1">
              <a:spLocks noChangeArrowheads="1"/>
            </p:cNvSpPr>
            <p:nvPr/>
          </p:nvSpPr>
          <p:spPr bwMode="auto">
            <a:xfrm>
              <a:off x="3143240" y="5357826"/>
              <a:ext cx="57150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uk-UA" altLang="uk-UA" sz="2800" b="1">
                  <a:solidFill>
                    <a:schemeClr val="tx2"/>
                  </a:solidFill>
                </a:rPr>
                <a:t>а</a:t>
              </a:r>
              <a:r>
                <a:rPr lang="uk-UA" altLang="uk-UA" sz="2800" b="1" baseline="-25000">
                  <a:solidFill>
                    <a:schemeClr val="tx2"/>
                  </a:solidFill>
                </a:rPr>
                <a:t>1</a:t>
              </a:r>
              <a:endParaRPr lang="ru-RU" altLang="uk-UA" sz="2800" b="1" baseline="-25000">
                <a:solidFill>
                  <a:schemeClr val="tx2"/>
                </a:solidFill>
              </a:endParaRPr>
            </a:p>
          </p:txBody>
        </p:sp>
        <p:sp>
          <p:nvSpPr>
            <p:cNvPr id="42003" name="TextBox 15"/>
            <p:cNvSpPr txBox="1">
              <a:spLocks noChangeArrowheads="1"/>
            </p:cNvSpPr>
            <p:nvPr/>
          </p:nvSpPr>
          <p:spPr bwMode="auto">
            <a:xfrm>
              <a:off x="5072066" y="5143512"/>
              <a:ext cx="57150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uk-UA" sz="2800" b="1"/>
                <a:t>b</a:t>
              </a:r>
              <a:r>
                <a:rPr lang="uk-UA" altLang="uk-UA" sz="2800" b="1" baseline="-25000"/>
                <a:t>1</a:t>
              </a:r>
              <a:endParaRPr lang="ru-RU" altLang="uk-UA" sz="2800" b="1" baseline="-25000"/>
            </a:p>
          </p:txBody>
        </p:sp>
      </p:grpSp>
      <p:sp>
        <p:nvSpPr>
          <p:cNvPr id="41988" name="TextBox 18"/>
          <p:cNvSpPr txBox="1">
            <a:spLocks noChangeArrowheads="1"/>
          </p:cNvSpPr>
          <p:nvPr/>
        </p:nvSpPr>
        <p:spPr bwMode="auto">
          <a:xfrm>
            <a:off x="128587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l-GR" altLang="uk-UA" b="1"/>
              <a:t>α</a:t>
            </a:r>
            <a:endParaRPr lang="ru-RU" altLang="uk-UA" b="1"/>
          </a:p>
        </p:txBody>
      </p:sp>
      <p:sp>
        <p:nvSpPr>
          <p:cNvPr id="41989" name="TextBox 19"/>
          <p:cNvSpPr txBox="1">
            <a:spLocks noChangeArrowheads="1"/>
          </p:cNvSpPr>
          <p:nvPr/>
        </p:nvSpPr>
        <p:spPr bwMode="auto">
          <a:xfrm>
            <a:off x="1214438" y="5929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l-GR" altLang="uk-UA" b="1"/>
              <a:t>β</a:t>
            </a:r>
            <a:endParaRPr lang="ru-RU" altLang="uk-UA" b="1"/>
          </a:p>
        </p:txBody>
      </p:sp>
      <p:sp>
        <p:nvSpPr>
          <p:cNvPr id="41990" name="TextBox 20"/>
          <p:cNvSpPr txBox="1">
            <a:spLocks noChangeArrowheads="1"/>
          </p:cNvSpPr>
          <p:nvPr/>
        </p:nvSpPr>
        <p:spPr bwMode="auto">
          <a:xfrm>
            <a:off x="4714875" y="3571875"/>
            <a:ext cx="1785938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uk-UA" baseline="-25000"/>
          </a:p>
          <a:p>
            <a:r>
              <a:rPr lang="en-US" altLang="uk-UA" sz="2400"/>
              <a:t>a, b </a:t>
            </a:r>
            <a:r>
              <a:rPr lang="uk-UA" altLang="uk-UA" sz="2400"/>
              <a:t>є</a:t>
            </a:r>
            <a:r>
              <a:rPr lang="en-US" altLang="uk-UA" sz="2400"/>
              <a:t>  </a:t>
            </a:r>
            <a:r>
              <a:rPr lang="el-GR" altLang="uk-UA" sz="2400"/>
              <a:t>α</a:t>
            </a:r>
            <a:endParaRPr lang="en-US" altLang="uk-UA" sz="2400"/>
          </a:p>
          <a:p>
            <a:r>
              <a:rPr lang="uk-UA" altLang="uk-UA" sz="2400"/>
              <a:t>а</a:t>
            </a:r>
            <a:r>
              <a:rPr lang="en-US" altLang="uk-UA" sz="2400" baseline="-25000"/>
              <a:t>1</a:t>
            </a:r>
            <a:r>
              <a:rPr lang="en-US" altLang="uk-UA" sz="2400"/>
              <a:t>, b</a:t>
            </a:r>
            <a:r>
              <a:rPr lang="en-US" altLang="uk-UA" sz="2400" baseline="-25000"/>
              <a:t>1</a:t>
            </a:r>
            <a:r>
              <a:rPr lang="en-US" altLang="uk-UA" sz="2400"/>
              <a:t>  </a:t>
            </a:r>
            <a:r>
              <a:rPr lang="uk-UA" altLang="uk-UA" sz="2400"/>
              <a:t>є</a:t>
            </a:r>
            <a:r>
              <a:rPr lang="en-US" altLang="uk-UA" sz="2400"/>
              <a:t> </a:t>
            </a:r>
            <a:r>
              <a:rPr lang="el-GR" altLang="uk-UA" sz="2400"/>
              <a:t>β</a:t>
            </a:r>
            <a:endParaRPr lang="en-US" altLang="uk-UA" sz="2400"/>
          </a:p>
          <a:p>
            <a:r>
              <a:rPr lang="uk-UA" altLang="uk-UA" sz="2400"/>
              <a:t>а</a:t>
            </a:r>
            <a:r>
              <a:rPr lang="en-US" altLang="uk-UA" sz="2400"/>
              <a:t> x b</a:t>
            </a:r>
          </a:p>
          <a:p>
            <a:r>
              <a:rPr lang="uk-UA" altLang="uk-UA" sz="2400"/>
              <a:t>а</a:t>
            </a:r>
            <a:r>
              <a:rPr lang="en-US" altLang="uk-UA" sz="2400" baseline="-25000"/>
              <a:t>1</a:t>
            </a:r>
            <a:r>
              <a:rPr lang="en-US" altLang="uk-UA" sz="2400"/>
              <a:t> x b</a:t>
            </a:r>
            <a:r>
              <a:rPr lang="en-US" altLang="uk-UA" sz="2400" baseline="-25000"/>
              <a:t>1</a:t>
            </a:r>
            <a:endParaRPr lang="en-US" altLang="uk-UA" sz="2400"/>
          </a:p>
          <a:p>
            <a:r>
              <a:rPr lang="uk-UA" altLang="uk-UA" sz="2400"/>
              <a:t>а</a:t>
            </a:r>
            <a:r>
              <a:rPr lang="en-US" altLang="uk-UA" sz="2400"/>
              <a:t>||a</a:t>
            </a:r>
            <a:r>
              <a:rPr lang="en-US" altLang="uk-UA" sz="2400" baseline="-25000"/>
              <a:t>1</a:t>
            </a:r>
          </a:p>
          <a:p>
            <a:r>
              <a:rPr lang="en-US" altLang="uk-UA" sz="2400"/>
              <a:t>b||b</a:t>
            </a:r>
            <a:r>
              <a:rPr lang="en-US" altLang="uk-UA" sz="2400" baseline="-25000"/>
              <a:t>1</a:t>
            </a:r>
            <a:endParaRPr lang="en-US" altLang="uk-UA" sz="240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5465762" y="4894263"/>
            <a:ext cx="1928813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>
            <a:off x="6643688" y="4572000"/>
            <a:ext cx="571500" cy="2857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993" name="TextBox 24"/>
          <p:cNvSpPr txBox="1">
            <a:spLocks noChangeArrowheads="1"/>
          </p:cNvSpPr>
          <p:nvPr/>
        </p:nvSpPr>
        <p:spPr bwMode="auto">
          <a:xfrm>
            <a:off x="7500938" y="4429125"/>
            <a:ext cx="1357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l-GR" altLang="uk-UA" sz="2800" b="1"/>
              <a:t>α</a:t>
            </a:r>
            <a:r>
              <a:rPr lang="uk-UA" altLang="uk-UA" sz="2800" b="1"/>
              <a:t> </a:t>
            </a:r>
            <a:r>
              <a:rPr lang="en-US" altLang="uk-UA" sz="2800" b="1"/>
              <a:t>|| </a:t>
            </a:r>
            <a:r>
              <a:rPr lang="el-GR" altLang="uk-UA" sz="2800" b="1"/>
              <a:t>β</a:t>
            </a:r>
            <a:endParaRPr lang="ru-RU" altLang="uk-UA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http://pl8.com.ua/wp-content/uploads/2010/12/Test_12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785938"/>
            <a:ext cx="34956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Задачі за готовими малюнками</a:t>
            </a:r>
            <a:endParaRPr lang="ru-RU" sz="4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8" y="1500188"/>
            <a:ext cx="4071937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+mn-lt"/>
              </a:rPr>
              <a:t>Дано куб АВС</a:t>
            </a:r>
            <a:r>
              <a:rPr lang="en-US" b="1" dirty="0">
                <a:latin typeface="+mn-lt"/>
              </a:rPr>
              <a:t>DA1B1C1D1</a:t>
            </a:r>
            <a:endParaRPr lang="uk-UA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b="1" dirty="0">
                <a:latin typeface="+mn-lt"/>
              </a:rPr>
              <a:t>Назвіть площину, паралельну: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>
                <a:latin typeface="+mn-lt"/>
              </a:rPr>
              <a:t>Площині АА1В1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>
                <a:latin typeface="+mn-lt"/>
              </a:rPr>
              <a:t>Площині В1С1С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>
                <a:latin typeface="+mn-lt"/>
              </a:rPr>
              <a:t>Площині АВС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endParaRPr lang="uk-UA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b="1" dirty="0">
                <a:latin typeface="+mn-lt"/>
              </a:rPr>
              <a:t>Визначте, чи паралельні площини: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>
                <a:latin typeface="+mn-lt"/>
              </a:rPr>
              <a:t>АВВ1 і </a:t>
            </a:r>
            <a:r>
              <a:rPr lang="en-US" dirty="0">
                <a:latin typeface="+mn-lt"/>
              </a:rPr>
              <a:t>CC1D1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</a:rPr>
              <a:t>AB1C </a:t>
            </a:r>
            <a:r>
              <a:rPr lang="uk-UA" dirty="0">
                <a:latin typeface="+mn-lt"/>
              </a:rPr>
              <a:t> і </a:t>
            </a:r>
            <a:r>
              <a:rPr lang="en-US" dirty="0">
                <a:latin typeface="+mn-lt"/>
              </a:rPr>
              <a:t>ACD1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</a:rPr>
              <a:t>MNK </a:t>
            </a:r>
            <a:r>
              <a:rPr lang="uk-UA" dirty="0">
                <a:latin typeface="+mn-lt"/>
              </a:rPr>
              <a:t> і </a:t>
            </a:r>
            <a:r>
              <a:rPr lang="en-US" dirty="0">
                <a:latin typeface="+mn-lt"/>
              </a:rPr>
              <a:t>ACD1</a:t>
            </a:r>
            <a:endParaRPr lang="uk-UA" dirty="0"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dirty="0"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57500" y="35718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357563" y="42862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071688" y="46434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015" name="TextBox 8"/>
          <p:cNvSpPr txBox="1">
            <a:spLocks noChangeArrowheads="1"/>
          </p:cNvSpPr>
          <p:nvPr/>
        </p:nvSpPr>
        <p:spPr bwMode="auto">
          <a:xfrm>
            <a:off x="1857375" y="4857750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uk-UA" altLang="uk-UA" b="1"/>
              <a:t>М</a:t>
            </a:r>
            <a:endParaRPr lang="ru-RU" altLang="uk-UA" b="1"/>
          </a:p>
        </p:txBody>
      </p:sp>
      <p:sp>
        <p:nvSpPr>
          <p:cNvPr id="43016" name="TextBox 9"/>
          <p:cNvSpPr txBox="1">
            <a:spLocks noChangeArrowheads="1"/>
          </p:cNvSpPr>
          <p:nvPr/>
        </p:nvSpPr>
        <p:spPr bwMode="auto">
          <a:xfrm>
            <a:off x="3429000" y="44291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uk-UA" b="1"/>
              <a:t>N</a:t>
            </a:r>
            <a:endParaRPr lang="ru-RU" altLang="uk-UA" b="1"/>
          </a:p>
        </p:txBody>
      </p:sp>
      <p:sp>
        <p:nvSpPr>
          <p:cNvPr id="43017" name="TextBox 10"/>
          <p:cNvSpPr txBox="1">
            <a:spLocks noChangeArrowheads="1"/>
          </p:cNvSpPr>
          <p:nvPr/>
        </p:nvSpPr>
        <p:spPr bwMode="auto">
          <a:xfrm>
            <a:off x="3000375" y="3429000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uk-UA" b="1"/>
              <a:t>K</a:t>
            </a:r>
            <a:endParaRPr lang="ru-RU" altLang="uk-UA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Завданння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/>
              <a:t>Перегляньте новий матеріал по підручнику</a:t>
            </a:r>
          </a:p>
          <a:p>
            <a:r>
              <a:rPr lang="uk-UA" sz="4000" dirty="0" smtClean="0"/>
              <a:t>Письмово виконайте №5 (2.4,6,8,10)</a:t>
            </a:r>
          </a:p>
          <a:p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399046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625" y="571500"/>
            <a:ext cx="8215313" cy="5500688"/>
          </a:xfrm>
          <a:prstGeom prst="roundRect">
            <a:avLst>
              <a:gd name="adj" fmla="val 417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			</a:t>
            </a:r>
            <a:endParaRPr lang="uk-UA" sz="3600" dirty="0"/>
          </a:p>
        </p:txBody>
      </p:sp>
      <p:sp>
        <p:nvSpPr>
          <p:cNvPr id="45058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4857750"/>
          </a:xfrm>
        </p:spPr>
        <p:txBody>
          <a:bodyPr/>
          <a:lstStyle/>
          <a:p>
            <a:r>
              <a:rPr lang="uk-UA" altLang="uk-UA" smtClean="0">
                <a:solidFill>
                  <a:srgbClr val="C00000"/>
                </a:solidFill>
              </a:rPr>
              <a:t>Сьогодні на уроці </a:t>
            </a:r>
            <a:r>
              <a:rPr lang="ru-RU" altLang="uk-UA" smtClean="0"/>
              <a:t/>
            </a:r>
            <a:br>
              <a:rPr lang="ru-RU" altLang="uk-UA" smtClean="0"/>
            </a:br>
            <a:r>
              <a:rPr lang="uk-UA" altLang="uk-UA" b="1" smtClean="0"/>
              <a:t>Я дізнався…</a:t>
            </a:r>
            <a:r>
              <a:rPr lang="ru-RU" altLang="uk-UA" smtClean="0"/>
              <a:t/>
            </a:r>
            <a:br>
              <a:rPr lang="ru-RU" altLang="uk-UA" smtClean="0"/>
            </a:br>
            <a:r>
              <a:rPr lang="uk-UA" altLang="uk-UA" b="1" smtClean="0"/>
              <a:t>Я навчився…</a:t>
            </a:r>
            <a:r>
              <a:rPr lang="ru-RU" altLang="uk-UA" smtClean="0"/>
              <a:t/>
            </a:r>
            <a:br>
              <a:rPr lang="ru-RU" altLang="uk-UA" smtClean="0"/>
            </a:br>
            <a:r>
              <a:rPr lang="uk-UA" altLang="uk-UA" b="1" smtClean="0"/>
              <a:t>Я зрозумів… </a:t>
            </a:r>
            <a:r>
              <a:rPr lang="ru-RU" altLang="uk-UA" smtClean="0"/>
              <a:t/>
            </a:r>
            <a:br>
              <a:rPr lang="ru-RU" altLang="uk-UA" smtClean="0"/>
            </a:br>
            <a:endParaRPr lang="ru-RU" alt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28625" y="571500"/>
            <a:ext cx="8215313" cy="5500688"/>
          </a:xfrm>
          <a:prstGeom prst="roundRect">
            <a:avLst>
              <a:gd name="adj" fmla="val 417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			</a:t>
            </a:r>
            <a:endParaRPr lang="uk-UA" sz="3600" dirty="0"/>
          </a:p>
        </p:txBody>
      </p:sp>
      <p:sp>
        <p:nvSpPr>
          <p:cNvPr id="4608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4857750"/>
          </a:xfrm>
        </p:spPr>
        <p:txBody>
          <a:bodyPr/>
          <a:lstStyle/>
          <a:p>
            <a:r>
              <a:rPr lang="uk-UA" altLang="uk-UA" dirty="0" smtClean="0">
                <a:solidFill>
                  <a:srgbClr val="C00000"/>
                </a:solidFill>
              </a:rPr>
              <a:t>Домашнє завдання</a:t>
            </a: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uk-UA" altLang="uk-UA" b="1" dirty="0" smtClean="0"/>
              <a:t>опрацювати параграф </a:t>
            </a:r>
            <a:r>
              <a:rPr lang="uk-UA" altLang="uk-UA" b="1" dirty="0"/>
              <a:t>5</a:t>
            </a:r>
            <a:r>
              <a:rPr lang="uk-UA" altLang="uk-UA" b="1" dirty="0" smtClean="0"/>
              <a:t/>
            </a:r>
            <a:br>
              <a:rPr lang="uk-UA" altLang="uk-UA" b="1" dirty="0" smtClean="0"/>
            </a:br>
            <a:r>
              <a:rPr lang="uk-UA" altLang="uk-UA" b="1" dirty="0" smtClean="0"/>
              <a:t>№ </a:t>
            </a:r>
            <a:r>
              <a:rPr lang="uk-UA" altLang="uk-UA" b="1" dirty="0" smtClean="0"/>
              <a:t>5(3,5,7,11)</a:t>
            </a:r>
            <a:r>
              <a:rPr lang="ru-RU" altLang="uk-UA" dirty="0" smtClean="0"/>
              <a:t/>
            </a:r>
            <a:br>
              <a:rPr lang="ru-RU" altLang="uk-UA" dirty="0" smtClean="0"/>
            </a:br>
            <a:endParaRPr lang="ru-RU" alt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рямоугольник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579563"/>
            <a:ext cx="8472487" cy="283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2.bp.blogspot.com/-xofa6pzecj4/UcrM4aXGwdI/AAAAAAAAApU/xp7c5jSvBzA/s1600/%D0%B7%D0%BD%D0%B0%D0%BA-%D0%B2%D0%BE%D0%BF%D1%80%D0%BE%D1%81%D0%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420688"/>
            <a:ext cx="1798638" cy="1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2152650"/>
            <a:ext cx="8966200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11188"/>
            <a:ext cx="8229600" cy="5318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>
                <a:solidFill>
                  <a:srgbClr val="FF0000"/>
                </a:solidFill>
              </a:rPr>
              <a:t>Взаємне розміщення площин</a:t>
            </a:r>
            <a:endParaRPr lang="ru-RU" sz="4000" b="1" dirty="0">
              <a:solidFill>
                <a:srgbClr val="FF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825" y="1125538"/>
            <a:ext cx="2592388" cy="2244725"/>
            <a:chOff x="158" y="709"/>
            <a:chExt cx="1633" cy="1414"/>
          </a:xfrm>
        </p:grpSpPr>
        <p:grpSp>
          <p:nvGrpSpPr>
            <p:cNvPr id="33815" name="Group 4"/>
            <p:cNvGrpSpPr>
              <a:grpSpLocks/>
            </p:cNvGrpSpPr>
            <p:nvPr/>
          </p:nvGrpSpPr>
          <p:grpSpPr bwMode="auto">
            <a:xfrm>
              <a:off x="158" y="709"/>
              <a:ext cx="1633" cy="1414"/>
              <a:chOff x="158" y="709"/>
              <a:chExt cx="1633" cy="1414"/>
            </a:xfrm>
          </p:grpSpPr>
          <p:pic>
            <p:nvPicPr>
              <p:cNvPr id="33817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24" r="6924"/>
              <a:stretch>
                <a:fillRect/>
              </a:stretch>
            </p:blipFill>
            <p:spPr bwMode="auto">
              <a:xfrm>
                <a:off x="158" y="709"/>
                <a:ext cx="1633" cy="1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818" name="Text Box 6"/>
              <p:cNvSpPr txBox="1">
                <a:spLocks noChangeArrowheads="1"/>
              </p:cNvSpPr>
              <p:nvPr/>
            </p:nvSpPr>
            <p:spPr bwMode="auto">
              <a:xfrm>
                <a:off x="521" y="1888"/>
                <a:ext cx="1089" cy="235"/>
              </a:xfrm>
              <a:prstGeom prst="rect">
                <a:avLst/>
              </a:prstGeom>
              <a:solidFill>
                <a:srgbClr val="F3DA95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uk-UA" altLang="uk-UA">
                    <a:latin typeface="Arial" panose="020B0604020202020204" pitchFamily="34" charset="0"/>
                  </a:rPr>
                  <a:t>співпадають</a:t>
                </a:r>
                <a:endParaRPr lang="ru-RU" altLang="uk-UA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16" name="Freeform 7"/>
            <p:cNvSpPr>
              <a:spLocks/>
            </p:cNvSpPr>
            <p:nvPr/>
          </p:nvSpPr>
          <p:spPr bwMode="auto">
            <a:xfrm>
              <a:off x="385" y="1434"/>
              <a:ext cx="82" cy="96"/>
            </a:xfrm>
            <a:custGeom>
              <a:avLst/>
              <a:gdLst>
                <a:gd name="T0" fmla="*/ 63 w 82"/>
                <a:gd name="T1" fmla="*/ 0 h 96"/>
                <a:gd name="T2" fmla="*/ 15 w 82"/>
                <a:gd name="T3" fmla="*/ 86 h 96"/>
                <a:gd name="T4" fmla="*/ 5 w 82"/>
                <a:gd name="T5" fmla="*/ 57 h 96"/>
                <a:gd name="T6" fmla="*/ 63 w 82"/>
                <a:gd name="T7" fmla="*/ 67 h 96"/>
                <a:gd name="T8" fmla="*/ 82 w 82"/>
                <a:gd name="T9" fmla="*/ 9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96"/>
                <a:gd name="T17" fmla="*/ 82 w 82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96">
                  <a:moveTo>
                    <a:pt x="63" y="0"/>
                  </a:moveTo>
                  <a:cubicBezTo>
                    <a:pt x="48" y="44"/>
                    <a:pt x="56" y="58"/>
                    <a:pt x="15" y="86"/>
                  </a:cubicBezTo>
                  <a:cubicBezTo>
                    <a:pt x="12" y="76"/>
                    <a:pt x="0" y="66"/>
                    <a:pt x="5" y="57"/>
                  </a:cubicBezTo>
                  <a:cubicBezTo>
                    <a:pt x="20" y="28"/>
                    <a:pt x="55" y="62"/>
                    <a:pt x="63" y="67"/>
                  </a:cubicBezTo>
                  <a:cubicBezTo>
                    <a:pt x="69" y="77"/>
                    <a:pt x="82" y="96"/>
                    <a:pt x="8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132138" y="1125538"/>
            <a:ext cx="2879725" cy="2244725"/>
            <a:chOff x="1973" y="709"/>
            <a:chExt cx="1814" cy="1414"/>
          </a:xfrm>
        </p:grpSpPr>
        <p:grpSp>
          <p:nvGrpSpPr>
            <p:cNvPr id="33808" name="Group 9"/>
            <p:cNvGrpSpPr>
              <a:grpSpLocks/>
            </p:cNvGrpSpPr>
            <p:nvPr/>
          </p:nvGrpSpPr>
          <p:grpSpPr bwMode="auto">
            <a:xfrm>
              <a:off x="1973" y="709"/>
              <a:ext cx="1814" cy="1414"/>
              <a:chOff x="1973" y="709"/>
              <a:chExt cx="1814" cy="1414"/>
            </a:xfrm>
          </p:grpSpPr>
          <p:pic>
            <p:nvPicPr>
              <p:cNvPr id="33813" name="Picture 1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16"/>
              <a:stretch>
                <a:fillRect/>
              </a:stretch>
            </p:blipFill>
            <p:spPr bwMode="auto">
              <a:xfrm>
                <a:off x="1973" y="709"/>
                <a:ext cx="1814" cy="1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814" name="Text Box 11"/>
              <p:cNvSpPr txBox="1">
                <a:spLocks noChangeArrowheads="1"/>
              </p:cNvSpPr>
              <p:nvPr/>
            </p:nvSpPr>
            <p:spPr bwMode="auto">
              <a:xfrm>
                <a:off x="2336" y="1888"/>
                <a:ext cx="1088" cy="235"/>
              </a:xfrm>
              <a:prstGeom prst="rect">
                <a:avLst/>
              </a:prstGeom>
              <a:solidFill>
                <a:srgbClr val="F3DA95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uk-UA" altLang="uk-UA">
                    <a:latin typeface="Arial" panose="020B0604020202020204" pitchFamily="34" charset="0"/>
                  </a:rPr>
                  <a:t>паралельні</a:t>
                </a:r>
                <a:endParaRPr lang="ru-RU" altLang="uk-UA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09" name="Freeform 12"/>
            <p:cNvSpPr>
              <a:spLocks/>
            </p:cNvSpPr>
            <p:nvPr/>
          </p:nvSpPr>
          <p:spPr bwMode="auto">
            <a:xfrm>
              <a:off x="2381" y="1525"/>
              <a:ext cx="82" cy="96"/>
            </a:xfrm>
            <a:custGeom>
              <a:avLst/>
              <a:gdLst>
                <a:gd name="T0" fmla="*/ 63 w 82"/>
                <a:gd name="T1" fmla="*/ 0 h 96"/>
                <a:gd name="T2" fmla="*/ 15 w 82"/>
                <a:gd name="T3" fmla="*/ 86 h 96"/>
                <a:gd name="T4" fmla="*/ 5 w 82"/>
                <a:gd name="T5" fmla="*/ 57 h 96"/>
                <a:gd name="T6" fmla="*/ 63 w 82"/>
                <a:gd name="T7" fmla="*/ 67 h 96"/>
                <a:gd name="T8" fmla="*/ 82 w 82"/>
                <a:gd name="T9" fmla="*/ 9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96"/>
                <a:gd name="T17" fmla="*/ 82 w 82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96">
                  <a:moveTo>
                    <a:pt x="63" y="0"/>
                  </a:moveTo>
                  <a:cubicBezTo>
                    <a:pt x="48" y="44"/>
                    <a:pt x="56" y="58"/>
                    <a:pt x="15" y="86"/>
                  </a:cubicBezTo>
                  <a:cubicBezTo>
                    <a:pt x="12" y="76"/>
                    <a:pt x="0" y="66"/>
                    <a:pt x="5" y="57"/>
                  </a:cubicBezTo>
                  <a:cubicBezTo>
                    <a:pt x="20" y="28"/>
                    <a:pt x="55" y="62"/>
                    <a:pt x="63" y="67"/>
                  </a:cubicBezTo>
                  <a:cubicBezTo>
                    <a:pt x="69" y="77"/>
                    <a:pt x="82" y="96"/>
                    <a:pt x="8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33810" name="Group 13"/>
            <p:cNvGrpSpPr>
              <a:grpSpLocks/>
            </p:cNvGrpSpPr>
            <p:nvPr/>
          </p:nvGrpSpPr>
          <p:grpSpPr bwMode="auto">
            <a:xfrm>
              <a:off x="2608" y="935"/>
              <a:ext cx="181" cy="237"/>
              <a:chOff x="567" y="1661"/>
              <a:chExt cx="181" cy="237"/>
            </a:xfrm>
          </p:grpSpPr>
          <p:sp>
            <p:nvSpPr>
              <p:cNvPr id="33811" name="Freeform 14"/>
              <p:cNvSpPr>
                <a:spLocks/>
              </p:cNvSpPr>
              <p:nvPr/>
            </p:nvSpPr>
            <p:spPr bwMode="auto">
              <a:xfrm>
                <a:off x="567" y="1706"/>
                <a:ext cx="88" cy="192"/>
              </a:xfrm>
              <a:custGeom>
                <a:avLst/>
                <a:gdLst>
                  <a:gd name="T0" fmla="*/ 77 w 88"/>
                  <a:gd name="T1" fmla="*/ 0 h 192"/>
                  <a:gd name="T2" fmla="*/ 29 w 88"/>
                  <a:gd name="T3" fmla="*/ 192 h 192"/>
                  <a:gd name="T4" fmla="*/ 0 w 88"/>
                  <a:gd name="T5" fmla="*/ 164 h 192"/>
                  <a:gd name="T6" fmla="*/ 0 60000 65536"/>
                  <a:gd name="T7" fmla="*/ 0 60000 65536"/>
                  <a:gd name="T8" fmla="*/ 0 60000 65536"/>
                  <a:gd name="T9" fmla="*/ 0 w 88"/>
                  <a:gd name="T10" fmla="*/ 0 h 192"/>
                  <a:gd name="T11" fmla="*/ 88 w 88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8" h="192">
                    <a:moveTo>
                      <a:pt x="77" y="0"/>
                    </a:moveTo>
                    <a:cubicBezTo>
                      <a:pt x="88" y="72"/>
                      <a:pt x="84" y="139"/>
                      <a:pt x="29" y="192"/>
                    </a:cubicBezTo>
                    <a:cubicBezTo>
                      <a:pt x="8" y="161"/>
                      <a:pt x="21" y="164"/>
                      <a:pt x="0" y="1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3812" name="Freeform 15"/>
              <p:cNvSpPr>
                <a:spLocks/>
              </p:cNvSpPr>
              <p:nvPr/>
            </p:nvSpPr>
            <p:spPr bwMode="auto">
              <a:xfrm>
                <a:off x="657" y="1661"/>
                <a:ext cx="91" cy="119"/>
              </a:xfrm>
              <a:custGeom>
                <a:avLst/>
                <a:gdLst>
                  <a:gd name="T0" fmla="*/ 0 w 91"/>
                  <a:gd name="T1" fmla="*/ 23 h 119"/>
                  <a:gd name="T2" fmla="*/ 28 w 91"/>
                  <a:gd name="T3" fmla="*/ 4 h 119"/>
                  <a:gd name="T4" fmla="*/ 57 w 91"/>
                  <a:gd name="T5" fmla="*/ 52 h 119"/>
                  <a:gd name="T6" fmla="*/ 19 w 91"/>
                  <a:gd name="T7" fmla="*/ 62 h 119"/>
                  <a:gd name="T8" fmla="*/ 48 w 91"/>
                  <a:gd name="T9" fmla="*/ 52 h 119"/>
                  <a:gd name="T10" fmla="*/ 19 w 91"/>
                  <a:gd name="T11" fmla="*/ 119 h 1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1"/>
                  <a:gd name="T19" fmla="*/ 0 h 119"/>
                  <a:gd name="T20" fmla="*/ 91 w 91"/>
                  <a:gd name="T21" fmla="*/ 119 h 1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1" h="119">
                    <a:moveTo>
                      <a:pt x="0" y="23"/>
                    </a:moveTo>
                    <a:cubicBezTo>
                      <a:pt x="9" y="17"/>
                      <a:pt x="17" y="6"/>
                      <a:pt x="28" y="4"/>
                    </a:cubicBezTo>
                    <a:cubicBezTo>
                      <a:pt x="59" y="0"/>
                      <a:pt x="91" y="18"/>
                      <a:pt x="57" y="52"/>
                    </a:cubicBezTo>
                    <a:cubicBezTo>
                      <a:pt x="48" y="61"/>
                      <a:pt x="32" y="62"/>
                      <a:pt x="19" y="62"/>
                    </a:cubicBezTo>
                    <a:cubicBezTo>
                      <a:pt x="9" y="62"/>
                      <a:pt x="38" y="55"/>
                      <a:pt x="48" y="52"/>
                    </a:cubicBezTo>
                    <a:cubicBezTo>
                      <a:pt x="73" y="91"/>
                      <a:pt x="76" y="119"/>
                      <a:pt x="19" y="11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6300788" y="1125538"/>
            <a:ext cx="2663825" cy="2247900"/>
            <a:chOff x="3969" y="709"/>
            <a:chExt cx="1678" cy="1416"/>
          </a:xfrm>
        </p:grpSpPr>
        <p:grpSp>
          <p:nvGrpSpPr>
            <p:cNvPr id="33801" name="Group 17"/>
            <p:cNvGrpSpPr>
              <a:grpSpLocks/>
            </p:cNvGrpSpPr>
            <p:nvPr/>
          </p:nvGrpSpPr>
          <p:grpSpPr bwMode="auto">
            <a:xfrm>
              <a:off x="3969" y="709"/>
              <a:ext cx="1678" cy="1416"/>
              <a:chOff x="3969" y="709"/>
              <a:chExt cx="1678" cy="1416"/>
            </a:xfrm>
          </p:grpSpPr>
          <p:pic>
            <p:nvPicPr>
              <p:cNvPr id="33806" name="Picture 1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81" r="3224"/>
              <a:stretch>
                <a:fillRect/>
              </a:stretch>
            </p:blipFill>
            <p:spPr bwMode="auto">
              <a:xfrm>
                <a:off x="3969" y="709"/>
                <a:ext cx="1678" cy="1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807" name="Text Box 19"/>
              <p:cNvSpPr txBox="1">
                <a:spLocks noChangeArrowheads="1"/>
              </p:cNvSpPr>
              <p:nvPr/>
            </p:nvSpPr>
            <p:spPr bwMode="auto">
              <a:xfrm>
                <a:off x="4195" y="1888"/>
                <a:ext cx="1225" cy="237"/>
              </a:xfrm>
              <a:prstGeom prst="rect">
                <a:avLst/>
              </a:prstGeom>
              <a:solidFill>
                <a:srgbClr val="F3DA9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uk-UA" altLang="uk-UA">
                    <a:latin typeface="Arial" panose="020B0604020202020204" pitchFamily="34" charset="0"/>
                  </a:rPr>
                  <a:t>перетинаються</a:t>
                </a:r>
                <a:endParaRPr lang="ru-RU" altLang="uk-UA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02" name="Freeform 20"/>
            <p:cNvSpPr>
              <a:spLocks/>
            </p:cNvSpPr>
            <p:nvPr/>
          </p:nvSpPr>
          <p:spPr bwMode="auto">
            <a:xfrm>
              <a:off x="4921" y="1298"/>
              <a:ext cx="82" cy="96"/>
            </a:xfrm>
            <a:custGeom>
              <a:avLst/>
              <a:gdLst>
                <a:gd name="T0" fmla="*/ 63 w 82"/>
                <a:gd name="T1" fmla="*/ 0 h 96"/>
                <a:gd name="T2" fmla="*/ 15 w 82"/>
                <a:gd name="T3" fmla="*/ 86 h 96"/>
                <a:gd name="T4" fmla="*/ 5 w 82"/>
                <a:gd name="T5" fmla="*/ 57 h 96"/>
                <a:gd name="T6" fmla="*/ 63 w 82"/>
                <a:gd name="T7" fmla="*/ 67 h 96"/>
                <a:gd name="T8" fmla="*/ 82 w 82"/>
                <a:gd name="T9" fmla="*/ 9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96"/>
                <a:gd name="T17" fmla="*/ 82 w 82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96">
                  <a:moveTo>
                    <a:pt x="63" y="0"/>
                  </a:moveTo>
                  <a:cubicBezTo>
                    <a:pt x="48" y="44"/>
                    <a:pt x="56" y="58"/>
                    <a:pt x="15" y="86"/>
                  </a:cubicBezTo>
                  <a:cubicBezTo>
                    <a:pt x="12" y="76"/>
                    <a:pt x="0" y="66"/>
                    <a:pt x="5" y="57"/>
                  </a:cubicBezTo>
                  <a:cubicBezTo>
                    <a:pt x="20" y="28"/>
                    <a:pt x="55" y="62"/>
                    <a:pt x="63" y="67"/>
                  </a:cubicBezTo>
                  <a:cubicBezTo>
                    <a:pt x="69" y="77"/>
                    <a:pt x="82" y="96"/>
                    <a:pt x="8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33803" name="Group 21"/>
            <p:cNvGrpSpPr>
              <a:grpSpLocks/>
            </p:cNvGrpSpPr>
            <p:nvPr/>
          </p:nvGrpSpPr>
          <p:grpSpPr bwMode="auto">
            <a:xfrm>
              <a:off x="4830" y="935"/>
              <a:ext cx="181" cy="237"/>
              <a:chOff x="567" y="1661"/>
              <a:chExt cx="181" cy="237"/>
            </a:xfrm>
          </p:grpSpPr>
          <p:sp>
            <p:nvSpPr>
              <p:cNvPr id="33804" name="Freeform 22"/>
              <p:cNvSpPr>
                <a:spLocks/>
              </p:cNvSpPr>
              <p:nvPr/>
            </p:nvSpPr>
            <p:spPr bwMode="auto">
              <a:xfrm>
                <a:off x="567" y="1706"/>
                <a:ext cx="88" cy="192"/>
              </a:xfrm>
              <a:custGeom>
                <a:avLst/>
                <a:gdLst>
                  <a:gd name="T0" fmla="*/ 77 w 88"/>
                  <a:gd name="T1" fmla="*/ 0 h 192"/>
                  <a:gd name="T2" fmla="*/ 29 w 88"/>
                  <a:gd name="T3" fmla="*/ 192 h 192"/>
                  <a:gd name="T4" fmla="*/ 0 w 88"/>
                  <a:gd name="T5" fmla="*/ 164 h 192"/>
                  <a:gd name="T6" fmla="*/ 0 60000 65536"/>
                  <a:gd name="T7" fmla="*/ 0 60000 65536"/>
                  <a:gd name="T8" fmla="*/ 0 60000 65536"/>
                  <a:gd name="T9" fmla="*/ 0 w 88"/>
                  <a:gd name="T10" fmla="*/ 0 h 192"/>
                  <a:gd name="T11" fmla="*/ 88 w 88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8" h="192">
                    <a:moveTo>
                      <a:pt x="77" y="0"/>
                    </a:moveTo>
                    <a:cubicBezTo>
                      <a:pt x="88" y="72"/>
                      <a:pt x="84" y="139"/>
                      <a:pt x="29" y="192"/>
                    </a:cubicBezTo>
                    <a:cubicBezTo>
                      <a:pt x="8" y="161"/>
                      <a:pt x="21" y="164"/>
                      <a:pt x="0" y="1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3805" name="Freeform 23"/>
              <p:cNvSpPr>
                <a:spLocks/>
              </p:cNvSpPr>
              <p:nvPr/>
            </p:nvSpPr>
            <p:spPr bwMode="auto">
              <a:xfrm>
                <a:off x="657" y="1661"/>
                <a:ext cx="91" cy="119"/>
              </a:xfrm>
              <a:custGeom>
                <a:avLst/>
                <a:gdLst>
                  <a:gd name="T0" fmla="*/ 0 w 91"/>
                  <a:gd name="T1" fmla="*/ 23 h 119"/>
                  <a:gd name="T2" fmla="*/ 28 w 91"/>
                  <a:gd name="T3" fmla="*/ 4 h 119"/>
                  <a:gd name="T4" fmla="*/ 57 w 91"/>
                  <a:gd name="T5" fmla="*/ 52 h 119"/>
                  <a:gd name="T6" fmla="*/ 19 w 91"/>
                  <a:gd name="T7" fmla="*/ 62 h 119"/>
                  <a:gd name="T8" fmla="*/ 48 w 91"/>
                  <a:gd name="T9" fmla="*/ 52 h 119"/>
                  <a:gd name="T10" fmla="*/ 19 w 91"/>
                  <a:gd name="T11" fmla="*/ 119 h 1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1"/>
                  <a:gd name="T19" fmla="*/ 0 h 119"/>
                  <a:gd name="T20" fmla="*/ 91 w 91"/>
                  <a:gd name="T21" fmla="*/ 119 h 1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1" h="119">
                    <a:moveTo>
                      <a:pt x="0" y="23"/>
                    </a:moveTo>
                    <a:cubicBezTo>
                      <a:pt x="9" y="17"/>
                      <a:pt x="17" y="6"/>
                      <a:pt x="28" y="4"/>
                    </a:cubicBezTo>
                    <a:cubicBezTo>
                      <a:pt x="59" y="0"/>
                      <a:pt x="91" y="18"/>
                      <a:pt x="57" y="52"/>
                    </a:cubicBezTo>
                    <a:cubicBezTo>
                      <a:pt x="48" y="61"/>
                      <a:pt x="32" y="62"/>
                      <a:pt x="19" y="62"/>
                    </a:cubicBezTo>
                    <a:cubicBezTo>
                      <a:pt x="9" y="62"/>
                      <a:pt x="38" y="55"/>
                      <a:pt x="48" y="52"/>
                    </a:cubicBezTo>
                    <a:cubicBezTo>
                      <a:pt x="73" y="91"/>
                      <a:pt x="76" y="119"/>
                      <a:pt x="19" y="11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</p:grpSp>
      <p:pic>
        <p:nvPicPr>
          <p:cNvPr id="43032" name="Picture 24" descr="2449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365625"/>
            <a:ext cx="33845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250825" y="3500438"/>
            <a:ext cx="2663825" cy="404812"/>
          </a:xfrm>
          <a:prstGeom prst="rect">
            <a:avLst/>
          </a:prstGeom>
          <a:solidFill>
            <a:srgbClr val="C1C2F5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uk-UA" altLang="uk-UA">
                <a:latin typeface="Arial" panose="020B0604020202020204" pitchFamily="34" charset="0"/>
              </a:rPr>
              <a:t>безліч спільних точок </a:t>
            </a:r>
            <a:endParaRPr lang="ru-RU" altLang="uk-UA">
              <a:latin typeface="Arial" panose="020B0604020202020204" pitchFamily="34" charset="0"/>
            </a:endParaRP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3059113" y="3500438"/>
            <a:ext cx="2952750" cy="404812"/>
          </a:xfrm>
          <a:prstGeom prst="rect">
            <a:avLst/>
          </a:prstGeom>
          <a:solidFill>
            <a:srgbClr val="C1C2F5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uk-UA" altLang="uk-UA">
                <a:latin typeface="Arial" panose="020B0604020202020204" pitchFamily="34" charset="0"/>
              </a:rPr>
              <a:t>не мають спільних точок </a:t>
            </a:r>
            <a:endParaRPr lang="ru-RU" altLang="uk-UA">
              <a:latin typeface="Arial" panose="020B0604020202020204" pitchFamily="34" charset="0"/>
            </a:endParaRP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6227763" y="3500438"/>
            <a:ext cx="2663825" cy="404812"/>
          </a:xfrm>
          <a:prstGeom prst="rect">
            <a:avLst/>
          </a:prstGeom>
          <a:solidFill>
            <a:srgbClr val="C1C2F5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uk-UA" altLang="uk-UA">
                <a:latin typeface="Arial" panose="020B0604020202020204" pitchFamily="34" charset="0"/>
              </a:rPr>
              <a:t>безліч спільних точок </a:t>
            </a:r>
            <a:endParaRPr lang="ru-RU" altLang="uk-UA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3" grpId="0" animBg="1"/>
      <p:bldP spid="43034" grpId="0" animBg="1"/>
      <p:bldP spid="430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85813"/>
            <a:ext cx="8229600" cy="2428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Дві площини називаються </a:t>
            </a:r>
            <a:r>
              <a:rPr lang="uk-UA" b="1" dirty="0" smtClean="0">
                <a:solidFill>
                  <a:srgbClr val="FF0000"/>
                </a:solidFill>
              </a:rPr>
              <a:t>паралельними</a:t>
            </a:r>
            <a:r>
              <a:rPr lang="uk-UA" b="1" dirty="0" smtClean="0"/>
              <a:t>, якщо вони не мають спільних точок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34818" name="Picture 4" descr="http://yak-prosto.com/images/a/b/yak-znayti-vidstan-mizh-paralelnimi-ploshina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786063"/>
            <a:ext cx="37147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2.bp.blogspot.com/-xofa6pzecj4/UcrM4aXGwdI/AAAAAAAAApU/xp7c5jSvBzA/s1600/%D0%B7%D0%BD%D0%B0%D0%BA-%D0%B2%D0%BE%D0%BF%D1%80%D0%BE%D1%81%D0%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420688"/>
            <a:ext cx="1798638" cy="179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298700"/>
            <a:ext cx="7594600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214313"/>
            <a:ext cx="8229600" cy="1143000"/>
          </a:xfrm>
        </p:spPr>
        <p:txBody>
          <a:bodyPr/>
          <a:lstStyle/>
          <a:p>
            <a:r>
              <a:rPr lang="ru-RU" altLang="uk-UA" sz="3200" b="1" smtClean="0">
                <a:solidFill>
                  <a:schemeClr val="accent2"/>
                </a:solidFill>
              </a:rPr>
              <a:t>Паралельні площини у природі</a:t>
            </a:r>
          </a:p>
        </p:txBody>
      </p:sp>
      <p:sp>
        <p:nvSpPr>
          <p:cNvPr id="3686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88" y="5143500"/>
            <a:ext cx="8569325" cy="12207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uk-UA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Адалари скелі-близнюки розташовані в Гурзуфській бухті навпроти Артеку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u-RU" altLang="uk-UA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200-300 м від берега.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u-RU" altLang="uk-UA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є геометрично правильними паралельними площинами у природі </a:t>
            </a:r>
            <a:endParaRPr lang="ru-RU" altLang="uk-UA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7" name="Picture 2" descr="http://chernoebeloe.ru/wp-content/uploads/2012/06/adal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1357313" y="1285875"/>
            <a:ext cx="6096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142875"/>
            <a:ext cx="8229600" cy="917575"/>
          </a:xfrm>
        </p:spPr>
        <p:txBody>
          <a:bodyPr/>
          <a:lstStyle/>
          <a:p>
            <a:r>
              <a:rPr lang="ru-RU" altLang="uk-UA" sz="3200" b="1" smtClean="0">
                <a:solidFill>
                  <a:schemeClr val="accent2"/>
                </a:solidFill>
              </a:rPr>
              <a:t>Паралельні площини в мистецтві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00438" y="5286375"/>
            <a:ext cx="2160587" cy="3540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err="1" smtClean="0"/>
              <a:t>Д.Грін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Мрії</a:t>
            </a:r>
            <a:r>
              <a:rPr lang="ru-RU" sz="2400" b="1" dirty="0" smtClean="0"/>
              <a:t>»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85750" y="5715000"/>
            <a:ext cx="8575675" cy="863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Силуети хлопчика розташовані в паралельних площинах</a:t>
            </a:r>
          </a:p>
        </p:txBody>
      </p:sp>
      <p:pic>
        <p:nvPicPr>
          <p:cNvPr id="3789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000125"/>
            <a:ext cx="6192838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http://www.mirmaketa.ru/images/int/sbdom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571625"/>
            <a:ext cx="7262813" cy="486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00063" y="285750"/>
            <a:ext cx="8229600" cy="9175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Паралельні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площини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будівництві</a:t>
            </a:r>
            <a:endParaRPr lang="ru-RU" sz="32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194</Words>
  <Application>Microsoft Office PowerPoint</Application>
  <PresentationFormat>Екран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Паралельність площин</vt:lpstr>
      <vt:lpstr>Презентація PowerPoint</vt:lpstr>
      <vt:lpstr>Презентація PowerPoint</vt:lpstr>
      <vt:lpstr>Взаємне розміщення площин</vt:lpstr>
      <vt:lpstr>Дві площини називаються паралельними, якщо вони не мають спільних точок </vt:lpstr>
      <vt:lpstr>Презентація PowerPoint</vt:lpstr>
      <vt:lpstr>Паралельні площини у природі</vt:lpstr>
      <vt:lpstr>Паралельні площини в мистецтві</vt:lpstr>
      <vt:lpstr>Презентація PowerPoint</vt:lpstr>
      <vt:lpstr>Презентація PowerPoint</vt:lpstr>
      <vt:lpstr>Презентація PowerPoint</vt:lpstr>
      <vt:lpstr>Ознака паралельності площин</vt:lpstr>
      <vt:lpstr>Презентація PowerPoint</vt:lpstr>
      <vt:lpstr>Завданння</vt:lpstr>
      <vt:lpstr>Сьогодні на уроці  Я дізнався… Я навчився… Я зрозумів…  </vt:lpstr>
      <vt:lpstr>Домашнє завдання опрацювати параграф 5 № 5(3,5,7,11) 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53</cp:revision>
  <dcterms:created xsi:type="dcterms:W3CDTF">2013-11-11T16:51:51Z</dcterms:created>
  <dcterms:modified xsi:type="dcterms:W3CDTF">2021-10-26T19:12:27Z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0008008422000000000001024140</vt:lpwstr>
  </property>
</Properties>
</file>