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63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56E194-F35D-4D68-81DC-6574932FDA1D}" type="datetimeFigureOut">
              <a:rPr lang="uk-UA" smtClean="0"/>
              <a:t>10.11.2021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D4B92C-6DA1-43A6-9277-50866AE5BCA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51653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D4B92C-6DA1-43A6-9277-50866AE5BCAC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32364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32C531-62E2-478E-BA15-983F65F67A36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368A94-A91A-46D2-94B6-779562CA4F49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med">
    <p:newsflash/>
    <p:sndAc>
      <p:stSnd>
        <p:snd r:embed="rId1" name="chimes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32C531-62E2-478E-BA15-983F65F67A36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368A94-A91A-46D2-94B6-779562CA4F49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>
    <p:newsflash/>
    <p:sndAc>
      <p:stSnd>
        <p:snd r:embed="rId1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32C531-62E2-478E-BA15-983F65F67A36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368A94-A91A-46D2-94B6-779562CA4F49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>
    <p:newsflash/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32C531-62E2-478E-BA15-983F65F67A36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368A94-A91A-46D2-94B6-779562CA4F49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>
    <p:newsflash/>
    <p:sndAc>
      <p:stSnd>
        <p:snd r:embed="rId1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32C531-62E2-478E-BA15-983F65F67A36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368A94-A91A-46D2-94B6-779562CA4F49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med">
    <p:newsflash/>
    <p:sndAc>
      <p:stSnd>
        <p:snd r:embed="rId1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32C531-62E2-478E-BA15-983F65F67A36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368A94-A91A-46D2-94B6-779562CA4F49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>
    <p:newsflash/>
    <p:sndAc>
      <p:stSnd>
        <p:snd r:embed="rId1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32C531-62E2-478E-BA15-983F65F67A36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368A94-A91A-46D2-94B6-779562CA4F49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>
    <p:newsflash/>
    <p:sndAc>
      <p:stSnd>
        <p:snd r:embed="rId1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32C531-62E2-478E-BA15-983F65F67A36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368A94-A91A-46D2-94B6-779562CA4F49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>
    <p:newsflash/>
    <p:sndAc>
      <p:stSnd>
        <p:snd r:embed="rId1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32C531-62E2-478E-BA15-983F65F67A36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368A94-A91A-46D2-94B6-779562CA4F49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med">
    <p:newsflash/>
    <p:sndAc>
      <p:stSnd>
        <p:snd r:embed="rId1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32C531-62E2-478E-BA15-983F65F67A36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368A94-A91A-46D2-94B6-779562CA4F49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>
    <p:newsflash/>
    <p:sndAc>
      <p:stSnd>
        <p:snd r:embed="rId1" name="chim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632C531-62E2-478E-BA15-983F65F67A36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368A94-A91A-46D2-94B6-779562CA4F49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med">
    <p:newsflash/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632C531-62E2-478E-BA15-983F65F67A36}" type="datetimeFigureOut">
              <a:rPr lang="ru-RU" smtClean="0"/>
              <a:pPr/>
              <a:t>10.11.2021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8368A94-A91A-46D2-94B6-779562CA4F49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newsflash/>
    <p:sndAc>
      <p:stSnd>
        <p:snd r:embed="rId13" name="chimes.wav"/>
      </p:stSnd>
    </p:sndAc>
  </p:transition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2786058"/>
            <a:ext cx="8501090" cy="1472184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900" dirty="0" smtClean="0"/>
              <a:t>Геометрія 10 клас 12.11.2021</a:t>
            </a:r>
            <a:br>
              <a:rPr lang="uk-UA" sz="4900" dirty="0" smtClean="0"/>
            </a:br>
            <a:r>
              <a:rPr lang="uk-UA" sz="7300" dirty="0" smtClean="0"/>
              <a:t/>
            </a:r>
            <a:br>
              <a:rPr lang="uk-UA" sz="7300" dirty="0" smtClean="0"/>
            </a:br>
            <a:r>
              <a:rPr lang="uk-UA" sz="5300" dirty="0" smtClean="0">
                <a:latin typeface="Arial Black" panose="020B0A04020102020204" pitchFamily="34" charset="0"/>
                <a:cs typeface="Arial" panose="020B0604020202020204" pitchFamily="34" charset="0"/>
              </a:rPr>
              <a:t>Кут між прямими Перпендикулярність </a:t>
            </a:r>
            <a:r>
              <a:rPr lang="uk-UA" sz="5300" dirty="0" smtClean="0">
                <a:latin typeface="Arial Black" panose="020B0A04020102020204" pitchFamily="34" charset="0"/>
                <a:cs typeface="Arial" panose="020B0604020202020204" pitchFamily="34" charset="0"/>
              </a:rPr>
              <a:t>прямих </a:t>
            </a:r>
            <a:r>
              <a:rPr lang="uk-UA" sz="5300" dirty="0" smtClean="0"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  <a:r>
              <a:rPr lang="uk-UA" sz="5300" dirty="0" smtClean="0">
                <a:latin typeface="Arial Black" panose="020B0A04020102020204" pitchFamily="34" charset="0"/>
                <a:cs typeface="Arial" panose="020B0604020202020204" pitchFamily="34" charset="0"/>
              </a:rPr>
              <a:t>у просторі </a:t>
            </a:r>
            <a:endParaRPr lang="ru-RU" sz="5300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5013176"/>
            <a:ext cx="91440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uk-UA" sz="2000" b="1" dirty="0" smtClean="0"/>
          </a:p>
          <a:p>
            <a:pPr algn="r"/>
            <a:endParaRPr lang="uk-UA" sz="2000" b="1" dirty="0" smtClean="0"/>
          </a:p>
          <a:p>
            <a:endParaRPr lang="ru-RU" dirty="0"/>
          </a:p>
        </p:txBody>
      </p:sp>
    </p:spTree>
  </p:cSld>
  <p:clrMapOvr>
    <a:masterClrMapping/>
  </p:clrMapOvr>
  <p:transition spd="med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642918"/>
            <a:ext cx="800102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i="1" dirty="0" smtClean="0">
                <a:solidFill>
                  <a:schemeClr val="accent3"/>
                </a:solidFill>
              </a:rPr>
              <a:t>Дві прямі у просторі називаються перпендикулярними, якщо вони перетинаються під прямим кутом. </a:t>
            </a:r>
            <a:endParaRPr lang="ru-RU" sz="2800" b="1" i="1" dirty="0">
              <a:solidFill>
                <a:schemeClr val="accent3"/>
              </a:solidFill>
            </a:endParaRPr>
          </a:p>
        </p:txBody>
      </p:sp>
      <p:pic>
        <p:nvPicPr>
          <p:cNvPr id="4" name="Рисунок 3" descr="8052011_3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5984" y="2357430"/>
            <a:ext cx="5468641" cy="4074138"/>
          </a:xfrm>
          <a:prstGeom prst="rect">
            <a:avLst/>
          </a:prstGeom>
        </p:spPr>
      </p:pic>
      <p:pic>
        <p:nvPicPr>
          <p:cNvPr id="5" name="Рисунок 4" descr="8052011_3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5984" y="2373054"/>
            <a:ext cx="5468641" cy="4074138"/>
          </a:xfrm>
          <a:prstGeom prst="rect">
            <a:avLst/>
          </a:prstGeom>
        </p:spPr>
      </p:pic>
    </p:spTree>
  </p:cSld>
  <p:clrMapOvr>
    <a:masterClrMapping/>
  </p:clrMapOvr>
  <p:transition spd="med">
    <p:circl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214290"/>
            <a:ext cx="8072462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800" b="1" i="1" dirty="0">
              <a:solidFill>
                <a:schemeClr val="accent3"/>
              </a:solidFill>
            </a:endParaRPr>
          </a:p>
          <a:p>
            <a:pPr algn="ctr"/>
            <a:endParaRPr lang="ru-RU" b="1" i="1" dirty="0" smtClean="0">
              <a:solidFill>
                <a:schemeClr val="accent3"/>
              </a:solidFill>
            </a:endParaRPr>
          </a:p>
          <a:p>
            <a:pPr algn="ctr"/>
            <a:r>
              <a:rPr lang="ru-RU" sz="2000" b="1" i="1" dirty="0" smtClean="0">
                <a:solidFill>
                  <a:schemeClr val="accent3"/>
                </a:solidFill>
              </a:rPr>
              <a:t>1) Через </a:t>
            </a:r>
            <a:r>
              <a:rPr lang="ru-RU" sz="2000" b="1" i="1" dirty="0" err="1">
                <a:solidFill>
                  <a:schemeClr val="accent3"/>
                </a:solidFill>
              </a:rPr>
              <a:t>будь-яку</a:t>
            </a:r>
            <a:r>
              <a:rPr lang="ru-RU" sz="2000" b="1" i="1" dirty="0">
                <a:solidFill>
                  <a:schemeClr val="accent3"/>
                </a:solidFill>
              </a:rPr>
              <a:t> точку </a:t>
            </a:r>
            <a:r>
              <a:rPr lang="ru-RU" sz="2000" b="1" i="1" dirty="0" err="1">
                <a:solidFill>
                  <a:schemeClr val="accent3"/>
                </a:solidFill>
              </a:rPr>
              <a:t>прямої</a:t>
            </a:r>
            <a:r>
              <a:rPr lang="ru-RU" sz="2000" b="1" i="1" dirty="0">
                <a:solidFill>
                  <a:schemeClr val="accent3"/>
                </a:solidFill>
              </a:rPr>
              <a:t> у </a:t>
            </a:r>
            <a:r>
              <a:rPr lang="ru-RU" sz="2000" b="1" i="1" dirty="0" err="1">
                <a:solidFill>
                  <a:schemeClr val="accent3"/>
                </a:solidFill>
              </a:rPr>
              <a:t>просторі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можна</a:t>
            </a:r>
            <a:r>
              <a:rPr lang="ru-RU" sz="2000" b="1" i="1" dirty="0">
                <a:solidFill>
                  <a:schemeClr val="accent3"/>
                </a:solidFill>
              </a:rPr>
              <a:t> провести </a:t>
            </a:r>
            <a:r>
              <a:rPr lang="ru-RU" sz="2000" b="1" i="1" dirty="0" err="1">
                <a:solidFill>
                  <a:schemeClr val="accent3"/>
                </a:solidFill>
              </a:rPr>
              <a:t>безліч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перпендикулярних</a:t>
            </a:r>
            <a:r>
              <a:rPr lang="ru-RU" sz="2000" b="1" i="1" dirty="0">
                <a:solidFill>
                  <a:schemeClr val="accent3"/>
                </a:solidFill>
              </a:rPr>
              <a:t> до </a:t>
            </a:r>
            <a:r>
              <a:rPr lang="ru-RU" sz="2000" b="1" i="1" dirty="0" err="1">
                <a:solidFill>
                  <a:schemeClr val="accent3"/>
                </a:solidFill>
              </a:rPr>
              <a:t>неї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прямих</a:t>
            </a:r>
            <a:r>
              <a:rPr lang="ru-RU" sz="2000" b="1" i="1" dirty="0">
                <a:solidFill>
                  <a:schemeClr val="accent3"/>
                </a:solidFill>
              </a:rPr>
              <a:t> (див. </a:t>
            </a:r>
            <a:r>
              <a:rPr lang="ru-RU" sz="2000" b="1" i="1" dirty="0" smtClean="0">
                <a:solidFill>
                  <a:schemeClr val="accent3"/>
                </a:solidFill>
              </a:rPr>
              <a:t>Рисунок 1). </a:t>
            </a:r>
            <a:r>
              <a:rPr lang="ru-RU" sz="2000" b="1" i="1" dirty="0">
                <a:solidFill>
                  <a:schemeClr val="accent3"/>
                </a:solidFill>
              </a:rPr>
              <a:t>(</a:t>
            </a:r>
            <a:r>
              <a:rPr lang="ru-RU" sz="2000" b="1" i="1" dirty="0" err="1">
                <a:solidFill>
                  <a:schemeClr val="accent3"/>
                </a:solidFill>
              </a:rPr>
              <a:t>Усі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прямі</a:t>
            </a:r>
            <a:r>
              <a:rPr lang="ru-RU" sz="2000" b="1" i="1" dirty="0">
                <a:solidFill>
                  <a:schemeClr val="accent3"/>
                </a:solidFill>
              </a:rPr>
              <a:t> лежать у </a:t>
            </a:r>
            <a:r>
              <a:rPr lang="ru-RU" sz="2000" b="1" i="1" dirty="0" err="1">
                <a:solidFill>
                  <a:schemeClr val="accent3"/>
                </a:solidFill>
              </a:rPr>
              <a:t>площині</a:t>
            </a:r>
            <a:r>
              <a:rPr lang="ru-RU" sz="2000" b="1" i="1" dirty="0">
                <a:solidFill>
                  <a:schemeClr val="accent3"/>
                </a:solidFill>
              </a:rPr>
              <a:t>, яка перпендикулярна до </a:t>
            </a:r>
            <a:r>
              <a:rPr lang="ru-RU" sz="2000" b="1" i="1" dirty="0" err="1">
                <a:solidFill>
                  <a:schemeClr val="accent3"/>
                </a:solidFill>
              </a:rPr>
              <a:t>даної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прямої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і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перетинає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її</a:t>
            </a:r>
            <a:r>
              <a:rPr lang="ru-RU" sz="2000" b="1" i="1" dirty="0">
                <a:solidFill>
                  <a:schemeClr val="accent3"/>
                </a:solidFill>
              </a:rPr>
              <a:t> у </a:t>
            </a:r>
            <a:r>
              <a:rPr lang="ru-RU" sz="2000" b="1" i="1" dirty="0" err="1">
                <a:solidFill>
                  <a:schemeClr val="accent3"/>
                </a:solidFill>
              </a:rPr>
              <a:t>даній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точці</a:t>
            </a:r>
            <a:r>
              <a:rPr lang="ru-RU" sz="2000" b="1" i="1" dirty="0" smtClean="0">
                <a:solidFill>
                  <a:schemeClr val="accent3"/>
                </a:solidFill>
              </a:rPr>
              <a:t>.)</a:t>
            </a:r>
          </a:p>
          <a:p>
            <a:pPr algn="ctr"/>
            <a:endParaRPr lang="uk-UA" sz="2000" b="1" i="1" dirty="0" smtClean="0">
              <a:solidFill>
                <a:schemeClr val="accent3"/>
              </a:solidFill>
            </a:endParaRPr>
          </a:p>
          <a:p>
            <a:pPr algn="ctr"/>
            <a:r>
              <a:rPr lang="uk-UA" sz="2000" b="1" i="1" dirty="0" smtClean="0">
                <a:solidFill>
                  <a:schemeClr val="accent3"/>
                </a:solidFill>
              </a:rPr>
              <a:t>2) </a:t>
            </a:r>
            <a:r>
              <a:rPr lang="ru-RU" sz="2000" b="1" i="1" dirty="0">
                <a:solidFill>
                  <a:schemeClr val="accent3"/>
                </a:solidFill>
              </a:rPr>
              <a:t>Через </a:t>
            </a:r>
            <a:r>
              <a:rPr lang="ru-RU" sz="2000" b="1" i="1" dirty="0" err="1">
                <a:solidFill>
                  <a:schemeClr val="accent3"/>
                </a:solidFill>
              </a:rPr>
              <a:t>будь-яку</a:t>
            </a:r>
            <a:r>
              <a:rPr lang="ru-RU" sz="2000" b="1" i="1" dirty="0">
                <a:solidFill>
                  <a:schemeClr val="accent3"/>
                </a:solidFill>
              </a:rPr>
              <a:t> точку в </a:t>
            </a:r>
            <a:r>
              <a:rPr lang="ru-RU" sz="2000" b="1" i="1" dirty="0" err="1">
                <a:solidFill>
                  <a:schemeClr val="accent3"/>
                </a:solidFill>
              </a:rPr>
              <a:t>просторі</a:t>
            </a:r>
            <a:r>
              <a:rPr lang="ru-RU" sz="2000" b="1" i="1" dirty="0">
                <a:solidFill>
                  <a:schemeClr val="accent3"/>
                </a:solidFill>
              </a:rPr>
              <a:t>, </a:t>
            </a:r>
            <a:r>
              <a:rPr lang="ru-RU" sz="2000" b="1" i="1" dirty="0" err="1">
                <a:solidFill>
                  <a:schemeClr val="accent3"/>
                </a:solidFill>
              </a:rPr>
              <a:t>що</a:t>
            </a:r>
            <a:r>
              <a:rPr lang="ru-RU" sz="2000" b="1" i="1" dirty="0">
                <a:solidFill>
                  <a:schemeClr val="accent3"/>
                </a:solidFill>
              </a:rPr>
              <a:t> не </a:t>
            </a:r>
            <a:r>
              <a:rPr lang="ru-RU" sz="2000" b="1" i="1" dirty="0" err="1">
                <a:solidFill>
                  <a:schemeClr val="accent3"/>
                </a:solidFill>
              </a:rPr>
              <a:t>належить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даній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прямій</a:t>
            </a:r>
            <a:r>
              <a:rPr lang="ru-RU" sz="2000" b="1" i="1" dirty="0">
                <a:solidFill>
                  <a:schemeClr val="accent3"/>
                </a:solidFill>
              </a:rPr>
              <a:t>, </a:t>
            </a:r>
            <a:r>
              <a:rPr lang="ru-RU" sz="2000" b="1" i="1" dirty="0" err="1">
                <a:solidFill>
                  <a:schemeClr val="accent3"/>
                </a:solidFill>
              </a:rPr>
              <a:t>можна</a:t>
            </a:r>
            <a:r>
              <a:rPr lang="ru-RU" sz="2000" b="1" i="1" dirty="0">
                <a:solidFill>
                  <a:schemeClr val="accent3"/>
                </a:solidFill>
              </a:rPr>
              <a:t> провести </a:t>
            </a:r>
            <a:r>
              <a:rPr lang="ru-RU" sz="2000" b="1" i="1" dirty="0" err="1">
                <a:solidFill>
                  <a:schemeClr val="accent3"/>
                </a:solidFill>
              </a:rPr>
              <a:t>пряму</a:t>
            </a:r>
            <a:r>
              <a:rPr lang="ru-RU" sz="2000" b="1" i="1" dirty="0">
                <a:solidFill>
                  <a:schemeClr val="accent3"/>
                </a:solidFill>
              </a:rPr>
              <a:t>, </a:t>
            </a:r>
            <a:r>
              <a:rPr lang="ru-RU" sz="2000" b="1" i="1" dirty="0" err="1">
                <a:solidFill>
                  <a:schemeClr val="accent3"/>
                </a:solidFill>
              </a:rPr>
              <a:t>перпендикулярну</a:t>
            </a:r>
            <a:r>
              <a:rPr lang="ru-RU" sz="2000" b="1" i="1" dirty="0">
                <a:solidFill>
                  <a:schemeClr val="accent3"/>
                </a:solidFill>
              </a:rPr>
              <a:t> до </a:t>
            </a:r>
            <a:r>
              <a:rPr lang="ru-RU" sz="2000" b="1" i="1" dirty="0" err="1">
                <a:solidFill>
                  <a:schemeClr val="accent3"/>
                </a:solidFill>
              </a:rPr>
              <a:t>даної</a:t>
            </a:r>
            <a:r>
              <a:rPr lang="ru-RU" sz="2000" b="1" i="1" dirty="0">
                <a:solidFill>
                  <a:schemeClr val="accent3"/>
                </a:solidFill>
              </a:rPr>
              <a:t>, </a:t>
            </a:r>
            <a:r>
              <a:rPr lang="ru-RU" sz="2000" b="1" i="1" dirty="0" err="1">
                <a:solidFill>
                  <a:schemeClr val="accent3"/>
                </a:solidFill>
              </a:rPr>
              <a:t>і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тільки</a:t>
            </a:r>
            <a:r>
              <a:rPr lang="ru-RU" sz="2000" b="1" i="1" dirty="0">
                <a:solidFill>
                  <a:schemeClr val="accent3"/>
                </a:solidFill>
              </a:rPr>
              <a:t> одну. </a:t>
            </a:r>
            <a:r>
              <a:rPr lang="ru-RU" sz="2000" b="1" i="1" dirty="0" err="1">
                <a:solidFill>
                  <a:schemeClr val="accent3"/>
                </a:solidFill>
              </a:rPr>
              <a:t>Це</a:t>
            </a:r>
            <a:r>
              <a:rPr lang="ru-RU" sz="2000" b="1" i="1" dirty="0">
                <a:solidFill>
                  <a:schemeClr val="accent3"/>
                </a:solidFill>
              </a:rPr>
              <a:t> буде та перпендикулярна до </a:t>
            </a:r>
            <a:r>
              <a:rPr lang="ru-RU" sz="2000" b="1" i="1" dirty="0" err="1">
                <a:solidFill>
                  <a:schemeClr val="accent3"/>
                </a:solidFill>
              </a:rPr>
              <a:t>даної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прямої</a:t>
            </a:r>
            <a:r>
              <a:rPr lang="ru-RU" sz="2000" b="1" i="1" dirty="0">
                <a:solidFill>
                  <a:schemeClr val="accent3"/>
                </a:solidFill>
              </a:rPr>
              <a:t> пряма, яка </a:t>
            </a:r>
            <a:r>
              <a:rPr lang="ru-RU" sz="2000" b="1" i="1" dirty="0" err="1">
                <a:solidFill>
                  <a:schemeClr val="accent3"/>
                </a:solidFill>
              </a:rPr>
              <a:t>лежить</a:t>
            </a:r>
            <a:r>
              <a:rPr lang="ru-RU" sz="2000" b="1" i="1" dirty="0">
                <a:solidFill>
                  <a:schemeClr val="accent3"/>
                </a:solidFill>
              </a:rPr>
              <a:t> у </a:t>
            </a:r>
            <a:r>
              <a:rPr lang="ru-RU" sz="2000" b="1" i="1" dirty="0" err="1">
                <a:solidFill>
                  <a:schemeClr val="accent3"/>
                </a:solidFill>
              </a:rPr>
              <a:t>площині</a:t>
            </a:r>
            <a:r>
              <a:rPr lang="ru-RU" sz="2000" b="1" i="1" dirty="0">
                <a:solidFill>
                  <a:schemeClr val="accent3"/>
                </a:solidFill>
              </a:rPr>
              <a:t>, </a:t>
            </a:r>
            <a:r>
              <a:rPr lang="ru-RU" sz="2000" b="1" i="1" dirty="0" err="1">
                <a:solidFill>
                  <a:schemeClr val="accent3"/>
                </a:solidFill>
              </a:rPr>
              <a:t>визначеній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даними</a:t>
            </a:r>
            <a:r>
              <a:rPr lang="ru-RU" sz="2000" b="1" i="1" dirty="0">
                <a:solidFill>
                  <a:schemeClr val="accent3"/>
                </a:solidFill>
              </a:rPr>
              <a:t> прямою </a:t>
            </a:r>
            <a:r>
              <a:rPr lang="ru-RU" sz="2000" b="1" i="1" dirty="0" err="1">
                <a:solidFill>
                  <a:schemeClr val="accent3"/>
                </a:solidFill>
              </a:rPr>
              <a:t>й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smtClean="0">
                <a:solidFill>
                  <a:schemeClr val="accent3"/>
                </a:solidFill>
              </a:rPr>
              <a:t>точкою (див. Рисунок 2)</a:t>
            </a:r>
          </a:p>
          <a:p>
            <a:pPr algn="ctr"/>
            <a:endParaRPr lang="uk-UA" sz="2000" b="1" i="1" dirty="0" smtClean="0">
              <a:solidFill>
                <a:schemeClr val="accent3"/>
              </a:solidFill>
            </a:endParaRPr>
          </a:p>
          <a:p>
            <a:pPr algn="ctr"/>
            <a:r>
              <a:rPr lang="uk-UA" sz="2000" b="1" i="1" dirty="0" smtClean="0">
                <a:solidFill>
                  <a:schemeClr val="accent3"/>
                </a:solidFill>
              </a:rPr>
              <a:t>3)В </a:t>
            </a:r>
            <a:r>
              <a:rPr lang="ru-RU" sz="2000" b="1" i="1" dirty="0" err="1" smtClean="0">
                <a:solidFill>
                  <a:schemeClr val="accent3"/>
                </a:solidFill>
              </a:rPr>
              <a:t>просторі</a:t>
            </a:r>
            <a:r>
              <a:rPr lang="ru-RU" sz="2000" b="1" i="1" dirty="0" smtClean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дві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прямі</a:t>
            </a:r>
            <a:r>
              <a:rPr lang="ru-RU" sz="2000" b="1" i="1" dirty="0">
                <a:solidFill>
                  <a:schemeClr val="accent3"/>
                </a:solidFill>
              </a:rPr>
              <a:t>, </a:t>
            </a:r>
            <a:r>
              <a:rPr lang="ru-RU" sz="2000" b="1" i="1" dirty="0" err="1">
                <a:solidFill>
                  <a:schemeClr val="accent3"/>
                </a:solidFill>
              </a:rPr>
              <a:t>перпендикулярні</a:t>
            </a:r>
            <a:r>
              <a:rPr lang="ru-RU" sz="2000" b="1" i="1" dirty="0">
                <a:solidFill>
                  <a:schemeClr val="accent3"/>
                </a:solidFill>
              </a:rPr>
              <a:t> до </a:t>
            </a:r>
            <a:r>
              <a:rPr lang="ru-RU" sz="2000" b="1" i="1" dirty="0" err="1">
                <a:solidFill>
                  <a:schemeClr val="accent3"/>
                </a:solidFill>
              </a:rPr>
              <a:t>однієї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і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тієї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самої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прямої</a:t>
            </a:r>
            <a:r>
              <a:rPr lang="ru-RU" sz="2000" b="1" i="1" dirty="0">
                <a:solidFill>
                  <a:schemeClr val="accent3"/>
                </a:solidFill>
              </a:rPr>
              <a:t>, не </a:t>
            </a:r>
            <a:r>
              <a:rPr lang="ru-RU" sz="2000" b="1" i="1" dirty="0" err="1">
                <a:solidFill>
                  <a:schemeClr val="accent3"/>
                </a:solidFill>
              </a:rPr>
              <a:t>обов’язково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паралельні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між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smtClean="0">
                <a:solidFill>
                  <a:schemeClr val="accent3"/>
                </a:solidFill>
              </a:rPr>
              <a:t>собою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smtClean="0">
                <a:solidFill>
                  <a:schemeClr val="accent3"/>
                </a:solidFill>
              </a:rPr>
              <a:t>( див. Рисунок 3)</a:t>
            </a:r>
          </a:p>
          <a:p>
            <a:pPr algn="ctr"/>
            <a:endParaRPr lang="uk-UA" sz="2000" b="1" i="1" dirty="0" smtClean="0">
              <a:solidFill>
                <a:schemeClr val="accent3"/>
              </a:solidFill>
            </a:endParaRPr>
          </a:p>
          <a:p>
            <a:pPr algn="ctr"/>
            <a:r>
              <a:rPr lang="uk-UA" sz="2000" b="1" i="1" dirty="0" smtClean="0">
                <a:solidFill>
                  <a:schemeClr val="accent3"/>
                </a:solidFill>
              </a:rPr>
              <a:t>4)</a:t>
            </a:r>
            <a:r>
              <a:rPr lang="ru-RU" sz="2000" b="1" i="1" dirty="0">
                <a:solidFill>
                  <a:schemeClr val="accent3"/>
                </a:solidFill>
              </a:rPr>
              <a:t> Пряма, яка </a:t>
            </a:r>
            <a:r>
              <a:rPr lang="ru-RU" sz="2000" b="1" i="1" dirty="0" err="1">
                <a:solidFill>
                  <a:schemeClr val="accent3"/>
                </a:solidFill>
              </a:rPr>
              <a:t>перетинає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площину</a:t>
            </a:r>
            <a:r>
              <a:rPr lang="ru-RU" sz="2000" b="1" i="1" dirty="0">
                <a:solidFill>
                  <a:schemeClr val="accent3"/>
                </a:solidFill>
              </a:rPr>
              <a:t>, </a:t>
            </a:r>
            <a:r>
              <a:rPr lang="ru-RU" sz="2000" b="1" i="1" dirty="0" err="1">
                <a:solidFill>
                  <a:schemeClr val="accent3"/>
                </a:solidFill>
              </a:rPr>
              <a:t>називається</a:t>
            </a:r>
            <a:r>
              <a:rPr lang="ru-RU" sz="2000" b="1" i="1" dirty="0">
                <a:solidFill>
                  <a:schemeClr val="accent3"/>
                </a:solidFill>
              </a:rPr>
              <a:t> перпендикулярною до </a:t>
            </a:r>
            <a:r>
              <a:rPr lang="ru-RU" sz="2000" b="1" i="1" dirty="0" err="1">
                <a:solidFill>
                  <a:schemeClr val="accent3"/>
                </a:solidFill>
              </a:rPr>
              <a:t>цієї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площини</a:t>
            </a:r>
            <a:r>
              <a:rPr lang="ru-RU" sz="2000" b="1" i="1" dirty="0">
                <a:solidFill>
                  <a:schemeClr val="accent3"/>
                </a:solidFill>
              </a:rPr>
              <a:t>, </a:t>
            </a:r>
            <a:r>
              <a:rPr lang="ru-RU" sz="2000" b="1" i="1" dirty="0" err="1">
                <a:solidFill>
                  <a:schemeClr val="accent3"/>
                </a:solidFill>
              </a:rPr>
              <a:t>якщо</a:t>
            </a:r>
            <a:r>
              <a:rPr lang="ru-RU" sz="2000" b="1" i="1" dirty="0">
                <a:solidFill>
                  <a:schemeClr val="accent3"/>
                </a:solidFill>
              </a:rPr>
              <a:t> вона перпендикулярна до </a:t>
            </a:r>
            <a:r>
              <a:rPr lang="ru-RU" sz="2000" b="1" i="1" dirty="0" err="1">
                <a:solidFill>
                  <a:schemeClr val="accent3"/>
                </a:solidFill>
              </a:rPr>
              <a:t>будь-якої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прямої</a:t>
            </a:r>
            <a:r>
              <a:rPr lang="ru-RU" sz="2000" b="1" i="1" dirty="0">
                <a:solidFill>
                  <a:schemeClr val="accent3"/>
                </a:solidFill>
              </a:rPr>
              <a:t>, </a:t>
            </a:r>
            <a:r>
              <a:rPr lang="ru-RU" sz="2000" b="1" i="1" dirty="0" err="1">
                <a:solidFill>
                  <a:schemeClr val="accent3"/>
                </a:solidFill>
              </a:rPr>
              <a:t>що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лежить</a:t>
            </a:r>
            <a:r>
              <a:rPr lang="ru-RU" sz="2000" b="1" i="1" dirty="0">
                <a:solidFill>
                  <a:schemeClr val="accent3"/>
                </a:solidFill>
              </a:rPr>
              <a:t> у </a:t>
            </a:r>
            <a:r>
              <a:rPr lang="ru-RU" sz="2000" b="1" i="1" dirty="0" err="1">
                <a:solidFill>
                  <a:schemeClr val="accent3"/>
                </a:solidFill>
              </a:rPr>
              <a:t>цій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площині</a:t>
            </a:r>
            <a:r>
              <a:rPr lang="ru-RU" sz="2000" b="1" i="1" dirty="0">
                <a:solidFill>
                  <a:schemeClr val="accent3"/>
                </a:solidFill>
              </a:rPr>
              <a:t> </a:t>
            </a:r>
            <a:r>
              <a:rPr lang="ru-RU" sz="2000" b="1" i="1" dirty="0" err="1">
                <a:solidFill>
                  <a:schemeClr val="accent3"/>
                </a:solidFill>
              </a:rPr>
              <a:t>й</a:t>
            </a:r>
            <a:r>
              <a:rPr lang="ru-RU" sz="2000" b="1" i="1" dirty="0">
                <a:solidFill>
                  <a:schemeClr val="accent3"/>
                </a:solidFill>
              </a:rPr>
              <a:t> проходить через точку </a:t>
            </a:r>
            <a:r>
              <a:rPr lang="ru-RU" sz="2000" b="1" i="1" dirty="0" err="1">
                <a:solidFill>
                  <a:schemeClr val="accent3"/>
                </a:solidFill>
              </a:rPr>
              <a:t>перетину</a:t>
            </a:r>
            <a:r>
              <a:rPr lang="ru-RU" sz="2000" b="1" i="1" dirty="0">
                <a:solidFill>
                  <a:schemeClr val="accent3"/>
                </a:solidFill>
              </a:rPr>
              <a:t> </a:t>
            </a:r>
            <a:r>
              <a:rPr lang="ru-RU" sz="2000" b="1" i="1" dirty="0" smtClean="0">
                <a:solidFill>
                  <a:schemeClr val="accent3"/>
                </a:solidFill>
              </a:rPr>
              <a:t> ( див. Рисунок </a:t>
            </a:r>
            <a:r>
              <a:rPr lang="ru-RU" b="1" i="1" dirty="0" smtClean="0">
                <a:solidFill>
                  <a:schemeClr val="accent3"/>
                </a:solidFill>
              </a:rPr>
              <a:t>4)</a:t>
            </a:r>
            <a:endParaRPr lang="ru-RU" b="1" i="1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  <p:transition spd="med">
    <p:push dir="d"/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444t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4414" y="428604"/>
            <a:ext cx="2590417" cy="1743084"/>
          </a:xfrm>
          <a:prstGeom prst="rect">
            <a:avLst/>
          </a:prstGeom>
        </p:spPr>
      </p:pic>
      <p:pic>
        <p:nvPicPr>
          <p:cNvPr id="3" name="Рисунок 2" descr="2age8756image_84_fmt.jpe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29190" y="785794"/>
            <a:ext cx="2786082" cy="104152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428728" y="2500306"/>
            <a:ext cx="20002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i="1" dirty="0" smtClean="0">
                <a:solidFill>
                  <a:schemeClr val="accent6"/>
                </a:solidFill>
              </a:rPr>
              <a:t>Рисунок 1 </a:t>
            </a:r>
            <a:endParaRPr lang="ru-RU" sz="2000" b="1" i="1" dirty="0">
              <a:solidFill>
                <a:schemeClr val="accent6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72066" y="2500306"/>
            <a:ext cx="25003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i="1" dirty="0" smtClean="0">
                <a:solidFill>
                  <a:schemeClr val="accent6"/>
                </a:solidFill>
              </a:rPr>
              <a:t>Рисунок 2</a:t>
            </a:r>
            <a:endParaRPr lang="ru-RU" sz="2000" b="1" i="1" dirty="0">
              <a:solidFill>
                <a:schemeClr val="accent6"/>
              </a:solidFill>
            </a:endParaRPr>
          </a:p>
        </p:txBody>
      </p:sp>
      <p:pic>
        <p:nvPicPr>
          <p:cNvPr id="6" name="Рисунок 5" descr="371_fmt.jpe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42976" y="3357562"/>
            <a:ext cx="3055954" cy="1972479"/>
          </a:xfrm>
          <a:prstGeom prst="rect">
            <a:avLst/>
          </a:prstGeom>
        </p:spPr>
      </p:pic>
      <p:pic>
        <p:nvPicPr>
          <p:cNvPr id="7" name="Рисунок 6" descr="444t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57818" y="3665210"/>
            <a:ext cx="2857520" cy="192281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214414" y="5929330"/>
            <a:ext cx="73581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i="1" dirty="0" smtClean="0">
                <a:solidFill>
                  <a:schemeClr val="accent6"/>
                </a:solidFill>
              </a:rPr>
              <a:t>    Рисунок 3                                                Рисунок4</a:t>
            </a:r>
            <a:endParaRPr lang="ru-RU" sz="2000" b="1" i="1" dirty="0">
              <a:solidFill>
                <a:schemeClr val="accent6"/>
              </a:solidFill>
            </a:endParaRPr>
          </a:p>
        </p:txBody>
      </p:sp>
      <p:pic>
        <p:nvPicPr>
          <p:cNvPr id="9" name="Рисунок 8" descr="2age8756image_84_fmt.jpe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93471" y="817625"/>
            <a:ext cx="2786082" cy="1041526"/>
          </a:xfrm>
          <a:prstGeom prst="rect">
            <a:avLst/>
          </a:prstGeom>
        </p:spPr>
      </p:pic>
    </p:spTree>
  </p:cSld>
  <p:clrMapOvr>
    <a:masterClrMapping/>
  </p:clrMapOvr>
  <p:transition spd="med">
    <p:plus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1538" y="285728"/>
            <a:ext cx="807246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 smtClean="0">
                <a:solidFill>
                  <a:schemeClr val="accent3"/>
                </a:solidFill>
                <a:latin typeface="Arial"/>
              </a:rPr>
              <a:t>Теорема </a:t>
            </a:r>
          </a:p>
          <a:p>
            <a:pPr algn="ctr"/>
            <a:endParaRPr lang="ru-RU" sz="2000" b="1" i="1" dirty="0" smtClean="0">
              <a:solidFill>
                <a:schemeClr val="accent3"/>
              </a:solidFill>
              <a:latin typeface="Arial"/>
            </a:endParaRPr>
          </a:p>
          <a:p>
            <a:pPr algn="ctr"/>
            <a:r>
              <a:rPr lang="ru-RU" sz="2000" b="1" i="1" dirty="0" err="1" smtClean="0">
                <a:solidFill>
                  <a:schemeClr val="accent3"/>
                </a:solidFill>
                <a:latin typeface="Arial"/>
              </a:rPr>
              <a:t>Якщо</a:t>
            </a:r>
            <a:r>
              <a:rPr lang="ru-RU" sz="2000" b="1" i="1" dirty="0" smtClean="0">
                <a:solidFill>
                  <a:schemeClr val="accent3"/>
                </a:solidFill>
                <a:latin typeface="Arial"/>
              </a:rPr>
              <a:t> пряма перпендикулярна до </a:t>
            </a:r>
            <a:r>
              <a:rPr lang="ru-RU" sz="2000" b="1" i="1" dirty="0" err="1" smtClean="0">
                <a:solidFill>
                  <a:schemeClr val="accent3"/>
                </a:solidFill>
                <a:latin typeface="Arial"/>
              </a:rPr>
              <a:t>двох</a:t>
            </a:r>
            <a:r>
              <a:rPr lang="ru-RU" sz="2000" b="1" i="1" dirty="0" smtClean="0">
                <a:solidFill>
                  <a:schemeClr val="accent3"/>
                </a:solidFill>
                <a:latin typeface="Arial"/>
              </a:rPr>
              <a:t> </a:t>
            </a:r>
            <a:r>
              <a:rPr lang="ru-RU" sz="2000" b="1" i="1" dirty="0" err="1" smtClean="0">
                <a:solidFill>
                  <a:schemeClr val="accent3"/>
                </a:solidFill>
                <a:latin typeface="Arial"/>
              </a:rPr>
              <a:t>прямих</a:t>
            </a:r>
            <a:r>
              <a:rPr lang="ru-RU" sz="2000" b="1" i="1" dirty="0" smtClean="0">
                <a:solidFill>
                  <a:schemeClr val="accent3"/>
                </a:solidFill>
                <a:latin typeface="Arial"/>
              </a:rPr>
              <a:t>, </a:t>
            </a:r>
            <a:r>
              <a:rPr lang="ru-RU" sz="2000" b="1" i="1" dirty="0" err="1" smtClean="0">
                <a:solidFill>
                  <a:schemeClr val="accent3"/>
                </a:solidFill>
                <a:latin typeface="Arial"/>
              </a:rPr>
              <a:t>які</a:t>
            </a:r>
            <a:r>
              <a:rPr lang="ru-RU" sz="2000" b="1" i="1" dirty="0" smtClean="0">
                <a:solidFill>
                  <a:schemeClr val="accent3"/>
                </a:solidFill>
                <a:latin typeface="Arial"/>
              </a:rPr>
              <a:t> лежать у </a:t>
            </a:r>
            <a:r>
              <a:rPr lang="ru-RU" sz="2000" b="1" i="1" dirty="0" err="1" smtClean="0">
                <a:solidFill>
                  <a:schemeClr val="accent3"/>
                </a:solidFill>
                <a:latin typeface="Arial"/>
              </a:rPr>
              <a:t>площині</a:t>
            </a:r>
            <a:r>
              <a:rPr lang="ru-RU" sz="2000" b="1" i="1" dirty="0" smtClean="0">
                <a:solidFill>
                  <a:schemeClr val="accent3"/>
                </a:solidFill>
                <a:latin typeface="Arial"/>
              </a:rPr>
              <a:t> </a:t>
            </a:r>
            <a:r>
              <a:rPr lang="ru-RU" sz="2000" b="1" i="1" dirty="0" err="1" smtClean="0">
                <a:solidFill>
                  <a:schemeClr val="accent3"/>
                </a:solidFill>
                <a:latin typeface="Arial"/>
              </a:rPr>
              <a:t>й</a:t>
            </a:r>
            <a:r>
              <a:rPr lang="ru-RU" sz="2000" b="1" i="1" dirty="0" smtClean="0">
                <a:solidFill>
                  <a:schemeClr val="accent3"/>
                </a:solidFill>
                <a:latin typeface="Arial"/>
              </a:rPr>
              <a:t> </a:t>
            </a:r>
            <a:r>
              <a:rPr lang="ru-RU" sz="2000" b="1" i="1" dirty="0" err="1" smtClean="0">
                <a:solidFill>
                  <a:schemeClr val="accent3"/>
                </a:solidFill>
                <a:latin typeface="Arial"/>
              </a:rPr>
              <a:t>перетинаються</a:t>
            </a:r>
            <a:r>
              <a:rPr lang="ru-RU" sz="2000" b="1" i="1" dirty="0" smtClean="0">
                <a:solidFill>
                  <a:schemeClr val="accent3"/>
                </a:solidFill>
                <a:latin typeface="Arial"/>
              </a:rPr>
              <a:t>, то вона перпендикулярна до </a:t>
            </a:r>
            <a:r>
              <a:rPr lang="ru-RU" sz="2000" b="1" i="1" dirty="0" err="1" smtClean="0">
                <a:solidFill>
                  <a:schemeClr val="accent3"/>
                </a:solidFill>
                <a:latin typeface="Arial"/>
              </a:rPr>
              <a:t>даної</a:t>
            </a:r>
            <a:r>
              <a:rPr lang="ru-RU" sz="2000" b="1" i="1" dirty="0" smtClean="0">
                <a:solidFill>
                  <a:schemeClr val="accent3"/>
                </a:solidFill>
                <a:latin typeface="Arial"/>
              </a:rPr>
              <a:t> </a:t>
            </a:r>
            <a:r>
              <a:rPr lang="ru-RU" sz="2000" b="1" i="1" dirty="0" err="1" smtClean="0">
                <a:solidFill>
                  <a:schemeClr val="accent3"/>
                </a:solidFill>
                <a:latin typeface="Arial"/>
              </a:rPr>
              <a:t>площини</a:t>
            </a:r>
            <a:r>
              <a:rPr lang="ru-RU" sz="2000" b="1" i="1" dirty="0" smtClean="0">
                <a:solidFill>
                  <a:schemeClr val="accent3"/>
                </a:solidFill>
                <a:latin typeface="Arial"/>
              </a:rPr>
              <a:t>.</a:t>
            </a:r>
            <a:endParaRPr lang="ru-RU" sz="2000" b="1" i="1" dirty="0">
              <a:solidFill>
                <a:schemeClr val="accent3"/>
              </a:solidFill>
              <a:latin typeface="Arial"/>
            </a:endParaRPr>
          </a:p>
        </p:txBody>
      </p:sp>
      <p:pic>
        <p:nvPicPr>
          <p:cNvPr id="3" name="Рисунок 2" descr="7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6182" y="2000240"/>
            <a:ext cx="2698764" cy="1741929"/>
          </a:xfrm>
          <a:prstGeom prst="rect">
            <a:avLst/>
          </a:prstGeom>
        </p:spPr>
      </p:pic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1071538" y="3786190"/>
            <a:ext cx="8072462" cy="158695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317400" tIns="31740" rIns="91440" bIns="1587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cs typeface="Arial" charset="0"/>
              </a:rPr>
              <a:t>Зверніть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cs typeface="Arial" charset="0"/>
              </a:rPr>
              <a:t>увагу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cs typeface="Arial" charset="0"/>
              </a:rPr>
              <a:t>,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cs typeface="Arial" charset="0"/>
              </a:rPr>
              <a:t>інколи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cs typeface="Arial" charset="0"/>
              </a:rPr>
              <a:t> </a:t>
            </a:r>
          </a:p>
          <a:p>
            <a:pPr marL="457200" marR="0" lvl="1" indent="-4572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cs typeface="Arial" charset="0"/>
              </a:rPr>
              <a:t>якщо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cs typeface="Arial" charset="0"/>
              </a:rPr>
              <a:t> пряма перпендикулярна до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cs typeface="Arial" charset="0"/>
              </a:rPr>
              <a:t>однієї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cs typeface="Arial" charset="0"/>
              </a:rPr>
              <a:t>прямої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cs typeface="Arial" charset="0"/>
              </a:rPr>
              <a:t>площини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cs typeface="Arial" charset="0"/>
              </a:rPr>
              <a:t>, то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cs typeface="Arial" charset="0"/>
              </a:rPr>
              <a:t>цього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cs typeface="Arial" charset="0"/>
              </a:rPr>
              <a:t> не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cs typeface="Arial" charset="0"/>
              </a:rPr>
              <a:t>досить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cs typeface="Arial" charset="0"/>
              </a:rPr>
              <a:t> для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cs typeface="Arial" charset="0"/>
              </a:rPr>
              <a:t>перпендикулярності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cs typeface="Arial" charset="0"/>
              </a:rPr>
              <a:t>прямої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cs typeface="Arial" charset="0"/>
              </a:rPr>
              <a:t>і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cs typeface="Arial" charset="0"/>
              </a:rPr>
              <a:t>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cs typeface="Arial" charset="0"/>
              </a:rPr>
              <a:t>площини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accent3"/>
                </a:solidFill>
                <a:effectLst/>
                <a:latin typeface="Arial" charset="0"/>
                <a:cs typeface="Arial" charset="0"/>
              </a:rPr>
              <a:t>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1" u="none" strike="noStrike" cap="none" normalizeH="0" baseline="0" dirty="0" smtClean="0">
              <a:ln>
                <a:noFill/>
              </a:ln>
              <a:solidFill>
                <a:schemeClr val="accent3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6" name="Рисунок 5" descr="86_fmt.jpe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71934" y="5137830"/>
            <a:ext cx="2286016" cy="1720170"/>
          </a:xfrm>
          <a:prstGeom prst="rect">
            <a:avLst/>
          </a:prstGeom>
        </p:spPr>
      </p:pic>
    </p:spTree>
  </p:cSld>
  <p:clrMapOvr>
    <a:masterClrMapping/>
  </p:clrMapOvr>
  <p:transition spd="med">
    <p:push dir="r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82378" y="-459432"/>
            <a:ext cx="807246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800" b="1" i="1" dirty="0" smtClean="0">
              <a:solidFill>
                <a:schemeClr val="accent3"/>
              </a:solidFill>
            </a:endParaRPr>
          </a:p>
          <a:p>
            <a:pPr algn="ctr"/>
            <a:endParaRPr lang="ru-RU" sz="2800" b="1" i="1" dirty="0">
              <a:solidFill>
                <a:schemeClr val="accent3"/>
              </a:solidFill>
            </a:endParaRPr>
          </a:p>
          <a:p>
            <a:pPr algn="ctr"/>
            <a:r>
              <a:rPr lang="ru-RU" sz="2800" b="1" i="1" dirty="0">
                <a:solidFill>
                  <a:schemeClr val="accent3"/>
                </a:solidFill>
              </a:rPr>
              <a:t>Через точку, яка не </a:t>
            </a:r>
            <a:r>
              <a:rPr lang="ru-RU" sz="2800" b="1" i="1" dirty="0" err="1">
                <a:solidFill>
                  <a:schemeClr val="accent3"/>
                </a:solidFill>
              </a:rPr>
              <a:t>належить</a:t>
            </a:r>
            <a:r>
              <a:rPr lang="ru-RU" sz="2800" b="1" i="1" dirty="0">
                <a:solidFill>
                  <a:schemeClr val="accent3"/>
                </a:solidFill>
              </a:rPr>
              <a:t> </a:t>
            </a:r>
            <a:r>
              <a:rPr lang="ru-RU" sz="2800" b="1" i="1" dirty="0" err="1">
                <a:solidFill>
                  <a:schemeClr val="accent3"/>
                </a:solidFill>
              </a:rPr>
              <a:t>даній</a:t>
            </a:r>
            <a:r>
              <a:rPr lang="ru-RU" sz="2800" b="1" i="1" dirty="0">
                <a:solidFill>
                  <a:schemeClr val="accent3"/>
                </a:solidFill>
              </a:rPr>
              <a:t> </a:t>
            </a:r>
            <a:r>
              <a:rPr lang="ru-RU" sz="2800" b="1" i="1" dirty="0" err="1">
                <a:solidFill>
                  <a:schemeClr val="accent3"/>
                </a:solidFill>
              </a:rPr>
              <a:t>площині</a:t>
            </a:r>
            <a:r>
              <a:rPr lang="ru-RU" sz="2800" b="1" i="1" dirty="0">
                <a:solidFill>
                  <a:schemeClr val="accent3"/>
                </a:solidFill>
              </a:rPr>
              <a:t>, </a:t>
            </a:r>
            <a:r>
              <a:rPr lang="ru-RU" sz="2800" b="1" i="1" dirty="0" err="1">
                <a:solidFill>
                  <a:schemeClr val="accent3"/>
                </a:solidFill>
              </a:rPr>
              <a:t>можна</a:t>
            </a:r>
            <a:r>
              <a:rPr lang="ru-RU" sz="2800" b="1" i="1" dirty="0">
                <a:solidFill>
                  <a:schemeClr val="accent3"/>
                </a:solidFill>
              </a:rPr>
              <a:t> провести </a:t>
            </a:r>
            <a:r>
              <a:rPr lang="ru-RU" sz="2800" b="1" i="1" dirty="0" err="1">
                <a:solidFill>
                  <a:schemeClr val="accent3"/>
                </a:solidFill>
              </a:rPr>
              <a:t>пряму</a:t>
            </a:r>
            <a:r>
              <a:rPr lang="ru-RU" sz="2800" b="1" i="1" dirty="0">
                <a:solidFill>
                  <a:schemeClr val="accent3"/>
                </a:solidFill>
              </a:rPr>
              <a:t>, </a:t>
            </a:r>
            <a:r>
              <a:rPr lang="ru-RU" sz="2800" b="1" i="1" dirty="0" err="1">
                <a:solidFill>
                  <a:schemeClr val="accent3"/>
                </a:solidFill>
              </a:rPr>
              <a:t>перпендикулярну</a:t>
            </a:r>
            <a:r>
              <a:rPr lang="ru-RU" sz="2800" b="1" i="1" dirty="0">
                <a:solidFill>
                  <a:schemeClr val="accent3"/>
                </a:solidFill>
              </a:rPr>
              <a:t> до </a:t>
            </a:r>
            <a:r>
              <a:rPr lang="ru-RU" sz="2800" b="1" i="1" dirty="0" err="1">
                <a:solidFill>
                  <a:schemeClr val="accent3"/>
                </a:solidFill>
              </a:rPr>
              <a:t>даної</a:t>
            </a:r>
            <a:r>
              <a:rPr lang="ru-RU" sz="2800" b="1" i="1" dirty="0">
                <a:solidFill>
                  <a:schemeClr val="accent3"/>
                </a:solidFill>
              </a:rPr>
              <a:t> </a:t>
            </a:r>
            <a:r>
              <a:rPr lang="ru-RU" sz="2800" b="1" i="1" dirty="0" err="1">
                <a:solidFill>
                  <a:schemeClr val="accent3"/>
                </a:solidFill>
              </a:rPr>
              <a:t>площини</a:t>
            </a:r>
            <a:r>
              <a:rPr lang="ru-RU" sz="2800" b="1" i="1" dirty="0">
                <a:solidFill>
                  <a:schemeClr val="accent3"/>
                </a:solidFill>
              </a:rPr>
              <a:t>, </a:t>
            </a:r>
            <a:r>
              <a:rPr lang="ru-RU" sz="2800" b="1" i="1" dirty="0" err="1">
                <a:solidFill>
                  <a:schemeClr val="accent3"/>
                </a:solidFill>
              </a:rPr>
              <a:t>і</a:t>
            </a:r>
            <a:r>
              <a:rPr lang="ru-RU" sz="2800" b="1" i="1" dirty="0">
                <a:solidFill>
                  <a:schemeClr val="accent3"/>
                </a:solidFill>
              </a:rPr>
              <a:t> </a:t>
            </a:r>
            <a:r>
              <a:rPr lang="ru-RU" sz="2800" b="1" i="1" dirty="0" err="1">
                <a:solidFill>
                  <a:schemeClr val="accent3"/>
                </a:solidFill>
              </a:rPr>
              <a:t>тільки</a:t>
            </a:r>
            <a:r>
              <a:rPr lang="ru-RU" sz="2800" b="1" i="1" dirty="0">
                <a:solidFill>
                  <a:schemeClr val="accent3"/>
                </a:solidFill>
              </a:rPr>
              <a:t> ­одну</a:t>
            </a:r>
            <a:r>
              <a:rPr lang="ru-RU" sz="2800" b="1" i="1" dirty="0" smtClean="0">
                <a:solidFill>
                  <a:schemeClr val="accent3"/>
                </a:solidFill>
              </a:rPr>
              <a:t>.</a:t>
            </a:r>
          </a:p>
          <a:p>
            <a:pPr algn="ctr"/>
            <a:endParaRPr lang="ru-RU" sz="2000" b="1" i="1" dirty="0">
              <a:solidFill>
                <a:schemeClr val="accent3"/>
              </a:solidFill>
            </a:endParaRPr>
          </a:p>
        </p:txBody>
      </p:sp>
      <p:pic>
        <p:nvPicPr>
          <p:cNvPr id="4" name="Рисунок 3" descr="2age8756image_84_fmt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8926" y="3071810"/>
            <a:ext cx="4204126" cy="1571636"/>
          </a:xfrm>
          <a:prstGeom prst="rect">
            <a:avLst/>
          </a:prstGeom>
        </p:spPr>
      </p:pic>
    </p:spTree>
  </p:cSld>
  <p:clrMapOvr>
    <a:masterClrMapping/>
  </p:clrMapOvr>
  <p:transition spd="med">
    <p:cover dir="d"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0100" y="500042"/>
            <a:ext cx="8143900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b="1" i="1" dirty="0" smtClean="0">
              <a:solidFill>
                <a:schemeClr val="accent3"/>
              </a:solidFill>
            </a:endParaRPr>
          </a:p>
          <a:p>
            <a:pPr algn="ctr"/>
            <a:endParaRPr lang="uk-UA" sz="2400" b="1" i="1" dirty="0" smtClean="0">
              <a:solidFill>
                <a:schemeClr val="accent3"/>
              </a:solidFill>
            </a:endParaRPr>
          </a:p>
          <a:p>
            <a:pPr algn="ctr"/>
            <a:r>
              <a:rPr lang="uk-UA" sz="2800" b="1" i="1" dirty="0" smtClean="0">
                <a:solidFill>
                  <a:schemeClr val="accent3"/>
                </a:solidFill>
              </a:rPr>
              <a:t>Якщо пряма перпендикулярна до однієї з двох паралельних прямих і лежить з ними в одній площині, то вона перпендикулярна і до другої прямої </a:t>
            </a:r>
            <a:endParaRPr lang="ru-RU" sz="2800" b="1" i="1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  <p:transition spd="med">
    <p:cover dir="d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Завдання на урок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Параграф 6 підручника опрацюйте</a:t>
            </a:r>
          </a:p>
          <a:p>
            <a:r>
              <a:rPr lang="uk-UA" dirty="0" smtClean="0"/>
              <a:t>Теорему та наслідок запишіть</a:t>
            </a:r>
          </a:p>
          <a:p>
            <a:r>
              <a:rPr lang="uk-UA" dirty="0" smtClean="0"/>
              <a:t>Зверніть увагу на властивості взаємно перпендикулярних прямих і </a:t>
            </a:r>
            <a:r>
              <a:rPr lang="uk-UA" dirty="0" err="1" smtClean="0"/>
              <a:t>площин</a:t>
            </a:r>
            <a:endParaRPr lang="uk-UA" dirty="0" smtClean="0"/>
          </a:p>
          <a:p>
            <a:r>
              <a:rPr lang="uk-UA" dirty="0" smtClean="0"/>
              <a:t>Виконайте №6(1,3,7)</a:t>
            </a:r>
          </a:p>
          <a:p>
            <a:r>
              <a:rPr lang="uk-UA" dirty="0" smtClean="0"/>
              <a:t>Домашнє завдання :</a:t>
            </a:r>
          </a:p>
          <a:p>
            <a:r>
              <a:rPr lang="uk-UA" smtClean="0"/>
              <a:t>№6(4,8,12)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70949017"/>
      </p:ext>
    </p:extLst>
  </p:cSld>
  <p:clrMapOvr>
    <a:masterClrMapping/>
  </p:clrMapOvr>
  <p:transition spd="med">
    <p:newsflash/>
    <p:sndAc>
      <p:stSnd>
        <p:snd r:embed="rId2" name="chimes.wav"/>
      </p:stSnd>
    </p:sndAc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186</TotalTime>
  <Words>294</Words>
  <Application>Microsoft Office PowerPoint</Application>
  <PresentationFormat>Екран (4:3)</PresentationFormat>
  <Paragraphs>34</Paragraphs>
  <Slides>8</Slides>
  <Notes>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8</vt:i4>
      </vt:variant>
    </vt:vector>
  </HeadingPairs>
  <TitlesOfParts>
    <vt:vector size="16" baseType="lpstr">
      <vt:lpstr>Arial</vt:lpstr>
      <vt:lpstr>Arial Black</vt:lpstr>
      <vt:lpstr>Calibri</vt:lpstr>
      <vt:lpstr>Corbel</vt:lpstr>
      <vt:lpstr>Gill Sans MT</vt:lpstr>
      <vt:lpstr>Verdana</vt:lpstr>
      <vt:lpstr>Wingdings 2</vt:lpstr>
      <vt:lpstr>Солнцестояние</vt:lpstr>
      <vt:lpstr>Геометрія 10 клас 12.11.2021  Кут між прямими Перпендикулярність прямих  у просторі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Завдання на урок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 “ Перпендикулярність прямих і площин у просторі ”</dc:title>
  <dc:creator>Asus</dc:creator>
  <cp:lastModifiedBy>RePack by Diakov</cp:lastModifiedBy>
  <cp:revision>22</cp:revision>
  <dcterms:created xsi:type="dcterms:W3CDTF">2014-02-18T13:33:08Z</dcterms:created>
  <dcterms:modified xsi:type="dcterms:W3CDTF">2021-11-10T16:53:47Z</dcterms:modified>
</cp:coreProperties>
</file>