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312" r:id="rId2"/>
    <p:sldId id="308" r:id="rId3"/>
    <p:sldId id="314" r:id="rId4"/>
    <p:sldId id="287" r:id="rId5"/>
    <p:sldId id="288" r:id="rId6"/>
    <p:sldId id="291" r:id="rId7"/>
    <p:sldId id="289" r:id="rId8"/>
    <p:sldId id="290" r:id="rId9"/>
    <p:sldId id="292" r:id="rId10"/>
    <p:sldId id="273" r:id="rId11"/>
    <p:sldId id="274" r:id="rId12"/>
    <p:sldId id="276" r:id="rId13"/>
    <p:sldId id="283" r:id="rId14"/>
    <p:sldId id="304" r:id="rId15"/>
    <p:sldId id="299" r:id="rId16"/>
    <p:sldId id="298" r:id="rId17"/>
    <p:sldId id="297" r:id="rId18"/>
    <p:sldId id="295" r:id="rId19"/>
    <p:sldId id="285" r:id="rId20"/>
    <p:sldId id="305" r:id="rId21"/>
    <p:sldId id="306" r:id="rId22"/>
    <p:sldId id="286" r:id="rId23"/>
    <p:sldId id="31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F7C20-00FF-4943-9D20-F78924F5DE6B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0CABD-5CEC-4732-892F-9ABCEB75A9B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ED681-5C25-46B9-B31F-268678600A9C}" type="slidenum">
              <a:rPr lang="ru-RU"/>
              <a:pPr/>
              <a:t>8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8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25722-6BDC-4909-ACA6-0258E24CF4A9}" type="slidenum">
              <a:rPr lang="ru-RU"/>
              <a:pPr/>
              <a:t>13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6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AF48A-7E14-47DC-9AA7-2EC8857A36A8}" type="slidenum">
              <a:rPr lang="ru-RU"/>
              <a:pPr/>
              <a:t>14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600200"/>
            <a:ext cx="431641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164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79388" y="3938588"/>
            <a:ext cx="43164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316413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05C0-63F3-4C04-9A28-0A9F2CD380B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46809B-5DE4-40E8-8999-C032E86ADC0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431FB-1592-4398-AB4D-8B186645B3A9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32.w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emf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33.emf"/><Relationship Id="rId10" Type="http://schemas.openxmlformats.org/officeDocument/2006/relationships/image" Target="../media/image28.emf"/><Relationship Id="rId19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7.w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www.artflasher.com/services06_10.shtml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wmf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Геометрія 10 клас  03.11.2021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</a:t>
            </a:r>
          </a:p>
          <a:p>
            <a:r>
              <a:rPr lang="uk-UA" sz="4000" dirty="0" err="1" smtClean="0"/>
              <a:t>Розв</a:t>
            </a:r>
            <a:r>
              <a:rPr lang="en-US" sz="4000" dirty="0" smtClean="0"/>
              <a:t>’</a:t>
            </a:r>
            <a:r>
              <a:rPr lang="uk-UA" sz="4000" dirty="0" err="1" smtClean="0"/>
              <a:t>язування</a:t>
            </a:r>
            <a:r>
              <a:rPr lang="uk-UA" sz="4000" dirty="0" smtClean="0"/>
              <a:t> задач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5916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57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2114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Задача 1.</a:t>
            </a:r>
          </a:p>
        </p:txBody>
      </p:sp>
      <p:sp>
        <p:nvSpPr>
          <p:cNvPr id="7173" name="Text Box 63"/>
          <p:cNvSpPr txBox="1">
            <a:spLocks noChangeArrowheads="1"/>
          </p:cNvSpPr>
          <p:nvPr/>
        </p:nvSpPr>
        <p:spPr bwMode="auto">
          <a:xfrm>
            <a:off x="323850" y="836613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/>
              <a:t>Площини             попарно перетинаються по прямих </a:t>
            </a:r>
            <a:r>
              <a:rPr lang="en-US" sz="2800"/>
              <a:t>a, b, c</a:t>
            </a:r>
            <a:r>
              <a:rPr lang="uk-UA" sz="2800"/>
              <a:t>, причому </a:t>
            </a:r>
            <a:r>
              <a:rPr lang="en-US" sz="2800"/>
              <a:t>a||b</a:t>
            </a:r>
            <a:r>
              <a:rPr lang="uk-UA" sz="2800"/>
              <a:t> і</a:t>
            </a:r>
            <a:r>
              <a:rPr lang="en-US" sz="2800"/>
              <a:t> b||c</a:t>
            </a:r>
            <a:r>
              <a:rPr lang="uk-UA" sz="2800"/>
              <a:t>. Зобразіть це на малюнку.</a:t>
            </a:r>
            <a:endParaRPr lang="ru-RU" sz="2800"/>
          </a:p>
        </p:txBody>
      </p:sp>
      <p:graphicFrame>
        <p:nvGraphicFramePr>
          <p:cNvPr id="7170" name="Object 6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9475" y="900113"/>
          <a:ext cx="9556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3" imgW="444240" imgH="203040" progId="Equation.3">
                  <p:embed/>
                </p:oleObj>
              </mc:Choice>
              <mc:Fallback>
                <p:oleObj name="Формула" r:id="rId3" imgW="444240" imgH="20304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900113"/>
                        <a:ext cx="95567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6" name="Object 86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916113"/>
          <a:ext cx="5688013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Visio" r:id="rId5" imgW="3994404" imgH="3232404" progId="">
                  <p:embed/>
                </p:oleObj>
              </mc:Choice>
              <mc:Fallback>
                <p:oleObj name="Visio" r:id="rId5" imgW="3994404" imgH="3232404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6113"/>
                        <a:ext cx="5688013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01" name="Object 65"/>
          <p:cNvGraphicFramePr>
            <a:graphicFrameLocks noChangeAspect="1"/>
          </p:cNvGraphicFramePr>
          <p:nvPr/>
        </p:nvGraphicFramePr>
        <p:xfrm>
          <a:off x="1547813" y="1844675"/>
          <a:ext cx="6410325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Visio" r:id="rId3" imgW="1727302" imgH="1459382" progId="">
                  <p:embed/>
                </p:oleObj>
              </mc:Choice>
              <mc:Fallback>
                <p:oleObj name="Visio" r:id="rId3" imgW="1727302" imgH="1459382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44675"/>
                        <a:ext cx="6410325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4" name="Object 4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43150" y="3294063"/>
          <a:ext cx="49974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Visio" r:id="rId5" imgW="1639824" imgH="698906" progId="">
                  <p:embed/>
                </p:oleObj>
              </mc:Choice>
              <mc:Fallback>
                <p:oleObj name="Visio" r:id="rId5" imgW="1639824" imgH="698906" progId="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3294063"/>
                        <a:ext cx="499745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16" name="Line 80"/>
          <p:cNvSpPr>
            <a:spLocks noChangeShapeType="1"/>
          </p:cNvSpPr>
          <p:nvPr/>
        </p:nvSpPr>
        <p:spPr bwMode="auto">
          <a:xfrm flipV="1">
            <a:off x="2513013" y="3941763"/>
            <a:ext cx="453707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2114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Задача 2.</a:t>
            </a:r>
          </a:p>
        </p:txBody>
      </p:sp>
      <p:sp>
        <p:nvSpPr>
          <p:cNvPr id="8208" name="Text Box 6"/>
          <p:cNvSpPr txBox="1">
            <a:spLocks noChangeArrowheads="1"/>
          </p:cNvSpPr>
          <p:nvPr/>
        </p:nvSpPr>
        <p:spPr bwMode="auto">
          <a:xfrm>
            <a:off x="323850" y="836613"/>
            <a:ext cx="88201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/>
              <a:t>Точки А і В лежать у площині      , а точка С - поза нею. Намалюйте площину, в якій лежать усі три точки.</a:t>
            </a:r>
            <a:endParaRPr lang="ru-RU" sz="2800"/>
          </a:p>
        </p:txBody>
      </p:sp>
      <p:graphicFrame>
        <p:nvGraphicFramePr>
          <p:cNvPr id="8196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427663" y="931863"/>
          <a:ext cx="368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Формула" r:id="rId7" imgW="152280" imgH="139680" progId="Equation.3">
                  <p:embed/>
                </p:oleObj>
              </mc:Choice>
              <mc:Fallback>
                <p:oleObj name="Формула" r:id="rId7" imgW="152280" imgH="139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931863"/>
                        <a:ext cx="3683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8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34088" y="3509963"/>
          <a:ext cx="2682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Visio" r:id="rId9" imgW="72542" imgH="140208" progId="">
                  <p:embed/>
                </p:oleObj>
              </mc:Choice>
              <mc:Fallback>
                <p:oleObj name="Visio" r:id="rId9" imgW="72542" imgH="140208" progId="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509963"/>
                        <a:ext cx="2682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1" name="Object 45"/>
          <p:cNvGraphicFramePr>
            <a:graphicFrameLocks noChangeAspect="1"/>
          </p:cNvGraphicFramePr>
          <p:nvPr/>
        </p:nvGraphicFramePr>
        <p:xfrm>
          <a:off x="3179763" y="41878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Visio" r:id="rId11" imgW="87782" imgH="87782" progId="">
                  <p:embed/>
                </p:oleObj>
              </mc:Choice>
              <mc:Fallback>
                <p:oleObj name="Visio" r:id="rId11" imgW="87782" imgH="87782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418782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3" name="Object 47"/>
          <p:cNvGraphicFramePr>
            <a:graphicFrameLocks noChangeAspect="1"/>
          </p:cNvGraphicFramePr>
          <p:nvPr/>
        </p:nvGraphicFramePr>
        <p:xfrm>
          <a:off x="5832475" y="3919538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Visio" r:id="rId13" imgW="87782" imgH="87782" progId="">
                  <p:embed/>
                </p:oleObj>
              </mc:Choice>
              <mc:Fallback>
                <p:oleObj name="Visio" r:id="rId13" imgW="87782" imgH="87782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919538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87" name="Object 51"/>
          <p:cNvGraphicFramePr>
            <a:graphicFrameLocks noChangeAspect="1"/>
          </p:cNvGraphicFramePr>
          <p:nvPr/>
        </p:nvGraphicFramePr>
        <p:xfrm>
          <a:off x="2771775" y="4662488"/>
          <a:ext cx="288925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Формула" r:id="rId14" imgW="152280" imgH="139680" progId="Equation.3">
                  <p:embed/>
                </p:oleObj>
              </mc:Choice>
              <mc:Fallback>
                <p:oleObj name="Формула" r:id="rId14" imgW="152280" imgH="1396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662488"/>
                        <a:ext cx="288925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91" name="Object 5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89288" y="3754438"/>
          <a:ext cx="2825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Visio" r:id="rId15" imgW="72542" imgH="140208" progId="">
                  <p:embed/>
                </p:oleObj>
              </mc:Choice>
              <mc:Fallback>
                <p:oleObj name="Visio" r:id="rId15" imgW="72542" imgH="140208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3754438"/>
                        <a:ext cx="2825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94" name="Object 58"/>
          <p:cNvGraphicFramePr>
            <a:graphicFrameLocks noChangeAspect="1"/>
          </p:cNvGraphicFramePr>
          <p:nvPr/>
        </p:nvGraphicFramePr>
        <p:xfrm>
          <a:off x="4724400" y="2573338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Visio" r:id="rId17" imgW="87782" imgH="87782" progId="">
                  <p:embed/>
                </p:oleObj>
              </mc:Choice>
              <mc:Fallback>
                <p:oleObj name="Visio" r:id="rId17" imgW="87782" imgH="87782" progId="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73338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98" name="Object 62"/>
          <p:cNvGraphicFramePr>
            <a:graphicFrameLocks noChangeAspect="1"/>
          </p:cNvGraphicFramePr>
          <p:nvPr/>
        </p:nvGraphicFramePr>
        <p:xfrm>
          <a:off x="4860925" y="2141538"/>
          <a:ext cx="225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Visio" r:id="rId18" imgW="72542" imgH="140208" progId="">
                  <p:embed/>
                </p:oleObj>
              </mc:Choice>
              <mc:Fallback>
                <p:oleObj name="Visio" r:id="rId18" imgW="72542" imgH="140208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141538"/>
                        <a:ext cx="225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99" name="Object 63"/>
          <p:cNvGraphicFramePr>
            <a:graphicFrameLocks noChangeAspect="1"/>
          </p:cNvGraphicFramePr>
          <p:nvPr/>
        </p:nvGraphicFramePr>
        <p:xfrm>
          <a:off x="1763713" y="5526088"/>
          <a:ext cx="288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Формула" r:id="rId20" imgW="152280" imgH="203040" progId="Equation.3">
                  <p:embed/>
                </p:oleObj>
              </mc:Choice>
              <mc:Fallback>
                <p:oleObj name="Формула" r:id="rId20" imgW="152280" imgH="20304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526088"/>
                        <a:ext cx="2889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17" name="Object 81"/>
          <p:cNvGraphicFramePr>
            <a:graphicFrameLocks noChangeAspect="1"/>
          </p:cNvGraphicFramePr>
          <p:nvPr/>
        </p:nvGraphicFramePr>
        <p:xfrm>
          <a:off x="2484438" y="3298825"/>
          <a:ext cx="46799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Visio" r:id="rId22" imgW="1827633" imgH="781668" progId="">
                  <p:embed/>
                </p:oleObj>
              </mc:Choice>
              <mc:Fallback>
                <p:oleObj name="Visio" r:id="rId22" imgW="1827633" imgH="781668" progId="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98825"/>
                        <a:ext cx="46799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114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Задача 3.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2824163" y="157163"/>
            <a:ext cx="5462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На скільки частин розділяється </a:t>
            </a:r>
          </a:p>
          <a:p>
            <a:r>
              <a:rPr lang="uk-UA" sz="2800"/>
              <a:t>простір двома площинами?</a:t>
            </a:r>
            <a:endParaRPr lang="ru-RU" sz="2800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990600" y="1195388"/>
            <a:ext cx="186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FF0000"/>
                </a:solidFill>
              </a:rPr>
              <a:t>Випадок 1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651500" y="1195388"/>
            <a:ext cx="1868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FF0000"/>
                </a:solidFill>
              </a:rPr>
              <a:t>Випадок 2</a:t>
            </a:r>
            <a:endParaRPr lang="ru-RU" sz="2800">
              <a:solidFill>
                <a:srgbClr val="FF0000"/>
              </a:solidFill>
            </a:endParaRPr>
          </a:p>
        </p:txBody>
      </p:sp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539750" y="1773238"/>
          <a:ext cx="316865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Visio" r:id="rId3" imgW="1246022" imgH="1550518" progId="">
                  <p:embed/>
                </p:oleObj>
              </mc:Choice>
              <mc:Fallback>
                <p:oleObj name="Visio" r:id="rId3" imgW="1246022" imgH="1550518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3168650" cy="394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4427538" y="1700213"/>
          <a:ext cx="427355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Visio" r:id="rId5" imgW="3080004" imgH="3301289" progId="">
                  <p:embed/>
                </p:oleObj>
              </mc:Choice>
              <mc:Fallback>
                <p:oleObj name="Visio" r:id="rId5" imgW="3080004" imgH="3301289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700213"/>
                        <a:ext cx="427355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79388" y="5949950"/>
            <a:ext cx="3876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latin typeface="Times New Roman" pitchFamily="18" charset="0"/>
              </a:rPr>
              <a:t>Відповідь: на 3 або на 4.</a:t>
            </a:r>
            <a:endParaRPr lang="ru-RU" sz="2800">
              <a:latin typeface="Times New Roman" pitchFamily="18" charset="0"/>
            </a:endParaRPr>
          </a:p>
        </p:txBody>
      </p:sp>
      <p:graphicFrame>
        <p:nvGraphicFramePr>
          <p:cNvPr id="92174" name="Object 14"/>
          <p:cNvGraphicFramePr>
            <a:graphicFrameLocks noChangeAspect="1"/>
          </p:cNvGraphicFramePr>
          <p:nvPr/>
        </p:nvGraphicFramePr>
        <p:xfrm>
          <a:off x="2916238" y="1182688"/>
          <a:ext cx="10795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Формула" r:id="rId7" imgW="368280" imgH="203040" progId="Equation.3">
                  <p:embed/>
                </p:oleObj>
              </mc:Choice>
              <mc:Fallback>
                <p:oleObj name="Формула" r:id="rId7" imgW="36828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82688"/>
                        <a:ext cx="10795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5" name="Object 15"/>
          <p:cNvGraphicFramePr>
            <a:graphicFrameLocks noChangeAspect="1"/>
          </p:cNvGraphicFramePr>
          <p:nvPr/>
        </p:nvGraphicFramePr>
        <p:xfrm>
          <a:off x="7596188" y="1125538"/>
          <a:ext cx="12271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9" imgW="419040" imgH="203040" progId="Equation.3">
                  <p:embed/>
                </p:oleObj>
              </mc:Choice>
              <mc:Fallback>
                <p:oleObj name="Формула" r:id="rId9" imgW="41904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125538"/>
                        <a:ext cx="122713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  <p:bldP spid="92167" grpId="0"/>
      <p:bldP spid="92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6209D-F882-4C90-866C-33B087E0BCF9}" type="slidenum">
              <a:rPr lang="ru-RU"/>
              <a:pPr/>
              <a:t>13</a:t>
            </a:fld>
            <a:endParaRPr lang="ru-RU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3399"/>
                </a:solidFill>
              </a:rPr>
              <a:t>Паралельність</a:t>
            </a:r>
            <a:r>
              <a:rPr lang="ru-RU" sz="3600" dirty="0" smtClean="0">
                <a:solidFill>
                  <a:srgbClr val="003399"/>
                </a:solidFill>
              </a:rPr>
              <a:t>  </a:t>
            </a:r>
            <a:r>
              <a:rPr lang="ru-RU" sz="3600" dirty="0" smtClean="0">
                <a:solidFill>
                  <a:srgbClr val="003399"/>
                </a:solidFill>
              </a:rPr>
              <a:t>  </a:t>
            </a:r>
            <a:r>
              <a:rPr lang="ru-RU" sz="3600" dirty="0" err="1" smtClean="0">
                <a:solidFill>
                  <a:srgbClr val="003399"/>
                </a:solidFill>
              </a:rPr>
              <a:t>площин</a:t>
            </a:r>
            <a:r>
              <a:rPr lang="ru-RU" sz="3600" dirty="0" smtClean="0">
                <a:solidFill>
                  <a:srgbClr val="003399"/>
                </a:solidFill>
              </a:rPr>
              <a:t>    </a:t>
            </a:r>
            <a:r>
              <a:rPr lang="ru-RU" sz="3600" dirty="0">
                <a:solidFill>
                  <a:srgbClr val="003399"/>
                </a:solidFill>
              </a:rPr>
              <a:t>широко </a:t>
            </a:r>
            <a:r>
              <a:rPr lang="ru-RU" sz="3600" dirty="0" smtClean="0">
                <a:solidFill>
                  <a:srgbClr val="003399"/>
                </a:solidFill>
              </a:rPr>
              <a:t> </a:t>
            </a:r>
            <a:r>
              <a:rPr lang="ru-RU" sz="3600" dirty="0" err="1" smtClean="0">
                <a:solidFill>
                  <a:srgbClr val="003399"/>
                </a:solidFill>
              </a:rPr>
              <a:t>використовується</a:t>
            </a:r>
            <a:r>
              <a:rPr lang="ru-RU" sz="3600" dirty="0" smtClean="0">
                <a:solidFill>
                  <a:srgbClr val="003399"/>
                </a:solidFill>
              </a:rPr>
              <a:t>  в  </a:t>
            </a:r>
            <a:r>
              <a:rPr lang="ru-RU" sz="3600" dirty="0" err="1" smtClean="0">
                <a:solidFill>
                  <a:srgbClr val="003399"/>
                </a:solidFill>
              </a:rPr>
              <a:t>будівництві</a:t>
            </a:r>
            <a:r>
              <a:rPr lang="ru-RU" sz="3600" dirty="0" smtClean="0">
                <a:solidFill>
                  <a:srgbClr val="003399"/>
                </a:solidFill>
              </a:rPr>
              <a:t>…</a:t>
            </a:r>
            <a:endParaRPr lang="ru-RU" sz="3600" dirty="0">
              <a:solidFill>
                <a:srgbClr val="003399"/>
              </a:solidFill>
            </a:endParaRPr>
          </a:p>
        </p:txBody>
      </p:sp>
      <p:pic>
        <p:nvPicPr>
          <p:cNvPr id="11277" name="Picture 13" descr="j0157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44675"/>
            <a:ext cx="1795462" cy="1811338"/>
          </a:xfrm>
          <a:prstGeom prst="rect">
            <a:avLst/>
          </a:prstGeom>
          <a:noFill/>
        </p:spPr>
      </p:pic>
      <p:pic>
        <p:nvPicPr>
          <p:cNvPr id="11278" name="Picture 14" descr="j018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060575"/>
            <a:ext cx="1282700" cy="1284288"/>
          </a:xfrm>
          <a:prstGeom prst="rect">
            <a:avLst/>
          </a:prstGeom>
          <a:noFill/>
        </p:spPr>
      </p:pic>
      <p:pic>
        <p:nvPicPr>
          <p:cNvPr id="11280" name="Picture 16" descr="j0301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292600"/>
            <a:ext cx="1820862" cy="1339850"/>
          </a:xfrm>
          <a:prstGeom prst="rect">
            <a:avLst/>
          </a:prstGeom>
          <a:noFill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1497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98913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 descr="j01961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4221163"/>
            <a:ext cx="1801812" cy="16891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BD8D-9AB4-45A0-83B6-D93FA02A7FE0}" type="slidenum">
              <a:rPr lang="ru-RU"/>
              <a:pPr/>
              <a:t>14</a:t>
            </a:fld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…та  </a:t>
            </a:r>
            <a:r>
              <a:rPr lang="ru-RU" dirty="0" err="1" smtClean="0">
                <a:solidFill>
                  <a:srgbClr val="003399"/>
                </a:solidFill>
              </a:rPr>
              <a:t>архітектурі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6083" name="Picture 3" descr="САЙТ АРХИТЕКТОР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844675"/>
            <a:ext cx="2951162" cy="2206625"/>
          </a:xfrm>
          <a:prstGeom prst="rect">
            <a:avLst/>
          </a:prstGeom>
          <a:noFill/>
        </p:spPr>
      </p:pic>
      <p:pic>
        <p:nvPicPr>
          <p:cNvPr id="46084" name="Picture 4" descr="j0301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773238"/>
            <a:ext cx="2627312" cy="2246312"/>
          </a:xfrm>
          <a:prstGeom prst="rect">
            <a:avLst/>
          </a:prstGeom>
          <a:noFill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4221163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29260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1844675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4365625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3886200" cy="1676400"/>
          </a:xfrm>
        </p:spPr>
        <p:txBody>
          <a:bodyPr/>
          <a:lstStyle/>
          <a:p>
            <a:r>
              <a:rPr lang="ru-RU" dirty="0" err="1" smtClean="0"/>
              <a:t>Башта</a:t>
            </a:r>
            <a:r>
              <a:rPr lang="ru-RU" dirty="0" smtClean="0"/>
              <a:t> </a:t>
            </a:r>
            <a:r>
              <a:rPr lang="ru-RU" dirty="0" err="1" smtClean="0"/>
              <a:t>Сююмбіке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191000" cy="4267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/>
              <a:t>	</a:t>
            </a:r>
            <a:r>
              <a:rPr lang="ru-RU" sz="2800" dirty="0" err="1" smtClean="0"/>
              <a:t>Башта</a:t>
            </a:r>
            <a:r>
              <a:rPr lang="ru-RU" sz="2800" dirty="0" smtClean="0"/>
              <a:t> </a:t>
            </a:r>
            <a:r>
              <a:rPr lang="ru-RU" sz="2800" dirty="0" err="1" smtClean="0"/>
              <a:t>Сююмбіке</a:t>
            </a:r>
            <a:r>
              <a:rPr lang="ru-RU" sz="2800" dirty="0" smtClean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err="1" smtClean="0"/>
              <a:t>складається</a:t>
            </a:r>
            <a:r>
              <a:rPr lang="ru-RU" sz="2800" dirty="0" smtClean="0"/>
              <a:t>  </a:t>
            </a:r>
            <a:r>
              <a:rPr lang="ru-RU" sz="2800" dirty="0" err="1" smtClean="0"/>
              <a:t>з</a:t>
            </a:r>
            <a:r>
              <a:rPr lang="ru-RU" sz="2800" dirty="0" smtClean="0"/>
              <a:t>  семи  </a:t>
            </a:r>
            <a:r>
              <a:rPr lang="ru-RU" sz="2800" dirty="0" err="1" smtClean="0"/>
              <a:t>рівнів</a:t>
            </a:r>
            <a:r>
              <a:rPr lang="ru-RU" sz="2800" dirty="0" smtClean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нижні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 </a:t>
            </a:r>
            <a:r>
              <a:rPr lang="ru-RU" sz="2800" dirty="0" err="1" smtClean="0"/>
              <a:t>паралелепіпедами</a:t>
            </a:r>
            <a:r>
              <a:rPr lang="ru-RU" sz="2800" dirty="0" smtClean="0"/>
              <a:t>,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/>
              <a:t>а </a:t>
            </a:r>
            <a:r>
              <a:rPr lang="ru-RU" sz="2800" dirty="0" err="1" smtClean="0"/>
              <a:t>верхні</a:t>
            </a:r>
            <a:r>
              <a:rPr lang="ru-RU" sz="2800" dirty="0" smtClean="0"/>
              <a:t> 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/>
              <a:t> многогранники.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1600" dirty="0"/>
          </a:p>
        </p:txBody>
      </p:sp>
      <p:pic>
        <p:nvPicPr>
          <p:cNvPr id="17410" name="Picture 2" descr="C:\Users\Satellite\Desktop\урок\Bashnya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3" y="0"/>
            <a:ext cx="4600601" cy="14319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Єгипетські</a:t>
            </a:r>
            <a:r>
              <a:rPr lang="ru-RU" dirty="0" smtClean="0"/>
              <a:t> </a:t>
            </a:r>
            <a:r>
              <a:rPr lang="ru-RU" dirty="0" err="1" smtClean="0"/>
              <a:t>піраміди</a:t>
            </a:r>
            <a:endParaRPr lang="ru-RU" dirty="0"/>
          </a:p>
        </p:txBody>
      </p:sp>
      <p:pic>
        <p:nvPicPr>
          <p:cNvPr id="10243" name="Picture 3" descr="Пирамиды в Гизе"/>
          <p:cNvPicPr>
            <a:picLocks noChangeAspect="1" noChangeArrowheads="1"/>
          </p:cNvPicPr>
          <p:nvPr/>
        </p:nvPicPr>
        <p:blipFill>
          <a:blip r:embed="rId3" cstate="print"/>
          <a:srcRect l="6580" t="13846" r="3947" b="7692"/>
          <a:stretch>
            <a:fillRect/>
          </a:stretch>
        </p:blipFill>
        <p:spPr bwMode="auto">
          <a:xfrm>
            <a:off x="1857356" y="2971800"/>
            <a:ext cx="5181600" cy="3886200"/>
          </a:xfrm>
          <a:prstGeom prst="rect">
            <a:avLst/>
          </a:prstGeom>
          <a:noFill/>
        </p:spPr>
      </p:pic>
      <p:pic>
        <p:nvPicPr>
          <p:cNvPr id="10244" name="Picture 4" descr="пирами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642918"/>
            <a:ext cx="3352800" cy="30226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1406525"/>
            <a:ext cx="419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200" dirty="0" smtClean="0"/>
              <a:t>Вони 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 </a:t>
            </a:r>
            <a:r>
              <a:rPr lang="ru-RU" sz="2200" dirty="0" err="1" smtClean="0"/>
              <a:t>складені</a:t>
            </a:r>
            <a:r>
              <a:rPr lang="ru-RU" sz="2200" dirty="0" smtClean="0"/>
              <a:t>  </a:t>
            </a:r>
            <a:r>
              <a:rPr lang="ru-RU" sz="2200" dirty="0" err="1" smtClean="0"/>
              <a:t>з</a:t>
            </a:r>
            <a:r>
              <a:rPr lang="ru-RU" sz="2200" dirty="0" smtClean="0"/>
              <a:t>  </a:t>
            </a:r>
            <a:r>
              <a:rPr lang="ru-RU" sz="2200" dirty="0" err="1" smtClean="0"/>
              <a:t>окремих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кам</a:t>
            </a:r>
            <a:r>
              <a:rPr lang="en-US" sz="2200" dirty="0" smtClean="0"/>
              <a:t>’</a:t>
            </a:r>
            <a:r>
              <a:rPr lang="uk-UA" sz="2200" dirty="0" err="1" smtClean="0"/>
              <a:t>яних</a:t>
            </a:r>
            <a:r>
              <a:rPr lang="uk-UA" sz="2200" dirty="0" smtClean="0"/>
              <a:t>  блоків, як  в  наш  час  діти  складають  піраміди  з  кубиків.</a:t>
            </a:r>
            <a:endParaRPr lang="ru-RU" sz="2200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Галікарнаський</a:t>
            </a:r>
            <a:r>
              <a:rPr lang="ru-RU" sz="4000" dirty="0" smtClean="0"/>
              <a:t> мавзолей </a:t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 err="1" smtClean="0"/>
              <a:t>усипальня</a:t>
            </a:r>
            <a:r>
              <a:rPr lang="ru-RU" sz="4000" dirty="0" smtClean="0"/>
              <a:t> </a:t>
            </a:r>
            <a:r>
              <a:rPr lang="ru-RU" sz="4000" dirty="0" err="1" smtClean="0"/>
              <a:t>персидського</a:t>
            </a:r>
            <a:r>
              <a:rPr lang="ru-RU" sz="4000" dirty="0" smtClean="0"/>
              <a:t>  царя </a:t>
            </a:r>
            <a:r>
              <a:rPr lang="ru-RU" sz="4000" dirty="0" err="1" smtClean="0"/>
              <a:t>Мавсола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419600" cy="59436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000" dirty="0"/>
              <a:t>	</a:t>
            </a:r>
            <a:endParaRPr lang="ru-RU" sz="2400" dirty="0"/>
          </a:p>
        </p:txBody>
      </p:sp>
      <p:pic>
        <p:nvPicPr>
          <p:cNvPr id="9220" name="Picture 4" descr="Галикарнасский мавзо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142984"/>
            <a:ext cx="5367342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0042"/>
            <a:ext cx="5029200" cy="12858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Александрійський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маяк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3143240" cy="5562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/>
              <a:t>	В 285 году до </a:t>
            </a:r>
            <a:r>
              <a:rPr lang="ru-RU" sz="2400" dirty="0" err="1"/>
              <a:t>н.э.на</a:t>
            </a:r>
            <a:r>
              <a:rPr lang="ru-RU" sz="2400" dirty="0"/>
              <a:t> </a:t>
            </a:r>
            <a:r>
              <a:rPr lang="ru-RU" sz="2400" dirty="0" err="1" smtClean="0"/>
              <a:t>острові</a:t>
            </a:r>
            <a:r>
              <a:rPr lang="ru-RU" sz="2400" dirty="0" smtClean="0"/>
              <a:t> </a:t>
            </a:r>
            <a:r>
              <a:rPr lang="ru-RU" sz="2400" dirty="0" err="1"/>
              <a:t>Фарос</a:t>
            </a:r>
            <a:r>
              <a:rPr lang="ru-RU" sz="2400" dirty="0"/>
              <a:t> архитектор </a:t>
            </a:r>
            <a:r>
              <a:rPr lang="ru-RU" sz="2400" dirty="0" err="1"/>
              <a:t>Сострат</a:t>
            </a:r>
            <a:r>
              <a:rPr lang="ru-RU" sz="2400" dirty="0"/>
              <a:t> </a:t>
            </a:r>
            <a:r>
              <a:rPr lang="ru-RU" sz="2400" dirty="0" err="1" smtClean="0"/>
              <a:t>Кнідський</a:t>
            </a:r>
            <a:r>
              <a:rPr lang="ru-RU" sz="2400" dirty="0" smtClean="0"/>
              <a:t> приступив до  </a:t>
            </a:r>
            <a:r>
              <a:rPr lang="ru-RU" sz="2400" dirty="0" err="1" smtClean="0"/>
              <a:t>будівництва</a:t>
            </a:r>
            <a:r>
              <a:rPr lang="ru-RU" sz="2400" dirty="0" smtClean="0"/>
              <a:t> </a:t>
            </a:r>
            <a:r>
              <a:rPr lang="ru-RU" sz="2400" dirty="0"/>
              <a:t>маяка</a:t>
            </a:r>
            <a:r>
              <a:rPr lang="ru-RU" sz="2400" dirty="0" smtClean="0"/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Висота</a:t>
            </a:r>
            <a:r>
              <a:rPr lang="ru-RU" sz="2400" dirty="0" smtClean="0"/>
              <a:t> маяка – 120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.</a:t>
            </a:r>
          </a:p>
        </p:txBody>
      </p:sp>
      <p:pic>
        <p:nvPicPr>
          <p:cNvPr id="7172" name="Picture 4" descr="александрийский мая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42148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9C19-5588-4111-90B6-9FB46FE9D441}" type="slidenum">
              <a:rPr lang="ru-RU"/>
              <a:pPr/>
              <a:t>19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3399"/>
                </a:solidFill>
              </a:rPr>
              <a:t>Машинобудівництво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00213"/>
            <a:ext cx="15128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 descr="j02969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500438"/>
            <a:ext cx="1416050" cy="2589212"/>
          </a:xfrm>
          <a:prstGeom prst="rect">
            <a:avLst/>
          </a:prstGeom>
          <a:noFill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773238"/>
            <a:ext cx="2038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700213"/>
            <a:ext cx="25209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500438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8725249-stock-photo-cube-3d-render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286250" cy="4286250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362950" cy="4464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b="1" i="1" dirty="0" smtClean="0"/>
              <a:t>Те, </a:t>
            </a:r>
            <a:r>
              <a:rPr lang="ru-RU" sz="6000" b="1" i="1" dirty="0" err="1" smtClean="0"/>
              <a:t>що</a:t>
            </a:r>
            <a:r>
              <a:rPr lang="ru-RU" sz="6000" b="1" i="1" dirty="0" smtClean="0"/>
              <a:t> не </a:t>
            </a:r>
            <a:r>
              <a:rPr lang="ru-RU" sz="6000" b="1" i="1" dirty="0" err="1" smtClean="0"/>
              <a:t>може</a:t>
            </a:r>
            <a:r>
              <a:rPr lang="ru-RU" sz="6000" b="1" i="1" dirty="0" smtClean="0"/>
              <a:t/>
            </a:r>
            <a:br>
              <a:rPr lang="ru-RU" sz="6000" b="1" i="1" dirty="0" smtClean="0"/>
            </a:br>
            <a:r>
              <a:rPr lang="ru-RU" sz="6000" b="1" i="1" dirty="0" smtClean="0"/>
              <a:t> </a:t>
            </a:r>
            <a:r>
              <a:rPr lang="ru-RU" sz="6000" b="1" i="1" dirty="0" err="1" smtClean="0"/>
              <a:t>геометрія</a:t>
            </a:r>
            <a:r>
              <a:rPr lang="ru-RU" sz="6000" b="1" i="1" dirty="0" smtClean="0"/>
              <a:t>,</a:t>
            </a:r>
            <a:br>
              <a:rPr lang="ru-RU" sz="6000" b="1" i="1" dirty="0" smtClean="0"/>
            </a:br>
            <a:r>
              <a:rPr lang="ru-RU" sz="6000" b="1" i="1" dirty="0" smtClean="0"/>
              <a:t> </a:t>
            </a:r>
            <a:r>
              <a:rPr lang="ru-RU" sz="6000" b="1" i="1" dirty="0" err="1" smtClean="0"/>
              <a:t>не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можемо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й</a:t>
            </a:r>
            <a:r>
              <a:rPr lang="ru-RU" sz="6000" b="1" i="1" dirty="0" smtClean="0"/>
              <a:t> ми.</a:t>
            </a:r>
            <a:br>
              <a:rPr lang="ru-RU" sz="6000" b="1" i="1" dirty="0" smtClean="0"/>
            </a:br>
            <a:r>
              <a:rPr lang="ru-RU" sz="6000" b="1" i="1" dirty="0" smtClean="0"/>
              <a:t>  </a:t>
            </a:r>
            <a:br>
              <a:rPr lang="ru-RU" sz="6000" b="1" i="1" dirty="0" smtClean="0"/>
            </a:br>
            <a:r>
              <a:rPr lang="ru-RU" sz="6000" b="1" i="1" dirty="0" smtClean="0"/>
              <a:t> Б. Паскаль</a:t>
            </a:r>
            <a:endParaRPr lang="ru-RU" sz="6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Satellite\Desktop\урок\20081012210010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0656"/>
            <a:ext cx="3714776" cy="3214710"/>
          </a:xfrm>
          <a:prstGeom prst="rect">
            <a:avLst/>
          </a:prstGeom>
          <a:noFill/>
        </p:spPr>
      </p:pic>
      <p:pic>
        <p:nvPicPr>
          <p:cNvPr id="19459" name="Picture 3" descr="C:\Users\Satellite\Desktop\урок\2008101221021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928934"/>
            <a:ext cx="450058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Виготовлення  меблів</a:t>
            </a:r>
            <a:endParaRPr lang="ru-RU" dirty="0"/>
          </a:p>
        </p:txBody>
      </p:sp>
      <p:pic>
        <p:nvPicPr>
          <p:cNvPr id="20482" name="Picture 2" descr="C:\Users\Satellite\Desktop\урок\1281304373425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2190750" cy="2857500"/>
          </a:xfrm>
          <a:prstGeom prst="rect">
            <a:avLst/>
          </a:prstGeom>
          <a:noFill/>
        </p:spPr>
      </p:pic>
      <p:pic>
        <p:nvPicPr>
          <p:cNvPr id="20483" name="Picture 3" descr="C:\Users\Satellite\Desktop\урок\128130437348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785794"/>
            <a:ext cx="2857500" cy="2066925"/>
          </a:xfrm>
          <a:prstGeom prst="rect">
            <a:avLst/>
          </a:prstGeom>
          <a:noFill/>
        </p:spPr>
      </p:pic>
      <p:pic>
        <p:nvPicPr>
          <p:cNvPr id="20484" name="Picture 4" descr="C:\Users\Satellite\Desktop\урок\1281304373437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3116"/>
            <a:ext cx="3214690" cy="2571753"/>
          </a:xfrm>
          <a:prstGeom prst="rect">
            <a:avLst/>
          </a:prstGeom>
          <a:noFill/>
        </p:spPr>
      </p:pic>
      <p:pic>
        <p:nvPicPr>
          <p:cNvPr id="20485" name="Picture 5" descr="C:\Users\Satellite\Desktop\урок\1281304373487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643314"/>
            <a:ext cx="2667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tellite\Desktop\урок\289px-Meridian-Internati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5857916" cy="4429156"/>
          </a:xfrm>
          <a:prstGeom prst="rect">
            <a:avLst/>
          </a:prstGeom>
          <a:noFill/>
        </p:spPr>
      </p:pic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D80A-5CAD-42D6-A19E-4079213DAA06}" type="slidenum">
              <a:rPr lang="ru-RU"/>
              <a:pPr/>
              <a:t>22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3399"/>
                </a:solidFill>
              </a:rPr>
              <a:t>Геодезія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66800" y="48768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39942" name="Picture 6" descr="j0285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1766888" cy="2178050"/>
          </a:xfrm>
          <a:prstGeom prst="rect">
            <a:avLst/>
          </a:prstGeom>
          <a:noFill/>
        </p:spPr>
      </p:pic>
      <p:pic>
        <p:nvPicPr>
          <p:cNvPr id="39943" name="Picture 7" descr="j0335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28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Повторити параграф  1-5</a:t>
            </a:r>
          </a:p>
          <a:p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язати</a:t>
            </a:r>
            <a:r>
              <a:rPr lang="uk-UA" sz="3600" dirty="0" smtClean="0"/>
              <a:t> кілька задач на вибір із різних параграфів</a:t>
            </a:r>
          </a:p>
          <a:p>
            <a:r>
              <a:rPr lang="uk-UA" sz="3600" dirty="0" smtClean="0"/>
              <a:t>Підготуватися до контрольної роботи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42665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285728"/>
            <a:ext cx="8715436" cy="6572272"/>
          </a:xfrm>
          <a:prstGeom prst="roundRect">
            <a:avLst>
              <a:gd name="adj" fmla="val 41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Вивчіть  </a:t>
            </a:r>
            <a:r>
              <a:rPr lang="uk-UA" sz="4000" b="1" i="1" dirty="0" smtClean="0">
                <a:solidFill>
                  <a:srgbClr val="FF0000"/>
                </a:solidFill>
              </a:rPr>
              <a:t>основу  науки, перш  чим  піднятися  на  її вершини.</a:t>
            </a:r>
          </a:p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Ніколи  не  беріться  за  наступне, не  засвоївши  попереднє. Шукайте, творіть і  </a:t>
            </a:r>
            <a:r>
              <a:rPr lang="uk-UA" sz="4000" b="1" i="1" dirty="0" err="1" smtClean="0">
                <a:solidFill>
                  <a:srgbClr val="FF0000"/>
                </a:solidFill>
              </a:rPr>
              <a:t>пам</a:t>
            </a:r>
            <a:r>
              <a:rPr lang="en-US" sz="4000" b="1" i="1" dirty="0" smtClean="0">
                <a:solidFill>
                  <a:srgbClr val="FF0000"/>
                </a:solidFill>
              </a:rPr>
              <a:t>’</a:t>
            </a:r>
            <a:r>
              <a:rPr lang="uk-UA" sz="4000" b="1" i="1" dirty="0" err="1" smtClean="0">
                <a:solidFill>
                  <a:srgbClr val="FF0000"/>
                </a:solidFill>
              </a:rPr>
              <a:t>ятайте</a:t>
            </a:r>
            <a:r>
              <a:rPr lang="uk-UA" sz="4000" b="1" i="1" dirty="0" smtClean="0">
                <a:solidFill>
                  <a:srgbClr val="FF0000"/>
                </a:solidFill>
              </a:rPr>
              <a:t>, що  навчання – важка, але  дуже  вдячна  </a:t>
            </a:r>
            <a:r>
              <a:rPr lang="uk-UA" sz="4000" b="1" i="1" dirty="0" smtClean="0">
                <a:solidFill>
                  <a:srgbClr val="FF0000"/>
                </a:solidFill>
              </a:rPr>
              <a:t>справа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sz="4000" b="1" i="1" dirty="0">
                <a:solidFill>
                  <a:srgbClr val="FF0000"/>
                </a:solidFill>
              </a:rPr>
              <a:t>І</a:t>
            </a:r>
            <a:r>
              <a:rPr lang="ru-RU" sz="4000" b="1" i="1" dirty="0" smtClean="0">
                <a:solidFill>
                  <a:srgbClr val="FF0000"/>
                </a:solidFill>
              </a:rPr>
              <a:t>.П</a:t>
            </a:r>
            <a:r>
              <a:rPr lang="ru-RU" sz="4000" b="1" i="1" dirty="0" smtClean="0">
                <a:solidFill>
                  <a:srgbClr val="FF0000"/>
                </a:solidFill>
              </a:rPr>
              <a:t>. Павлов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3600" dirty="0" smtClean="0"/>
              <a:t>Уважно перегляньте презентацію</a:t>
            </a:r>
          </a:p>
          <a:p>
            <a:r>
              <a:rPr lang="uk-UA" sz="3600" dirty="0" smtClean="0"/>
              <a:t>Повторіть вивчений матеріал теми</a:t>
            </a:r>
          </a:p>
          <a:p>
            <a:r>
              <a:rPr lang="uk-UA" sz="3600" dirty="0" smtClean="0"/>
              <a:t>Запропоновані задачі </a:t>
            </a:r>
            <a:r>
              <a:rPr lang="uk-UA" sz="3600" dirty="0" err="1" smtClean="0"/>
              <a:t>розв</a:t>
            </a:r>
            <a:r>
              <a:rPr lang="en-US" sz="3600" dirty="0" smtClean="0"/>
              <a:t>’</a:t>
            </a:r>
            <a:r>
              <a:rPr lang="uk-UA" sz="3600" dirty="0" err="1" smtClean="0"/>
              <a:t>яжіть</a:t>
            </a:r>
            <a:endParaRPr lang="uk-UA" sz="3600" dirty="0"/>
          </a:p>
          <a:p>
            <a:r>
              <a:rPr lang="uk-UA" sz="3600" dirty="0" smtClean="0"/>
              <a:t>Дізнайтесь цікаві факти про використання паралельності прямих і </a:t>
            </a:r>
            <a:r>
              <a:rPr lang="uk-UA" sz="3600" dirty="0" err="1" smtClean="0"/>
              <a:t>площин</a:t>
            </a:r>
            <a:r>
              <a:rPr lang="uk-UA" sz="3600" dirty="0" smtClean="0"/>
              <a:t> у просторі</a:t>
            </a:r>
          </a:p>
          <a:p>
            <a:r>
              <a:rPr lang="uk-UA" sz="3600" dirty="0" smtClean="0"/>
              <a:t>Виконайте кілька номерів із підручника</a:t>
            </a: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1090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536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54137"/>
          </a:xfr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bIns="0" anchor="b">
            <a:normAutofit fontScale="90000"/>
          </a:bodyPr>
          <a:lstStyle/>
          <a:p>
            <a:r>
              <a:rPr lang="ru-RU" sz="9200" dirty="0" err="1" smtClean="0">
                <a:solidFill>
                  <a:srgbClr val="0A62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Геометрія</a:t>
            </a:r>
            <a:endParaRPr lang="ru-RU" sz="9200" dirty="0">
              <a:solidFill>
                <a:srgbClr val="0A62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5363" name="Місце для тексту 15362"/>
          <p:cNvSpPr>
            <a:spLocks noGrp="1"/>
          </p:cNvSpPr>
          <p:nvPr>
            <p:ph type="body" idx="4294967295"/>
          </p:nvPr>
        </p:nvSpPr>
        <p:spPr>
          <a:xfrm>
            <a:off x="323850" y="2103438"/>
            <a:ext cx="6707188" cy="1468437"/>
          </a:xfr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3050" indent="-273050" algn="ctr">
              <a:buFontTx/>
              <a:buNone/>
            </a:pPr>
            <a:r>
              <a:rPr lang="ru-RU" sz="7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Планіметрія</a:t>
            </a:r>
            <a:endParaRPr lang="ru-RU" sz="72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5366" name="Rectangle 15365"/>
          <p:cNvSpPr>
            <a:spLocks noChangeArrowheads="1"/>
          </p:cNvSpPr>
          <p:nvPr/>
        </p:nvSpPr>
        <p:spPr bwMode="auto">
          <a:xfrm>
            <a:off x="1979613" y="3716338"/>
            <a:ext cx="6978650" cy="1349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72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Стереометрія</a:t>
            </a:r>
            <a:r>
              <a:rPr lang="ru-RU" sz="8000" i="1" dirty="0" smtClean="0">
                <a:solidFill>
                  <a:srgbClr val="CC00CC"/>
                </a:solidFill>
                <a:latin typeface="Constantia" pitchFamily="18" charset="0"/>
              </a:rPr>
              <a:t> </a:t>
            </a:r>
            <a:endParaRPr lang="ru-RU" sz="8000" i="1" dirty="0">
              <a:solidFill>
                <a:srgbClr val="CC00CC"/>
              </a:solidFill>
              <a:latin typeface="Constantia" pitchFamily="18" charset="0"/>
            </a:endParaRPr>
          </a:p>
        </p:txBody>
      </p:sp>
      <p:sp>
        <p:nvSpPr>
          <p:cNvPr id="23557" name="Straight Connector 15366"/>
          <p:cNvSpPr>
            <a:spLocks noChangeShapeType="1"/>
          </p:cNvSpPr>
          <p:nvPr/>
        </p:nvSpPr>
        <p:spPr bwMode="auto">
          <a:xfrm flipH="1">
            <a:off x="2039938" y="1714500"/>
            <a:ext cx="865187" cy="792163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TextBox 15368"/>
          <p:cNvSpPr txBox="1">
            <a:spLocks noChangeArrowheads="1"/>
          </p:cNvSpPr>
          <p:nvPr/>
        </p:nvSpPr>
        <p:spPr bwMode="auto">
          <a:xfrm>
            <a:off x="2195513" y="5013325"/>
            <a:ext cx="3106737" cy="10064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r>
              <a:rPr lang="en-US" sz="6000" b="1" i="1">
                <a:solidFill>
                  <a:srgbClr val="CC00CC"/>
                </a:solidFill>
              </a:rPr>
              <a:t>stereos</a:t>
            </a:r>
            <a:r>
              <a:rPr lang="ru-RU" sz="6000" b="1" i="1">
                <a:solidFill>
                  <a:srgbClr val="CC00CC"/>
                </a:solidFill>
              </a:rPr>
              <a:t> </a:t>
            </a:r>
          </a:p>
        </p:txBody>
      </p:sp>
      <p:sp>
        <p:nvSpPr>
          <p:cNvPr id="15370" name="TextBox 15369"/>
          <p:cNvSpPr txBox="1">
            <a:spLocks noChangeArrowheads="1"/>
          </p:cNvSpPr>
          <p:nvPr/>
        </p:nvSpPr>
        <p:spPr bwMode="auto">
          <a:xfrm>
            <a:off x="5148263" y="5084763"/>
            <a:ext cx="3765550" cy="13849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r>
              <a:rPr lang="ru-RU" sz="2800" dirty="0" err="1" smtClean="0">
                <a:latin typeface="Georgia" pitchFamily="18" charset="0"/>
              </a:rPr>
              <a:t>тілесний</a:t>
            </a:r>
            <a:r>
              <a:rPr lang="ru-RU" sz="2800" dirty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твердий</a:t>
            </a:r>
            <a:r>
              <a:rPr lang="ru-RU" sz="2800" dirty="0">
                <a:latin typeface="Georgia" pitchFamily="18" charset="0"/>
              </a:rPr>
              <a:t>, </a:t>
            </a:r>
            <a:r>
              <a:rPr lang="ru-RU" sz="2800" dirty="0" smtClean="0">
                <a:latin typeface="Georgia" pitchFamily="18" charset="0"/>
              </a:rPr>
              <a:t>об</a:t>
            </a:r>
            <a:r>
              <a:rPr lang="en-US" sz="2800" dirty="0" smtClean="0">
                <a:latin typeface="Georgia" pitchFamily="18" charset="0"/>
              </a:rPr>
              <a:t>’</a:t>
            </a:r>
            <a:r>
              <a:rPr lang="uk-UA" sz="2800" dirty="0" smtClean="0">
                <a:latin typeface="Georgia" pitchFamily="18" charset="0"/>
              </a:rPr>
              <a:t>є</a:t>
            </a:r>
            <a:r>
              <a:rPr lang="ru-RU" sz="2800" dirty="0" err="1" smtClean="0">
                <a:latin typeface="Georgia" pitchFamily="18" charset="0"/>
              </a:rPr>
              <a:t>мний</a:t>
            </a:r>
            <a:r>
              <a:rPr lang="ru-RU" sz="2800" dirty="0">
                <a:latin typeface="Georgia" pitchFamily="18" charset="0"/>
              </a:rPr>
              <a:t>, </a:t>
            </a:r>
            <a:r>
              <a:rPr lang="ru-RU" sz="2800" dirty="0" err="1" smtClean="0">
                <a:latin typeface="Georgia" pitchFamily="18" charset="0"/>
              </a:rPr>
              <a:t>просторовий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23561" name="Straight Connector 15370"/>
          <p:cNvSpPr>
            <a:spLocks noChangeShapeType="1"/>
          </p:cNvSpPr>
          <p:nvPr/>
        </p:nvSpPr>
        <p:spPr bwMode="auto">
          <a:xfrm>
            <a:off x="7215188" y="1643063"/>
            <a:ext cx="503237" cy="209073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  <p:bldP spid="15366" grpId="0" animBg="1"/>
      <p:bldP spid="23557" grpId="0" animBg="1"/>
      <p:bldP spid="15369" grpId="0"/>
      <p:bldP spid="15370" grpId="0"/>
      <p:bldP spid="235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WordArt 4"/>
          <p:cNvSpPr>
            <a:spLocks noChangeArrowheads="1" noChangeShapeType="1" noTextEdit="1"/>
          </p:cNvSpPr>
          <p:nvPr/>
        </p:nvSpPr>
        <p:spPr bwMode="auto">
          <a:xfrm>
            <a:off x="3348038" y="260350"/>
            <a:ext cx="2519362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endParaRPr lang="ru-RU" sz="32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39" name="WordArt 5"/>
          <p:cNvSpPr>
            <a:spLocks noChangeArrowheads="1" noChangeShapeType="1" noTextEdit="1"/>
          </p:cNvSpPr>
          <p:nvPr/>
        </p:nvSpPr>
        <p:spPr bwMode="auto">
          <a:xfrm>
            <a:off x="560388" y="1268413"/>
            <a:ext cx="81153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endParaRPr lang="ru-RU" sz="32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714348" y="1643050"/>
            <a:ext cx="2952750" cy="7921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/>
              <a:t>Планіметрія</a:t>
            </a:r>
            <a:endParaRPr lang="ru-RU" sz="2800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5357818" y="1643050"/>
            <a:ext cx="2952750" cy="792162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/>
              <a:t>Стереометрія</a:t>
            </a:r>
            <a:endParaRPr lang="ru-RU" sz="2800"/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79388" y="3284538"/>
            <a:ext cx="411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24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властивості</a:t>
            </a: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фігур</a:t>
            </a:r>
            <a:r>
              <a:rPr lang="ru-RU" sz="2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на </a:t>
            </a:r>
            <a:r>
              <a:rPr lang="ru-RU" sz="24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площині</a:t>
            </a:r>
            <a:endParaRPr lang="ru-RU" sz="2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4786314" y="3286124"/>
            <a:ext cx="411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2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властивості фігур у просторі</a:t>
            </a:r>
          </a:p>
        </p:txBody>
      </p:sp>
      <p:graphicFrame>
        <p:nvGraphicFramePr>
          <p:cNvPr id="4113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5288" y="5651500"/>
          <a:ext cx="137953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Visio" r:id="rId3" imgW="1019861" imgH="486461" progId="">
                  <p:embed/>
                </p:oleObj>
              </mc:Choice>
              <mc:Fallback>
                <p:oleObj name="Visio" r:id="rId3" imgW="1019861" imgH="486461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51500"/>
                        <a:ext cx="1379537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09913" y="5300663"/>
          <a:ext cx="130651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Visio" r:id="rId5" imgW="788822" imgH="484022" progId="">
                  <p:embed/>
                </p:oleObj>
              </mc:Choice>
              <mc:Fallback>
                <p:oleObj name="Visio" r:id="rId5" imgW="788822" imgH="484022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5300663"/>
                        <a:ext cx="1306512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01813" y="4724400"/>
          <a:ext cx="9255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Visio" r:id="rId7" imgW="651662" imgH="651662" progId="">
                  <p:embed/>
                </p:oleObj>
              </mc:Choice>
              <mc:Fallback>
                <p:oleObj name="Visio" r:id="rId7" imgW="651662" imgH="651662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4724400"/>
                        <a:ext cx="92551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52413" y="4551363"/>
          <a:ext cx="12620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Visio" r:id="rId9" imgW="788822" imgH="484022" progId="">
                  <p:embed/>
                </p:oleObj>
              </mc:Choice>
              <mc:Fallback>
                <p:oleObj name="Visio" r:id="rId9" imgW="788822" imgH="484022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551363"/>
                        <a:ext cx="12620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2987675" y="3838575"/>
          <a:ext cx="129698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Visio" r:id="rId11" imgW="788822" imgH="484022" progId="">
                  <p:embed/>
                </p:oleObj>
              </mc:Choice>
              <mc:Fallback>
                <p:oleObj name="Visio" r:id="rId11" imgW="788822" imgH="484022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38575"/>
                        <a:ext cx="129698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1835150" y="5865813"/>
          <a:ext cx="11525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Visio" r:id="rId13" imgW="727862" imgH="552602" progId="">
                  <p:embed/>
                </p:oleObj>
              </mc:Choice>
              <mc:Fallback>
                <p:oleObj name="Visio" r:id="rId13" imgW="727862" imgH="552602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865813"/>
                        <a:ext cx="11525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323850" y="3716338"/>
          <a:ext cx="246538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Visio" r:id="rId15" imgW="2465222" imgH="636422" progId="">
                  <p:embed/>
                </p:oleObj>
              </mc:Choice>
              <mc:Fallback>
                <p:oleObj name="Visio" r:id="rId15" imgW="2465222" imgH="636422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716338"/>
                        <a:ext cx="2465388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4973638" y="3716338"/>
          <a:ext cx="139858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Visio" r:id="rId17" imgW="1398422" imgH="1169822" progId="">
                  <p:embed/>
                </p:oleObj>
              </mc:Choice>
              <mc:Fallback>
                <p:oleObj name="Visio" r:id="rId17" imgW="1398422" imgH="1169822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716338"/>
                        <a:ext cx="1398587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6600825" y="3716338"/>
          <a:ext cx="10668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Visio" r:id="rId19" imgW="941222" imgH="1017422" progId="">
                  <p:embed/>
                </p:oleObj>
              </mc:Choice>
              <mc:Fallback>
                <p:oleObj name="Visio" r:id="rId19" imgW="941222" imgH="1017422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3716338"/>
                        <a:ext cx="10668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7870825" y="3775075"/>
          <a:ext cx="109378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Visio" r:id="rId21" imgW="1093622" imgH="1093622" progId="">
                  <p:embed/>
                </p:oleObj>
              </mc:Choice>
              <mc:Fallback>
                <p:oleObj name="Visio" r:id="rId21" imgW="1093622" imgH="1093622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5" y="3775075"/>
                        <a:ext cx="109378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1" name="Object 35"/>
          <p:cNvGraphicFramePr>
            <a:graphicFrameLocks noChangeAspect="1"/>
          </p:cNvGraphicFramePr>
          <p:nvPr/>
        </p:nvGraphicFramePr>
        <p:xfrm>
          <a:off x="5541963" y="5157788"/>
          <a:ext cx="119062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Visio" r:id="rId23" imgW="1093622" imgH="1322222" progId="">
                  <p:embed/>
                </p:oleObj>
              </mc:Choice>
              <mc:Fallback>
                <p:oleObj name="Visio" r:id="rId23" imgW="1093622" imgH="1322222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5157788"/>
                        <a:ext cx="1190625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2" name="Object 36"/>
          <p:cNvGraphicFramePr>
            <a:graphicFrameLocks noChangeAspect="1"/>
          </p:cNvGraphicFramePr>
          <p:nvPr/>
        </p:nvGraphicFramePr>
        <p:xfrm>
          <a:off x="7380288" y="5157788"/>
          <a:ext cx="109378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Visio" r:id="rId25" imgW="1093927" imgH="1329842" progId="">
                  <p:embed/>
                </p:oleObj>
              </mc:Choice>
              <mc:Fallback>
                <p:oleObj name="Visio" r:id="rId25" imgW="1093927" imgH="1329842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157788"/>
                        <a:ext cx="1093787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5" grpId="0" animBg="1"/>
      <p:bldP spid="4108" grpId="0" animBg="1"/>
      <p:bldP spid="4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14282" y="285728"/>
            <a:ext cx="8715436" cy="6357982"/>
          </a:xfrm>
          <a:prstGeom prst="roundRect">
            <a:avLst>
              <a:gd name="adj" fmla="val 41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6004"/>
            <a:ext cx="8229600" cy="120417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Основні поняття стереометрії</a:t>
            </a:r>
            <a:endParaRPr lang="ru-RU" dirty="0"/>
          </a:p>
        </p:txBody>
      </p:sp>
      <p:grpSp>
        <p:nvGrpSpPr>
          <p:cNvPr id="3" name="Группа 35"/>
          <p:cNvGrpSpPr/>
          <p:nvPr/>
        </p:nvGrpSpPr>
        <p:grpSpPr>
          <a:xfrm>
            <a:off x="857224" y="2282603"/>
            <a:ext cx="785818" cy="1721290"/>
            <a:chOff x="857224" y="2282603"/>
            <a:chExt cx="785818" cy="1721290"/>
          </a:xfrm>
        </p:grpSpPr>
        <p:sp>
          <p:nvSpPr>
            <p:cNvPr id="4" name="Овал 3"/>
            <p:cNvSpPr/>
            <p:nvPr/>
          </p:nvSpPr>
          <p:spPr>
            <a:xfrm>
              <a:off x="1214414" y="2282603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224" y="335756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Точка</a:t>
              </a:r>
            </a:p>
            <a:p>
              <a:pPr algn="ctr"/>
              <a:r>
                <a:rPr lang="uk-UA" dirty="0" smtClean="0"/>
                <a:t>(</a:t>
              </a:r>
              <a:r>
                <a:rPr lang="uk-UA" i="1" dirty="0" smtClean="0"/>
                <a:t>А</a:t>
              </a:r>
              <a:r>
                <a:rPr lang="uk-UA" dirty="0" smtClean="0"/>
                <a:t>)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81062" y="2354041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/>
                <a:t>А</a:t>
              </a:r>
              <a:endParaRPr lang="ru-RU" i="1" dirty="0"/>
            </a:p>
          </p:txBody>
        </p:sp>
      </p:grpSp>
      <p:grpSp>
        <p:nvGrpSpPr>
          <p:cNvPr id="5" name="Группа 43"/>
          <p:cNvGrpSpPr/>
          <p:nvPr/>
        </p:nvGrpSpPr>
        <p:grpSpPr>
          <a:xfrm>
            <a:off x="5929322" y="1639661"/>
            <a:ext cx="2286016" cy="2364232"/>
            <a:chOff x="5929322" y="1639661"/>
            <a:chExt cx="2286016" cy="23642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929322" y="1639661"/>
              <a:ext cx="2286016" cy="14287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15074" y="3357562"/>
              <a:ext cx="1276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Площина</a:t>
              </a:r>
            </a:p>
            <a:p>
              <a:pPr algn="ctr"/>
              <a:r>
                <a:rPr lang="uk-UA" dirty="0" smtClean="0"/>
                <a:t>(</a:t>
              </a:r>
              <a:r>
                <a:rPr lang="el-GR" dirty="0" smtClean="0"/>
                <a:t>α</a:t>
              </a:r>
              <a:r>
                <a:rPr lang="uk-UA" dirty="0" smtClean="0"/>
                <a:t>)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2264" y="2699089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</p:grpSp>
      <p:grpSp>
        <p:nvGrpSpPr>
          <p:cNvPr id="18" name="Группа 36"/>
          <p:cNvGrpSpPr/>
          <p:nvPr/>
        </p:nvGrpSpPr>
        <p:grpSpPr>
          <a:xfrm>
            <a:off x="3071802" y="1853975"/>
            <a:ext cx="1785950" cy="2149918"/>
            <a:chOff x="3071802" y="1853975"/>
            <a:chExt cx="1785950" cy="214991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071802" y="1853975"/>
              <a:ext cx="1785950" cy="1143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81392" y="3357562"/>
              <a:ext cx="1276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Пряма</a:t>
              </a:r>
            </a:p>
            <a:p>
              <a:pPr algn="ctr"/>
              <a:r>
                <a:rPr lang="uk-UA" dirty="0" smtClean="0"/>
                <a:t>(</a:t>
              </a:r>
              <a:r>
                <a:rPr lang="uk-UA" i="1" dirty="0" smtClean="0"/>
                <a:t>АВ</a:t>
              </a:r>
              <a:r>
                <a:rPr lang="uk-UA" dirty="0" smtClean="0"/>
                <a:t> або </a:t>
              </a:r>
              <a:r>
                <a:rPr lang="uk-UA" i="1" dirty="0" smtClean="0"/>
                <a:t>а</a:t>
              </a:r>
              <a:r>
                <a:rPr lang="uk-UA" dirty="0" smtClean="0"/>
                <a:t>)</a:t>
              </a:r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214298" y="2851109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0946" y="2922547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/>
                <a:t>А</a:t>
              </a:r>
              <a:endParaRPr lang="ru-RU" i="1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643438" y="1925413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10086" y="1996851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/>
                <a:t>В</a:t>
              </a:r>
              <a:endParaRPr lang="ru-RU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57620" y="2341899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/>
                <a:t>а</a:t>
              </a:r>
              <a:endParaRPr lang="ru-RU" i="1" dirty="0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428596" y="4216619"/>
            <a:ext cx="828680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44"/>
          <p:cNvGrpSpPr/>
          <p:nvPr/>
        </p:nvGrpSpPr>
        <p:grpSpPr>
          <a:xfrm>
            <a:off x="500034" y="4429132"/>
            <a:ext cx="1785950" cy="1714512"/>
            <a:chOff x="500034" y="4429132"/>
            <a:chExt cx="1785950" cy="171451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00034" y="4429132"/>
              <a:ext cx="1785950" cy="1143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928662" y="524238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5310" y="5313820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/>
                <a:t>А</a:t>
              </a:r>
              <a:endParaRPr lang="ru-RU" i="1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855262" y="464044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21910" y="4711886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/>
                <a:t>В</a:t>
              </a:r>
              <a:endParaRPr lang="ru-RU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5786" y="5774312"/>
              <a:ext cx="1276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Пряма </a:t>
              </a:r>
              <a:r>
                <a:rPr lang="uk-UA" i="1" dirty="0" smtClean="0"/>
                <a:t>АВ</a:t>
              </a:r>
              <a:r>
                <a:rPr lang="uk-UA" dirty="0" smtClean="0"/>
                <a:t> </a:t>
              </a:r>
              <a:endParaRPr lang="ru-RU" dirty="0"/>
            </a:p>
          </p:txBody>
        </p:sp>
      </p:grpSp>
      <p:grpSp>
        <p:nvGrpSpPr>
          <p:cNvPr id="26" name="Группа 45"/>
          <p:cNvGrpSpPr/>
          <p:nvPr/>
        </p:nvGrpSpPr>
        <p:grpSpPr>
          <a:xfrm>
            <a:off x="3357554" y="4667880"/>
            <a:ext cx="1500198" cy="1475764"/>
            <a:chOff x="3357554" y="4667880"/>
            <a:chExt cx="1500198" cy="147576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563500" y="4705740"/>
              <a:ext cx="865624" cy="5544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3500430" y="524238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67078" y="5313820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/>
                <a:t>А</a:t>
              </a:r>
              <a:endParaRPr lang="ru-RU" i="1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427030" y="466788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93678" y="4739318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/>
                <a:t>В</a:t>
              </a:r>
              <a:endParaRPr lang="ru-RU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57554" y="577431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Відрізок </a:t>
              </a:r>
              <a:r>
                <a:rPr lang="uk-UA" i="1" dirty="0" smtClean="0"/>
                <a:t>АВ</a:t>
              </a:r>
              <a:r>
                <a:rPr lang="uk-UA" dirty="0" smtClean="0"/>
                <a:t> </a:t>
              </a:r>
              <a:endParaRPr lang="ru-RU" dirty="0"/>
            </a:p>
          </p:txBody>
        </p:sp>
      </p:grpSp>
      <p:grpSp>
        <p:nvGrpSpPr>
          <p:cNvPr id="35" name="Группа 46"/>
          <p:cNvGrpSpPr/>
          <p:nvPr/>
        </p:nvGrpSpPr>
        <p:grpSpPr>
          <a:xfrm>
            <a:off x="6215074" y="4429132"/>
            <a:ext cx="1503456" cy="1714512"/>
            <a:chOff x="6215074" y="4429132"/>
            <a:chExt cx="1503456" cy="1714512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6421020" y="4429132"/>
              <a:ext cx="1297510" cy="8310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6357950" y="524238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24598" y="5313820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/>
                <a:t>А</a:t>
              </a:r>
              <a:endParaRPr lang="ru-RU" i="1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275406" y="464959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51198" y="4739318"/>
              <a:ext cx="276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/>
                <a:t>В</a:t>
              </a:r>
              <a:endParaRPr lang="ru-RU" i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15074" y="577431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/>
                <a:t>Промінь </a:t>
              </a:r>
              <a:r>
                <a:rPr lang="uk-UA" i="1" dirty="0" smtClean="0"/>
                <a:t>АВ</a:t>
              </a:r>
              <a:r>
                <a:rPr lang="uk-UA" dirty="0" smtClean="0"/>
                <a:t> 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WordArt 4"/>
          <p:cNvSpPr>
            <a:spLocks noChangeArrowheads="1" noChangeShapeType="1" noTextEdit="1"/>
          </p:cNvSpPr>
          <p:nvPr/>
        </p:nvSpPr>
        <p:spPr bwMode="auto">
          <a:xfrm>
            <a:off x="785786" y="549275"/>
            <a:ext cx="7786741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Просторові</a:t>
            </a: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геометричні</a:t>
            </a:r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фігури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175120" name="Object 1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79388" y="2439988"/>
          <a:ext cx="4316412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Visio" r:id="rId3" imgW="4678031" imgH="1071465" progId="">
                  <p:embed/>
                </p:oleObj>
              </mc:Choice>
              <mc:Fallback>
                <p:oleObj name="Visio" r:id="rId3" imgW="4678031" imgH="1071465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39988"/>
                        <a:ext cx="4316412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7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3833813"/>
          <a:ext cx="17938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Visio" r:id="rId5" imgW="2220192" imgH="2708871" progId="">
                  <p:embed/>
                </p:oleObj>
              </mc:Choice>
              <mc:Fallback>
                <p:oleObj name="Visio" r:id="rId5" imgW="2220192" imgH="2708871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833813"/>
                        <a:ext cx="179387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0" name="Object 2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07950" y="3851275"/>
          <a:ext cx="1755775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Visio" r:id="rId7" imgW="1755453" imgH="2169554" progId="">
                  <p:embed/>
                </p:oleObj>
              </mc:Choice>
              <mc:Fallback>
                <p:oleObj name="Visio" r:id="rId7" imgW="1755453" imgH="2169554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851275"/>
                        <a:ext cx="1755775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5" name="Line 21"/>
          <p:cNvSpPr>
            <a:spLocks noChangeShapeType="1"/>
          </p:cNvSpPr>
          <p:nvPr/>
        </p:nvSpPr>
        <p:spPr bwMode="auto">
          <a:xfrm flipH="1">
            <a:off x="2339975" y="1268413"/>
            <a:ext cx="1944688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5126" name="Freeform 22"/>
          <p:cNvSpPr>
            <a:spLocks/>
          </p:cNvSpPr>
          <p:nvPr/>
        </p:nvSpPr>
        <p:spPr bwMode="auto">
          <a:xfrm>
            <a:off x="5076825" y="1268413"/>
            <a:ext cx="1728788" cy="1090612"/>
          </a:xfrm>
          <a:custGeom>
            <a:avLst/>
            <a:gdLst>
              <a:gd name="T0" fmla="*/ 0 w 905"/>
              <a:gd name="T1" fmla="*/ 0 h 571"/>
              <a:gd name="T2" fmla="*/ 905 w 905"/>
              <a:gd name="T3" fmla="*/ 571 h 571"/>
              <a:gd name="T4" fmla="*/ 0 60000 65536"/>
              <a:gd name="T5" fmla="*/ 0 60000 65536"/>
              <a:gd name="T6" fmla="*/ 0 w 905"/>
              <a:gd name="T7" fmla="*/ 0 h 571"/>
              <a:gd name="T8" fmla="*/ 905 w 905"/>
              <a:gd name="T9" fmla="*/ 571 h 5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571">
                <a:moveTo>
                  <a:pt x="0" y="0"/>
                </a:moveTo>
                <a:lnTo>
                  <a:pt x="905" y="57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75139" name="Object 35"/>
          <p:cNvGraphicFramePr>
            <a:graphicFrameLocks noChangeAspect="1"/>
          </p:cNvGraphicFramePr>
          <p:nvPr/>
        </p:nvGraphicFramePr>
        <p:xfrm>
          <a:off x="4572000" y="4003675"/>
          <a:ext cx="15478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Visio" r:id="rId9" imgW="1138185" imgH="1377305" progId="">
                  <p:embed/>
                </p:oleObj>
              </mc:Choice>
              <mc:Fallback>
                <p:oleObj name="Visio" r:id="rId9" imgW="1138185" imgH="1377305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03675"/>
                        <a:ext cx="154781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0" name="Object 36"/>
          <p:cNvGraphicFramePr>
            <a:graphicFrameLocks noChangeAspect="1"/>
          </p:cNvGraphicFramePr>
          <p:nvPr/>
        </p:nvGraphicFramePr>
        <p:xfrm>
          <a:off x="6084888" y="3860800"/>
          <a:ext cx="12938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Visio" r:id="rId11" imgW="1148058" imgH="1150997" progId="">
                  <p:embed/>
                </p:oleObj>
              </mc:Choice>
              <mc:Fallback>
                <p:oleObj name="Visio" r:id="rId11" imgW="1148058" imgH="1150997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860800"/>
                        <a:ext cx="129381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1" name="Object 37"/>
          <p:cNvGraphicFramePr>
            <a:graphicFrameLocks noChangeAspect="1"/>
          </p:cNvGraphicFramePr>
          <p:nvPr/>
        </p:nvGraphicFramePr>
        <p:xfrm>
          <a:off x="7561263" y="4005263"/>
          <a:ext cx="1533525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Visio" r:id="rId13" imgW="1137844" imgH="1390617" progId="">
                  <p:embed/>
                </p:oleObj>
              </mc:Choice>
              <mc:Fallback>
                <p:oleObj name="Visio" r:id="rId13" imgW="1137844" imgH="1390617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4005263"/>
                        <a:ext cx="1533525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6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7613" y="2395538"/>
          <a:ext cx="35560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Visio" r:id="rId15" imgW="3556189" imgH="985789" progId="">
                  <p:embed/>
                </p:oleObj>
              </mc:Choice>
              <mc:Fallback>
                <p:oleObj name="Visio" r:id="rId15" imgW="3556189" imgH="985789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2395538"/>
                        <a:ext cx="3556000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25" grpId="0" animBg="1"/>
      <p:bldP spid="1751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C3D9-8C2E-4445-B4C4-C8EAF6B419CC}" type="slidenum">
              <a:rPr lang="ru-RU"/>
              <a:pPr/>
              <a:t>8</a:t>
            </a:fld>
            <a:endParaRPr lang="ru-RU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003399"/>
                </a:solidFill>
              </a:rPr>
              <a:t>Моделі</a:t>
            </a:r>
            <a:r>
              <a:rPr lang="ru-RU" sz="2400" dirty="0" smtClean="0">
                <a:solidFill>
                  <a:srgbClr val="003399"/>
                </a:solidFill>
              </a:rPr>
              <a:t>  </a:t>
            </a:r>
            <a:r>
              <a:rPr lang="ru-RU" sz="2400" dirty="0" err="1" smtClean="0">
                <a:solidFill>
                  <a:srgbClr val="003399"/>
                </a:solidFill>
              </a:rPr>
              <a:t>геометричних</a:t>
            </a:r>
            <a:r>
              <a:rPr lang="ru-RU" sz="2400" dirty="0" smtClean="0">
                <a:solidFill>
                  <a:srgbClr val="003399"/>
                </a:solidFill>
              </a:rPr>
              <a:t>  </a:t>
            </a:r>
            <a:r>
              <a:rPr lang="ru-RU" sz="2400" dirty="0" err="1" smtClean="0">
                <a:solidFill>
                  <a:srgbClr val="003399"/>
                </a:solidFill>
              </a:rPr>
              <a:t>тіл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447800" y="2362200"/>
            <a:ext cx="1371600" cy="533400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1676400" y="3886200"/>
            <a:ext cx="1295400" cy="1143000"/>
          </a:xfrm>
          <a:prstGeom prst="ellipse">
            <a:avLst/>
          </a:prstGeom>
          <a:solidFill>
            <a:srgbClr val="008080"/>
          </a:solidFill>
          <a:ln w="9525">
            <a:round/>
            <a:headEnd/>
            <a:tailEnd/>
          </a:ln>
          <a:effectLst/>
          <a:scene3d>
            <a:camera prst="legacyPerspectiveFront">
              <a:rot lat="16800000" lon="212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6172200" y="3429000"/>
            <a:ext cx="1524000" cy="457200"/>
          </a:xfrm>
          <a:prstGeom prst="ellipse">
            <a:avLst/>
          </a:prstGeom>
          <a:solidFill>
            <a:srgbClr val="003399"/>
          </a:solidFill>
          <a:ln w="9525">
            <a:round/>
            <a:headEnd/>
            <a:tailEnd/>
          </a:ln>
          <a:effectLst/>
          <a:scene3d>
            <a:camera prst="legacyPerspectiveBottom">
              <a:rot lat="12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0033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3962400" y="4343400"/>
            <a:ext cx="1295400" cy="1295400"/>
          </a:xfrm>
          <a:prstGeom prst="ellipse">
            <a:avLst/>
          </a:prstGeom>
          <a:solidFill>
            <a:srgbClr val="DAE14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962400" y="4876800"/>
            <a:ext cx="1295400" cy="152400"/>
          </a:xfrm>
          <a:prstGeom prst="ellipse">
            <a:avLst/>
          </a:prstGeom>
          <a:solidFill>
            <a:srgbClr val="DAE14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4038600" y="3429000"/>
            <a:ext cx="914400" cy="381000"/>
          </a:xfrm>
          <a:prstGeom prst="hexagon">
            <a:avLst>
              <a:gd name="adj" fmla="val 60000"/>
              <a:gd name="vf" fmla="val 11547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>
              <a:rot lat="12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477000" y="4724400"/>
            <a:ext cx="685800" cy="685800"/>
          </a:xfrm>
          <a:prstGeom prst="rect">
            <a:avLst/>
          </a:prstGeom>
          <a:solidFill>
            <a:srgbClr val="FF9966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295400" y="3124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 smtClean="0"/>
              <a:t>паралелепіпед</a:t>
            </a:r>
            <a:endParaRPr lang="ru-RU" sz="2000" dirty="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038600" y="38862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 smtClean="0"/>
              <a:t>піраміда</a:t>
            </a:r>
            <a:endParaRPr lang="ru-RU" sz="2000" dirty="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629400" y="3886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конус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828800" y="5638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 smtClean="0"/>
              <a:t>циліндр</a:t>
            </a:r>
            <a:endParaRPr lang="ru-RU" sz="2000" dirty="0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114800" y="5791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 smtClean="0"/>
              <a:t>куля</a:t>
            </a:r>
            <a:endParaRPr lang="ru-RU" sz="2000" dirty="0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553200" y="5562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куб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0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6463" cy="1143000"/>
          </a:xfrm>
          <a:noFill/>
          <a:ln/>
        </p:spPr>
        <p:txBody>
          <a:bodyPr/>
          <a:lstStyle/>
          <a:p>
            <a:r>
              <a:rPr lang="ru-RU" sz="3600" b="1" dirty="0" err="1" smtClean="0">
                <a:solidFill>
                  <a:schemeClr val="accent2"/>
                </a:solidFill>
                <a:latin typeface="Georgia" pitchFamily="18" charset="0"/>
              </a:rPr>
              <a:t>Геометричні</a:t>
            </a:r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chemeClr val="accent2"/>
                </a:solidFill>
                <a:latin typeface="Georgia" pitchFamily="18" charset="0"/>
              </a:rPr>
              <a:t>поняття</a:t>
            </a:r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.</a:t>
            </a:r>
            <a:endParaRPr lang="ru-RU" sz="3600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4191000" cy="1828800"/>
          </a:xfrm>
          <a:noFill/>
          <a:ln/>
        </p:spPr>
        <p:txBody>
          <a:bodyPr/>
          <a:lstStyle/>
          <a:p>
            <a:r>
              <a:rPr lang="ru-RU" dirty="0" err="1" smtClean="0">
                <a:latin typeface="Georgia" pitchFamily="18" charset="0"/>
              </a:rPr>
              <a:t>Площина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– </a:t>
            </a:r>
            <a:r>
              <a:rPr lang="ru-RU" dirty="0">
                <a:latin typeface="Georgia" pitchFamily="18" charset="0"/>
              </a:rPr>
              <a:t>грань</a:t>
            </a:r>
          </a:p>
          <a:p>
            <a:r>
              <a:rPr lang="ru-RU" dirty="0" smtClean="0">
                <a:latin typeface="Georgia" pitchFamily="18" charset="0"/>
              </a:rPr>
              <a:t>Пряма </a:t>
            </a:r>
            <a:r>
              <a:rPr lang="ru-RU" dirty="0">
                <a:latin typeface="Georgia" pitchFamily="18" charset="0"/>
              </a:rPr>
              <a:t>– ребро</a:t>
            </a:r>
          </a:p>
          <a:p>
            <a:r>
              <a:rPr lang="ru-RU" dirty="0">
                <a:latin typeface="Georgia" pitchFamily="18" charset="0"/>
              </a:rPr>
              <a:t>Точка – вершина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6463" y="3716338"/>
            <a:ext cx="2895600" cy="2438400"/>
            <a:chOff x="2928" y="2160"/>
            <a:chExt cx="1824" cy="1536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V="1">
              <a:off x="2976" y="3168"/>
              <a:ext cx="172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928" y="2160"/>
              <a:ext cx="912" cy="1536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720" y="1824"/>
                </a:cxn>
                <a:cxn ang="0">
                  <a:pos x="1248" y="0"/>
                </a:cxn>
                <a:cxn ang="0">
                  <a:pos x="0" y="1200"/>
                </a:cxn>
              </a:cxnLst>
              <a:rect l="0" t="0" r="r" b="b"/>
              <a:pathLst>
                <a:path w="1248" h="1824">
                  <a:moveTo>
                    <a:pt x="0" y="1200"/>
                  </a:moveTo>
                  <a:lnTo>
                    <a:pt x="720" y="1824"/>
                  </a:lnTo>
                  <a:lnTo>
                    <a:pt x="1248" y="0"/>
                  </a:lnTo>
                  <a:lnTo>
                    <a:pt x="0" y="120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3456" y="2160"/>
              <a:ext cx="1296" cy="1536"/>
            </a:xfrm>
            <a:custGeom>
              <a:avLst/>
              <a:gdLst/>
              <a:ahLst/>
              <a:cxnLst>
                <a:cxn ang="0">
                  <a:pos x="0" y="1536"/>
                </a:cxn>
                <a:cxn ang="0">
                  <a:pos x="384" y="0"/>
                </a:cxn>
                <a:cxn ang="0">
                  <a:pos x="1296" y="1008"/>
                </a:cxn>
                <a:cxn ang="0">
                  <a:pos x="0" y="1536"/>
                </a:cxn>
              </a:cxnLst>
              <a:rect l="0" t="0" r="r" b="b"/>
              <a:pathLst>
                <a:path w="1296" h="1536">
                  <a:moveTo>
                    <a:pt x="0" y="1536"/>
                  </a:moveTo>
                  <a:lnTo>
                    <a:pt x="384" y="0"/>
                  </a:lnTo>
                  <a:lnTo>
                    <a:pt x="1296" y="1008"/>
                  </a:lnTo>
                  <a:lnTo>
                    <a:pt x="0" y="1536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6154" name="Freeform 10"/>
          <p:cNvSpPr>
            <a:spLocks/>
          </p:cNvSpPr>
          <p:nvPr/>
        </p:nvSpPr>
        <p:spPr bwMode="auto">
          <a:xfrm>
            <a:off x="5580063" y="3716338"/>
            <a:ext cx="20574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384" y="0"/>
              </a:cxn>
              <a:cxn ang="0">
                <a:pos x="1296" y="1008"/>
              </a:cxn>
              <a:cxn ang="0">
                <a:pos x="0" y="1536"/>
              </a:cxn>
            </a:cxnLst>
            <a:rect l="0" t="0" r="r" b="b"/>
            <a:pathLst>
              <a:path w="1296" h="1536">
                <a:moveTo>
                  <a:pt x="0" y="1536"/>
                </a:moveTo>
                <a:lnTo>
                  <a:pt x="384" y="0"/>
                </a:lnTo>
                <a:lnTo>
                  <a:pt x="1296" y="1008"/>
                </a:lnTo>
                <a:lnTo>
                  <a:pt x="0" y="15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6155" name="AutoShape 11"/>
          <p:cNvSpPr>
            <a:spLocks/>
          </p:cNvSpPr>
          <p:nvPr/>
        </p:nvSpPr>
        <p:spPr bwMode="auto">
          <a:xfrm>
            <a:off x="7092950" y="2565400"/>
            <a:ext cx="1727200" cy="504825"/>
          </a:xfrm>
          <a:prstGeom prst="accentCallout2">
            <a:avLst>
              <a:gd name="adj1" fmla="val 22644"/>
              <a:gd name="adj2" fmla="val -4412"/>
              <a:gd name="adj3" fmla="val 22644"/>
              <a:gd name="adj4" fmla="val -28032"/>
              <a:gd name="adj5" fmla="val 226102"/>
              <a:gd name="adj6" fmla="val -52667"/>
            </a:avLst>
          </a:prstGeom>
          <a:noFill/>
          <a:ln w="28575">
            <a:solidFill>
              <a:srgbClr val="3366FF"/>
            </a:solidFill>
            <a:miter lim="800000"/>
            <a:headEnd type="triangle" w="lg" len="lg"/>
            <a:tailEnd type="oval" w="lg" len="lg"/>
          </a:ln>
          <a:effectLst/>
        </p:spPr>
        <p:txBody>
          <a:bodyPr lIns="0"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Georgia" pitchFamily="18" charset="0"/>
              </a:rPr>
              <a:t>вершина</a:t>
            </a:r>
          </a:p>
        </p:txBody>
      </p:sp>
      <p:sp>
        <p:nvSpPr>
          <p:cNvPr id="6156" name="AutoShape 12"/>
          <p:cNvSpPr>
            <a:spLocks/>
          </p:cNvSpPr>
          <p:nvPr/>
        </p:nvSpPr>
        <p:spPr bwMode="auto">
          <a:xfrm>
            <a:off x="7524750" y="4076700"/>
            <a:ext cx="1214438" cy="504825"/>
          </a:xfrm>
          <a:prstGeom prst="accentCallout2">
            <a:avLst>
              <a:gd name="adj1" fmla="val 22644"/>
              <a:gd name="adj2" fmla="val -6273"/>
              <a:gd name="adj3" fmla="val 22644"/>
              <a:gd name="adj4" fmla="val -45884"/>
              <a:gd name="adj5" fmla="val 220440"/>
              <a:gd name="adj6" fmla="val -87190"/>
            </a:avLst>
          </a:prstGeom>
          <a:noFill/>
          <a:ln w="28575">
            <a:solidFill>
              <a:srgbClr val="0000FF"/>
            </a:solidFill>
            <a:miter lim="800000"/>
            <a:headEnd type="triangle" w="lg" len="lg"/>
            <a:tailEnd type="diamond" w="lg" len="lg"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Georgia" pitchFamily="18" charset="0"/>
              </a:rPr>
              <a:t>грань</a:t>
            </a:r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5580063" y="3759200"/>
            <a:ext cx="588962" cy="2366963"/>
          </a:xfrm>
          <a:custGeom>
            <a:avLst/>
            <a:gdLst/>
            <a:ahLst/>
            <a:cxnLst>
              <a:cxn ang="0">
                <a:pos x="371" y="0"/>
              </a:cxn>
              <a:cxn ang="0">
                <a:pos x="0" y="1491"/>
              </a:cxn>
            </a:cxnLst>
            <a:rect l="0" t="0" r="r" b="b"/>
            <a:pathLst>
              <a:path w="371" h="1491">
                <a:moveTo>
                  <a:pt x="371" y="0"/>
                </a:moveTo>
                <a:lnTo>
                  <a:pt x="0" y="1491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6158" name="AutoShape 14"/>
          <p:cNvSpPr>
            <a:spLocks/>
          </p:cNvSpPr>
          <p:nvPr/>
        </p:nvSpPr>
        <p:spPr bwMode="auto">
          <a:xfrm>
            <a:off x="3059113" y="5589588"/>
            <a:ext cx="1219200" cy="504825"/>
          </a:xfrm>
          <a:prstGeom prst="accentCallout2">
            <a:avLst>
              <a:gd name="adj1" fmla="val 22644"/>
              <a:gd name="adj2" fmla="val 106250"/>
              <a:gd name="adj3" fmla="val 22644"/>
              <a:gd name="adj4" fmla="val 156250"/>
              <a:gd name="adj5" fmla="val -100315"/>
              <a:gd name="adj6" fmla="val 225523"/>
            </a:avLst>
          </a:prstGeom>
          <a:noFill/>
          <a:ln w="28575">
            <a:solidFill>
              <a:srgbClr val="0000FF"/>
            </a:solidFill>
            <a:miter lim="800000"/>
            <a:headEnd type="triangle" w="lg" len="lg"/>
            <a:tailEnd type="diamond" w="lg" len="lg"/>
          </a:ln>
          <a:effectLst/>
        </p:spPr>
        <p:txBody>
          <a:bodyPr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Georgia" pitchFamily="18" charset="0"/>
              </a:rPr>
              <a:t>ребро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4" grpId="0" animBg="1"/>
      <p:bldP spid="6155" grpId="0" animBg="1" autoUpdateAnimBg="0"/>
      <p:bldP spid="6156" grpId="0" animBg="1"/>
      <p:bldP spid="6157" grpId="0" animBg="1"/>
      <p:bldP spid="6158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633</TotalTime>
  <Words>319</Words>
  <Application>Microsoft Office PowerPoint</Application>
  <PresentationFormat>Екран (4:3)</PresentationFormat>
  <Paragraphs>98</Paragraphs>
  <Slides>24</Slides>
  <Notes>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Constantia</vt:lpstr>
      <vt:lpstr>Georgia</vt:lpstr>
      <vt:lpstr>Times New Roman</vt:lpstr>
      <vt:lpstr>Wingdings 2</vt:lpstr>
      <vt:lpstr>Поток</vt:lpstr>
      <vt:lpstr>Visio</vt:lpstr>
      <vt:lpstr>Формула</vt:lpstr>
      <vt:lpstr>Геометрія 10 клас  03.11.2021</vt:lpstr>
      <vt:lpstr>Те, що не може  геометрія,  не можемо й ми.     Б. Паскаль</vt:lpstr>
      <vt:lpstr>Завдання на урок</vt:lpstr>
      <vt:lpstr>Геометрія</vt:lpstr>
      <vt:lpstr>Презентація PowerPoint</vt:lpstr>
      <vt:lpstr>Основні поняття стереометрії</vt:lpstr>
      <vt:lpstr>Презентація PowerPoint</vt:lpstr>
      <vt:lpstr>Моделі  геометричних  тіл</vt:lpstr>
      <vt:lpstr>Геометричні поняття.</vt:lpstr>
      <vt:lpstr>Презентація PowerPoint</vt:lpstr>
      <vt:lpstr>Презентація PowerPoint</vt:lpstr>
      <vt:lpstr>Презентація PowerPoint</vt:lpstr>
      <vt:lpstr>Паралельність    площин    широко  використовується  в  будівництві…</vt:lpstr>
      <vt:lpstr>…та  архітектурі </vt:lpstr>
      <vt:lpstr>Башта Сююмбіке </vt:lpstr>
      <vt:lpstr>Єгипетські піраміди</vt:lpstr>
      <vt:lpstr>Галікарнаський мавзолей  (усипальня персидського  царя Мавсола)</vt:lpstr>
      <vt:lpstr>Александрійський  маяк </vt:lpstr>
      <vt:lpstr>Машинобудівництво</vt:lpstr>
      <vt:lpstr>Презентація PowerPoint</vt:lpstr>
      <vt:lpstr>Виготовлення  меблів</vt:lpstr>
      <vt:lpstr>Геодезія</vt:lpstr>
      <vt:lpstr>Домашнє завдання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Взаємне розташування прямих у просторі. Паралельні та мимобіжні прямі</dc:title>
  <dc:creator>Максим</dc:creator>
  <cp:lastModifiedBy>RePack by Diakov</cp:lastModifiedBy>
  <cp:revision>81</cp:revision>
  <dcterms:created xsi:type="dcterms:W3CDTF">2008-10-22T07:58:02Z</dcterms:created>
  <dcterms:modified xsi:type="dcterms:W3CDTF">2021-11-02T07:37:12Z</dcterms:modified>
</cp:coreProperties>
</file>