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7" r:id="rId4"/>
    <p:sldId id="259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66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4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5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9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1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2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2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1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5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2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9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D1668-224D-4C39-97CE-96A5F83E80D8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FF5A4-B752-4B63-8ED3-07DBFE3D6A9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1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0.png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740219"/>
            <a:ext cx="94355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 к</a:t>
            </a:r>
            <a:r>
              <a:rPr lang="uk-UA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ута </a:t>
            </a:r>
            <a:r>
              <a:rPr lang="uk-UA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  двома </a:t>
            </a:r>
            <a:r>
              <a:rPr lang="uk-UA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площинами</a:t>
            </a:r>
            <a:r>
              <a:rPr lang="uk-UA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Ортогональна проекція многокутника на площину</a:t>
            </a:r>
            <a:r>
              <a:rPr lang="uk-UA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Геометрія 10 клас </a:t>
            </a:r>
          </a:p>
          <a:p>
            <a:pPr algn="ctr"/>
            <a:r>
              <a:rPr lang="uk-UA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20.05.2022р.</a:t>
            </a:r>
            <a:endParaRPr lang="en-US" sz="4400" dirty="0">
              <a:solidFill>
                <a:srgbClr val="0070C0"/>
              </a:solidFill>
            </a:endParaRPr>
          </a:p>
        </p:txBody>
      </p:sp>
      <p:pic>
        <p:nvPicPr>
          <p:cNvPr id="1028" name="Picture 4" descr="Тестування з геометрії на тему &quot;Перпендикуляр і похила до площин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135" y="157164"/>
            <a:ext cx="2999801" cy="228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1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313" y="374234"/>
            <a:ext cx="10515600" cy="109362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Кут між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Двогранний кут α α δ β Теорем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63" y="1467854"/>
            <a:ext cx="11778916" cy="539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5" y="2514601"/>
            <a:ext cx="11827042" cy="4343400"/>
          </a:xfrm>
          <a:prstGeom prst="rect">
            <a:avLst/>
          </a:prstGeom>
        </p:spPr>
      </p:pic>
      <p:grpSp>
        <p:nvGrpSpPr>
          <p:cNvPr id="5" name="Групувати 4"/>
          <p:cNvGrpSpPr/>
          <p:nvPr/>
        </p:nvGrpSpPr>
        <p:grpSpPr>
          <a:xfrm>
            <a:off x="108284" y="0"/>
            <a:ext cx="11827041" cy="2514600"/>
            <a:chOff x="0" y="0"/>
            <a:chExt cx="11935326" cy="25146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1935326" cy="25146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8698832" y="1257300"/>
                  <a:ext cx="267101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uk-U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</a:rPr>
                        <m:t>𝝋</m:t>
                      </m:r>
                    </m:oMath>
                  </a14:m>
                  <a:r>
                    <a:rPr lang="en-US" sz="2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&lt;90⁰</a:t>
                  </a:r>
                  <a:endPara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8832" y="1257300"/>
                  <a:ext cx="2671011" cy="461665"/>
                </a:xfrm>
                <a:prstGeom prst="rect">
                  <a:avLst/>
                </a:prstGeom>
                <a:blipFill>
                  <a:blip r:embed="rId4"/>
                  <a:stretch>
                    <a:fillRect l="-691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/>
          <p:cNvSpPr txBox="1"/>
          <p:nvPr/>
        </p:nvSpPr>
        <p:spPr>
          <a:xfrm>
            <a:off x="5298332" y="1465634"/>
            <a:ext cx="3005847" cy="515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1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14" y="0"/>
            <a:ext cx="3153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629" y="523220"/>
            <a:ext cx="11961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uk-U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uk-U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рівнобічної трапеції дорівнюють 10см і 18см, а бічна сторона – 8 см. Знайдіть площу проекції даної трапеції на площину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 кут між площиною трапеції та площиною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 30⁰.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Пряма сполучна лінія 43"/>
          <p:cNvCxnSpPr/>
          <p:nvPr/>
        </p:nvCxnSpPr>
        <p:spPr>
          <a:xfrm>
            <a:off x="3270738" y="3625334"/>
            <a:ext cx="76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 сполучна лінія 53"/>
          <p:cNvCxnSpPr/>
          <p:nvPr/>
        </p:nvCxnSpPr>
        <p:spPr>
          <a:xfrm>
            <a:off x="6941976" y="437605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 сполучна лінія 55"/>
          <p:cNvCxnSpPr/>
          <p:nvPr/>
        </p:nvCxnSpPr>
        <p:spPr>
          <a:xfrm>
            <a:off x="6941976" y="43014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1" name="Групувати 3080"/>
          <p:cNvGrpSpPr/>
          <p:nvPr/>
        </p:nvGrpSpPr>
        <p:grpSpPr>
          <a:xfrm>
            <a:off x="399241" y="1586204"/>
            <a:ext cx="3482294" cy="2948474"/>
            <a:chOff x="781796" y="2618652"/>
            <a:chExt cx="2444621" cy="2149291"/>
          </a:xfrm>
        </p:grpSpPr>
        <p:cxnSp>
          <p:nvCxnSpPr>
            <p:cNvPr id="31" name="Пряма сполучна лінія 30"/>
            <p:cNvCxnSpPr/>
            <p:nvPr/>
          </p:nvCxnSpPr>
          <p:spPr>
            <a:xfrm flipV="1">
              <a:off x="1101047" y="2898745"/>
              <a:ext cx="569167" cy="12409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80" name="Групувати 3079"/>
            <p:cNvGrpSpPr/>
            <p:nvPr/>
          </p:nvGrpSpPr>
          <p:grpSpPr>
            <a:xfrm>
              <a:off x="781796" y="2618652"/>
              <a:ext cx="2444621" cy="2149291"/>
              <a:chOff x="4833257" y="3213092"/>
              <a:chExt cx="2444621" cy="2149291"/>
            </a:xfrm>
          </p:grpSpPr>
          <p:cxnSp>
            <p:nvCxnSpPr>
              <p:cNvPr id="27" name="Пряма сполучна лінія 26"/>
              <p:cNvCxnSpPr/>
              <p:nvPr/>
            </p:nvCxnSpPr>
            <p:spPr>
              <a:xfrm>
                <a:off x="5150498" y="4716069"/>
                <a:ext cx="2006082" cy="3971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 сполучна лінія 28"/>
              <p:cNvCxnSpPr/>
              <p:nvPr/>
            </p:nvCxnSpPr>
            <p:spPr>
              <a:xfrm flipH="1" flipV="1">
                <a:off x="6870855" y="3677807"/>
                <a:ext cx="274849" cy="14615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 сполучна лінія 33"/>
              <p:cNvCxnSpPr/>
              <p:nvPr/>
            </p:nvCxnSpPr>
            <p:spPr>
              <a:xfrm>
                <a:off x="5719665" y="3481018"/>
                <a:ext cx="1158864" cy="2026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 сполучна лінія 36"/>
              <p:cNvCxnSpPr/>
              <p:nvPr/>
            </p:nvCxnSpPr>
            <p:spPr>
              <a:xfrm flipH="1">
                <a:off x="5479401" y="3474521"/>
                <a:ext cx="250761" cy="133980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 сполучна лінія 45"/>
              <p:cNvCxnSpPr>
                <a:stCxn id="3072" idx="0"/>
              </p:cNvCxnSpPr>
              <p:nvPr/>
            </p:nvCxnSpPr>
            <p:spPr>
              <a:xfrm flipV="1">
                <a:off x="5468240" y="4180115"/>
                <a:ext cx="251425" cy="62827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 сполучна лінія 47"/>
              <p:cNvCxnSpPr/>
              <p:nvPr/>
            </p:nvCxnSpPr>
            <p:spPr>
              <a:xfrm>
                <a:off x="5738876" y="3489478"/>
                <a:ext cx="3615" cy="683515"/>
              </a:xfrm>
              <a:prstGeom prst="line">
                <a:avLst/>
              </a:prstGeom>
              <a:ln w="28575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5840964" y="4893401"/>
                <a:ext cx="4758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18</a:t>
                </a:r>
                <a:endParaRPr lang="en-US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088224" y="3308475"/>
                <a:ext cx="4945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10</a:t>
                </a:r>
                <a:endParaRPr lang="en-US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141168" y="4041701"/>
                <a:ext cx="2519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8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833257" y="4670744"/>
                <a:ext cx="3172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558710" y="3213092"/>
                <a:ext cx="2939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740524" y="3463311"/>
                <a:ext cx="375559" cy="368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7072605" y="4993051"/>
                <a:ext cx="2052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en-US" dirty="0"/>
              </a:p>
            </p:txBody>
          </p:sp>
          <p:sp>
            <p:nvSpPr>
              <p:cNvPr id="3072" name="TextBox 3071"/>
              <p:cNvSpPr txBox="1"/>
              <p:nvPr/>
            </p:nvSpPr>
            <p:spPr>
              <a:xfrm>
                <a:off x="5310122" y="4808385"/>
                <a:ext cx="316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K</a:t>
                </a:r>
                <a:endParaRPr lang="en-US" dirty="0"/>
              </a:p>
            </p:txBody>
          </p:sp>
          <p:sp>
            <p:nvSpPr>
              <p:cNvPr id="3073" name="TextBox 3072"/>
              <p:cNvSpPr txBox="1"/>
              <p:nvPr/>
            </p:nvSpPr>
            <p:spPr>
              <a:xfrm>
                <a:off x="5702463" y="3919906"/>
                <a:ext cx="3370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</a:t>
                </a:r>
                <a:endParaRPr lang="en-US" dirty="0"/>
              </a:p>
            </p:txBody>
          </p:sp>
        </p:grpSp>
      </p:grpSp>
      <p:grpSp>
        <p:nvGrpSpPr>
          <p:cNvPr id="3077" name="Групувати 3076"/>
          <p:cNvGrpSpPr/>
          <p:nvPr/>
        </p:nvGrpSpPr>
        <p:grpSpPr>
          <a:xfrm>
            <a:off x="399241" y="2564263"/>
            <a:ext cx="3612922" cy="2291148"/>
            <a:chOff x="399241" y="2765065"/>
            <a:chExt cx="3470988" cy="2090345"/>
          </a:xfrm>
        </p:grpSpPr>
        <p:sp>
          <p:nvSpPr>
            <p:cNvPr id="25" name="Полілінія 24"/>
            <p:cNvSpPr/>
            <p:nvPr/>
          </p:nvSpPr>
          <p:spPr>
            <a:xfrm>
              <a:off x="1824132" y="2765065"/>
              <a:ext cx="1394929" cy="235120"/>
            </a:xfrm>
            <a:custGeom>
              <a:avLst/>
              <a:gdLst>
                <a:gd name="connsiteX0" fmla="*/ 0 w 2864498"/>
                <a:gd name="connsiteY0" fmla="*/ 68920 h 964659"/>
                <a:gd name="connsiteX1" fmla="*/ 158621 w 2864498"/>
                <a:gd name="connsiteY1" fmla="*/ 50259 h 964659"/>
                <a:gd name="connsiteX2" fmla="*/ 233265 w 2864498"/>
                <a:gd name="connsiteY2" fmla="*/ 40928 h 964659"/>
                <a:gd name="connsiteX3" fmla="*/ 317241 w 2864498"/>
                <a:gd name="connsiteY3" fmla="*/ 31598 h 964659"/>
                <a:gd name="connsiteX4" fmla="*/ 961053 w 2864498"/>
                <a:gd name="connsiteY4" fmla="*/ 12936 h 964659"/>
                <a:gd name="connsiteX5" fmla="*/ 1129004 w 2864498"/>
                <a:gd name="connsiteY5" fmla="*/ 22267 h 964659"/>
                <a:gd name="connsiteX6" fmla="*/ 1184988 w 2864498"/>
                <a:gd name="connsiteY6" fmla="*/ 40928 h 964659"/>
                <a:gd name="connsiteX7" fmla="*/ 1212980 w 2864498"/>
                <a:gd name="connsiteY7" fmla="*/ 59589 h 964659"/>
                <a:gd name="connsiteX8" fmla="*/ 1838131 w 2864498"/>
                <a:gd name="connsiteY8" fmla="*/ 87581 h 964659"/>
                <a:gd name="connsiteX9" fmla="*/ 1884784 w 2864498"/>
                <a:gd name="connsiteY9" fmla="*/ 96912 h 964659"/>
                <a:gd name="connsiteX10" fmla="*/ 1940767 w 2864498"/>
                <a:gd name="connsiteY10" fmla="*/ 115573 h 964659"/>
                <a:gd name="connsiteX11" fmla="*/ 1968759 w 2864498"/>
                <a:gd name="connsiteY11" fmla="*/ 134234 h 964659"/>
                <a:gd name="connsiteX12" fmla="*/ 1987421 w 2864498"/>
                <a:gd name="connsiteY12" fmla="*/ 152896 h 964659"/>
                <a:gd name="connsiteX13" fmla="*/ 2024743 w 2864498"/>
                <a:gd name="connsiteY13" fmla="*/ 162226 h 964659"/>
                <a:gd name="connsiteX14" fmla="*/ 2052735 w 2864498"/>
                <a:gd name="connsiteY14" fmla="*/ 180887 h 964659"/>
                <a:gd name="connsiteX15" fmla="*/ 2136710 w 2864498"/>
                <a:gd name="connsiteY15" fmla="*/ 208879 h 964659"/>
                <a:gd name="connsiteX16" fmla="*/ 2220686 w 2864498"/>
                <a:gd name="connsiteY16" fmla="*/ 236871 h 964659"/>
                <a:gd name="connsiteX17" fmla="*/ 2276669 w 2864498"/>
                <a:gd name="connsiteY17" fmla="*/ 264863 h 964659"/>
                <a:gd name="connsiteX18" fmla="*/ 2341984 w 2864498"/>
                <a:gd name="connsiteY18" fmla="*/ 283524 h 964659"/>
                <a:gd name="connsiteX19" fmla="*/ 2397967 w 2864498"/>
                <a:gd name="connsiteY19" fmla="*/ 302185 h 964659"/>
                <a:gd name="connsiteX20" fmla="*/ 2425959 w 2864498"/>
                <a:gd name="connsiteY20" fmla="*/ 311516 h 964659"/>
                <a:gd name="connsiteX21" fmla="*/ 2463282 w 2864498"/>
                <a:gd name="connsiteY21" fmla="*/ 320847 h 964659"/>
                <a:gd name="connsiteX22" fmla="*/ 2491274 w 2864498"/>
                <a:gd name="connsiteY22" fmla="*/ 339508 h 964659"/>
                <a:gd name="connsiteX23" fmla="*/ 2519265 w 2864498"/>
                <a:gd name="connsiteY23" fmla="*/ 348838 h 964659"/>
                <a:gd name="connsiteX24" fmla="*/ 2547257 w 2864498"/>
                <a:gd name="connsiteY24" fmla="*/ 376830 h 964659"/>
                <a:gd name="connsiteX25" fmla="*/ 2584580 w 2864498"/>
                <a:gd name="connsiteY25" fmla="*/ 404822 h 964659"/>
                <a:gd name="connsiteX26" fmla="*/ 2649894 w 2864498"/>
                <a:gd name="connsiteY26" fmla="*/ 479467 h 964659"/>
                <a:gd name="connsiteX27" fmla="*/ 2677886 w 2864498"/>
                <a:gd name="connsiteY27" fmla="*/ 535451 h 964659"/>
                <a:gd name="connsiteX28" fmla="*/ 2705878 w 2864498"/>
                <a:gd name="connsiteY28" fmla="*/ 591434 h 964659"/>
                <a:gd name="connsiteX29" fmla="*/ 2715208 w 2864498"/>
                <a:gd name="connsiteY29" fmla="*/ 619426 h 964659"/>
                <a:gd name="connsiteX30" fmla="*/ 2733869 w 2864498"/>
                <a:gd name="connsiteY30" fmla="*/ 647418 h 964659"/>
                <a:gd name="connsiteX31" fmla="*/ 2743200 w 2864498"/>
                <a:gd name="connsiteY31" fmla="*/ 684740 h 964659"/>
                <a:gd name="connsiteX32" fmla="*/ 2771192 w 2864498"/>
                <a:gd name="connsiteY32" fmla="*/ 768716 h 964659"/>
                <a:gd name="connsiteX33" fmla="*/ 2780523 w 2864498"/>
                <a:gd name="connsiteY33" fmla="*/ 796708 h 964659"/>
                <a:gd name="connsiteX34" fmla="*/ 2799184 w 2864498"/>
                <a:gd name="connsiteY34" fmla="*/ 824700 h 964659"/>
                <a:gd name="connsiteX35" fmla="*/ 2808514 w 2864498"/>
                <a:gd name="connsiteY35" fmla="*/ 852691 h 964659"/>
                <a:gd name="connsiteX36" fmla="*/ 2827176 w 2864498"/>
                <a:gd name="connsiteY36" fmla="*/ 871353 h 964659"/>
                <a:gd name="connsiteX37" fmla="*/ 2845837 w 2864498"/>
                <a:gd name="connsiteY37" fmla="*/ 927336 h 964659"/>
                <a:gd name="connsiteX38" fmla="*/ 2855167 w 2864498"/>
                <a:gd name="connsiteY38" fmla="*/ 955328 h 964659"/>
                <a:gd name="connsiteX39" fmla="*/ 2864498 w 2864498"/>
                <a:gd name="connsiteY39" fmla="*/ 964659 h 964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864498" h="964659">
                  <a:moveTo>
                    <a:pt x="0" y="68920"/>
                  </a:moveTo>
                  <a:cubicBezTo>
                    <a:pt x="92397" y="50440"/>
                    <a:pt x="9549" y="65166"/>
                    <a:pt x="158621" y="50259"/>
                  </a:cubicBezTo>
                  <a:cubicBezTo>
                    <a:pt x="183572" y="47764"/>
                    <a:pt x="208362" y="43858"/>
                    <a:pt x="233265" y="40928"/>
                  </a:cubicBezTo>
                  <a:lnTo>
                    <a:pt x="317241" y="31598"/>
                  </a:lnTo>
                  <a:cubicBezTo>
                    <a:pt x="548296" y="-26169"/>
                    <a:pt x="379852" y="12936"/>
                    <a:pt x="961053" y="12936"/>
                  </a:cubicBezTo>
                  <a:cubicBezTo>
                    <a:pt x="1017123" y="12936"/>
                    <a:pt x="1073020" y="19157"/>
                    <a:pt x="1129004" y="22267"/>
                  </a:cubicBezTo>
                  <a:cubicBezTo>
                    <a:pt x="1147665" y="28487"/>
                    <a:pt x="1168621" y="30017"/>
                    <a:pt x="1184988" y="40928"/>
                  </a:cubicBezTo>
                  <a:cubicBezTo>
                    <a:pt x="1194319" y="47148"/>
                    <a:pt x="1201853" y="58198"/>
                    <a:pt x="1212980" y="59589"/>
                  </a:cubicBezTo>
                  <a:cubicBezTo>
                    <a:pt x="1380911" y="80581"/>
                    <a:pt x="1681672" y="83464"/>
                    <a:pt x="1838131" y="87581"/>
                  </a:cubicBezTo>
                  <a:cubicBezTo>
                    <a:pt x="1853682" y="90691"/>
                    <a:pt x="1869484" y="92739"/>
                    <a:pt x="1884784" y="96912"/>
                  </a:cubicBezTo>
                  <a:cubicBezTo>
                    <a:pt x="1903761" y="102088"/>
                    <a:pt x="1940767" y="115573"/>
                    <a:pt x="1940767" y="115573"/>
                  </a:cubicBezTo>
                  <a:cubicBezTo>
                    <a:pt x="1950098" y="121793"/>
                    <a:pt x="1960002" y="127229"/>
                    <a:pt x="1968759" y="134234"/>
                  </a:cubicBezTo>
                  <a:cubicBezTo>
                    <a:pt x="1975629" y="139730"/>
                    <a:pt x="1979552" y="148962"/>
                    <a:pt x="1987421" y="152896"/>
                  </a:cubicBezTo>
                  <a:cubicBezTo>
                    <a:pt x="1998891" y="158631"/>
                    <a:pt x="2012302" y="159116"/>
                    <a:pt x="2024743" y="162226"/>
                  </a:cubicBezTo>
                  <a:cubicBezTo>
                    <a:pt x="2034074" y="168446"/>
                    <a:pt x="2042384" y="176574"/>
                    <a:pt x="2052735" y="180887"/>
                  </a:cubicBezTo>
                  <a:cubicBezTo>
                    <a:pt x="2079971" y="192235"/>
                    <a:pt x="2110319" y="195684"/>
                    <a:pt x="2136710" y="208879"/>
                  </a:cubicBezTo>
                  <a:cubicBezTo>
                    <a:pt x="2198795" y="239921"/>
                    <a:pt x="2148334" y="218782"/>
                    <a:pt x="2220686" y="236871"/>
                  </a:cubicBezTo>
                  <a:cubicBezTo>
                    <a:pt x="2294267" y="255267"/>
                    <a:pt x="2200646" y="234454"/>
                    <a:pt x="2276669" y="264863"/>
                  </a:cubicBezTo>
                  <a:cubicBezTo>
                    <a:pt x="2297692" y="273272"/>
                    <a:pt x="2320342" y="276865"/>
                    <a:pt x="2341984" y="283524"/>
                  </a:cubicBezTo>
                  <a:cubicBezTo>
                    <a:pt x="2360785" y="289309"/>
                    <a:pt x="2379306" y="295965"/>
                    <a:pt x="2397967" y="302185"/>
                  </a:cubicBezTo>
                  <a:cubicBezTo>
                    <a:pt x="2407298" y="305295"/>
                    <a:pt x="2416417" y="309130"/>
                    <a:pt x="2425959" y="311516"/>
                  </a:cubicBezTo>
                  <a:lnTo>
                    <a:pt x="2463282" y="320847"/>
                  </a:lnTo>
                  <a:cubicBezTo>
                    <a:pt x="2472613" y="327067"/>
                    <a:pt x="2481244" y="334493"/>
                    <a:pt x="2491274" y="339508"/>
                  </a:cubicBezTo>
                  <a:cubicBezTo>
                    <a:pt x="2500071" y="343906"/>
                    <a:pt x="2511082" y="343383"/>
                    <a:pt x="2519265" y="348838"/>
                  </a:cubicBezTo>
                  <a:cubicBezTo>
                    <a:pt x="2530244" y="356158"/>
                    <a:pt x="2537238" y="368242"/>
                    <a:pt x="2547257" y="376830"/>
                  </a:cubicBezTo>
                  <a:cubicBezTo>
                    <a:pt x="2559064" y="386951"/>
                    <a:pt x="2572139" y="395491"/>
                    <a:pt x="2584580" y="404822"/>
                  </a:cubicBezTo>
                  <a:cubicBezTo>
                    <a:pt x="2628122" y="470137"/>
                    <a:pt x="2603241" y="448365"/>
                    <a:pt x="2649894" y="479467"/>
                  </a:cubicBezTo>
                  <a:cubicBezTo>
                    <a:pt x="2673350" y="549833"/>
                    <a:pt x="2641708" y="463092"/>
                    <a:pt x="2677886" y="535451"/>
                  </a:cubicBezTo>
                  <a:cubicBezTo>
                    <a:pt x="2716508" y="612698"/>
                    <a:pt x="2652405" y="511230"/>
                    <a:pt x="2705878" y="591434"/>
                  </a:cubicBezTo>
                  <a:cubicBezTo>
                    <a:pt x="2708988" y="600765"/>
                    <a:pt x="2710810" y="610629"/>
                    <a:pt x="2715208" y="619426"/>
                  </a:cubicBezTo>
                  <a:cubicBezTo>
                    <a:pt x="2720223" y="629456"/>
                    <a:pt x="2729452" y="637111"/>
                    <a:pt x="2733869" y="647418"/>
                  </a:cubicBezTo>
                  <a:cubicBezTo>
                    <a:pt x="2738921" y="659205"/>
                    <a:pt x="2739515" y="672457"/>
                    <a:pt x="2743200" y="684740"/>
                  </a:cubicBezTo>
                  <a:cubicBezTo>
                    <a:pt x="2743210" y="684775"/>
                    <a:pt x="2766521" y="754703"/>
                    <a:pt x="2771192" y="768716"/>
                  </a:cubicBezTo>
                  <a:cubicBezTo>
                    <a:pt x="2774302" y="778047"/>
                    <a:pt x="2775067" y="788524"/>
                    <a:pt x="2780523" y="796708"/>
                  </a:cubicBezTo>
                  <a:lnTo>
                    <a:pt x="2799184" y="824700"/>
                  </a:lnTo>
                  <a:cubicBezTo>
                    <a:pt x="2802294" y="834030"/>
                    <a:pt x="2803454" y="844258"/>
                    <a:pt x="2808514" y="852691"/>
                  </a:cubicBezTo>
                  <a:cubicBezTo>
                    <a:pt x="2813040" y="860235"/>
                    <a:pt x="2823242" y="863484"/>
                    <a:pt x="2827176" y="871353"/>
                  </a:cubicBezTo>
                  <a:cubicBezTo>
                    <a:pt x="2835973" y="888947"/>
                    <a:pt x="2839617" y="908675"/>
                    <a:pt x="2845837" y="927336"/>
                  </a:cubicBezTo>
                  <a:cubicBezTo>
                    <a:pt x="2848947" y="936667"/>
                    <a:pt x="2848212" y="948373"/>
                    <a:pt x="2855167" y="955328"/>
                  </a:cubicBezTo>
                  <a:lnTo>
                    <a:pt x="2864498" y="964659"/>
                  </a:lnTo>
                </a:path>
              </a:pathLst>
            </a:custGeom>
            <a:noFill/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76" name="Групувати 3075"/>
            <p:cNvGrpSpPr/>
            <p:nvPr/>
          </p:nvGrpSpPr>
          <p:grpSpPr>
            <a:xfrm>
              <a:off x="399241" y="2765353"/>
              <a:ext cx="3470988" cy="2090057"/>
              <a:chOff x="4142792" y="3890865"/>
              <a:chExt cx="3470988" cy="2090057"/>
            </a:xfrm>
          </p:grpSpPr>
          <p:sp>
            <p:nvSpPr>
              <p:cNvPr id="49" name="Полілінія 48"/>
              <p:cNvSpPr/>
              <p:nvPr/>
            </p:nvSpPr>
            <p:spPr>
              <a:xfrm>
                <a:off x="4142792" y="3890865"/>
                <a:ext cx="3470988" cy="2090057"/>
              </a:xfrm>
              <a:custGeom>
                <a:avLst/>
                <a:gdLst>
                  <a:gd name="connsiteX0" fmla="*/ 2771192 w 3470988"/>
                  <a:gd name="connsiteY0" fmla="*/ 195943 h 2090057"/>
                  <a:gd name="connsiteX1" fmla="*/ 2845837 w 3470988"/>
                  <a:gd name="connsiteY1" fmla="*/ 205274 h 2090057"/>
                  <a:gd name="connsiteX2" fmla="*/ 2883159 w 3470988"/>
                  <a:gd name="connsiteY2" fmla="*/ 261257 h 2090057"/>
                  <a:gd name="connsiteX3" fmla="*/ 2901820 w 3470988"/>
                  <a:gd name="connsiteY3" fmla="*/ 279919 h 2090057"/>
                  <a:gd name="connsiteX4" fmla="*/ 2920481 w 3470988"/>
                  <a:gd name="connsiteY4" fmla="*/ 307911 h 2090057"/>
                  <a:gd name="connsiteX5" fmla="*/ 2948473 w 3470988"/>
                  <a:gd name="connsiteY5" fmla="*/ 354564 h 2090057"/>
                  <a:gd name="connsiteX6" fmla="*/ 2967135 w 3470988"/>
                  <a:gd name="connsiteY6" fmla="*/ 410547 h 2090057"/>
                  <a:gd name="connsiteX7" fmla="*/ 2976465 w 3470988"/>
                  <a:gd name="connsiteY7" fmla="*/ 466531 h 2090057"/>
                  <a:gd name="connsiteX8" fmla="*/ 3032449 w 3470988"/>
                  <a:gd name="connsiteY8" fmla="*/ 503853 h 2090057"/>
                  <a:gd name="connsiteX9" fmla="*/ 3069771 w 3470988"/>
                  <a:gd name="connsiteY9" fmla="*/ 550506 h 2090057"/>
                  <a:gd name="connsiteX10" fmla="*/ 3088432 w 3470988"/>
                  <a:gd name="connsiteY10" fmla="*/ 606490 h 2090057"/>
                  <a:gd name="connsiteX11" fmla="*/ 3097763 w 3470988"/>
                  <a:gd name="connsiteY11" fmla="*/ 634482 h 2090057"/>
                  <a:gd name="connsiteX12" fmla="*/ 3125755 w 3470988"/>
                  <a:gd name="connsiteY12" fmla="*/ 727788 h 2090057"/>
                  <a:gd name="connsiteX13" fmla="*/ 3172408 w 3470988"/>
                  <a:gd name="connsiteY13" fmla="*/ 765111 h 2090057"/>
                  <a:gd name="connsiteX14" fmla="*/ 3191069 w 3470988"/>
                  <a:gd name="connsiteY14" fmla="*/ 793102 h 2090057"/>
                  <a:gd name="connsiteX15" fmla="*/ 3228392 w 3470988"/>
                  <a:gd name="connsiteY15" fmla="*/ 830425 h 2090057"/>
                  <a:gd name="connsiteX16" fmla="*/ 3256384 w 3470988"/>
                  <a:gd name="connsiteY16" fmla="*/ 877078 h 2090057"/>
                  <a:gd name="connsiteX17" fmla="*/ 3293706 w 3470988"/>
                  <a:gd name="connsiteY17" fmla="*/ 933062 h 2090057"/>
                  <a:gd name="connsiteX18" fmla="*/ 3312367 w 3470988"/>
                  <a:gd name="connsiteY18" fmla="*/ 961053 h 2090057"/>
                  <a:gd name="connsiteX19" fmla="*/ 3331028 w 3470988"/>
                  <a:gd name="connsiteY19" fmla="*/ 979715 h 2090057"/>
                  <a:gd name="connsiteX20" fmla="*/ 3340359 w 3470988"/>
                  <a:gd name="connsiteY20" fmla="*/ 1007706 h 2090057"/>
                  <a:gd name="connsiteX21" fmla="*/ 3359020 w 3470988"/>
                  <a:gd name="connsiteY21" fmla="*/ 1026368 h 2090057"/>
                  <a:gd name="connsiteX22" fmla="*/ 3377681 w 3470988"/>
                  <a:gd name="connsiteY22" fmla="*/ 1082351 h 2090057"/>
                  <a:gd name="connsiteX23" fmla="*/ 3387012 w 3470988"/>
                  <a:gd name="connsiteY23" fmla="*/ 1110343 h 2090057"/>
                  <a:gd name="connsiteX24" fmla="*/ 3396343 w 3470988"/>
                  <a:gd name="connsiteY24" fmla="*/ 1138335 h 2090057"/>
                  <a:gd name="connsiteX25" fmla="*/ 3405673 w 3470988"/>
                  <a:gd name="connsiteY25" fmla="*/ 1166327 h 2090057"/>
                  <a:gd name="connsiteX26" fmla="*/ 3433665 w 3470988"/>
                  <a:gd name="connsiteY26" fmla="*/ 1334278 h 2090057"/>
                  <a:gd name="connsiteX27" fmla="*/ 3442996 w 3470988"/>
                  <a:gd name="connsiteY27" fmla="*/ 1362270 h 2090057"/>
                  <a:gd name="connsiteX28" fmla="*/ 3452326 w 3470988"/>
                  <a:gd name="connsiteY28" fmla="*/ 1390262 h 2090057"/>
                  <a:gd name="connsiteX29" fmla="*/ 3470988 w 3470988"/>
                  <a:gd name="connsiteY29" fmla="*/ 1408923 h 2090057"/>
                  <a:gd name="connsiteX30" fmla="*/ 3452326 w 3470988"/>
                  <a:gd name="connsiteY30" fmla="*/ 1558213 h 2090057"/>
                  <a:gd name="connsiteX31" fmla="*/ 3442996 w 3470988"/>
                  <a:gd name="connsiteY31" fmla="*/ 1586204 h 2090057"/>
                  <a:gd name="connsiteX32" fmla="*/ 3405673 w 3470988"/>
                  <a:gd name="connsiteY32" fmla="*/ 1623527 h 2090057"/>
                  <a:gd name="connsiteX33" fmla="*/ 3368351 w 3470988"/>
                  <a:gd name="connsiteY33" fmla="*/ 1679511 h 2090057"/>
                  <a:gd name="connsiteX34" fmla="*/ 3349690 w 3470988"/>
                  <a:gd name="connsiteY34" fmla="*/ 1707502 h 2090057"/>
                  <a:gd name="connsiteX35" fmla="*/ 3340359 w 3470988"/>
                  <a:gd name="connsiteY35" fmla="*/ 1735494 h 2090057"/>
                  <a:gd name="connsiteX36" fmla="*/ 3312367 w 3470988"/>
                  <a:gd name="connsiteY36" fmla="*/ 1744825 h 2090057"/>
                  <a:gd name="connsiteX37" fmla="*/ 3284375 w 3470988"/>
                  <a:gd name="connsiteY37" fmla="*/ 1791478 h 2090057"/>
                  <a:gd name="connsiteX38" fmla="*/ 3237722 w 3470988"/>
                  <a:gd name="connsiteY38" fmla="*/ 1838131 h 2090057"/>
                  <a:gd name="connsiteX39" fmla="*/ 3191069 w 3470988"/>
                  <a:gd name="connsiteY39" fmla="*/ 1884784 h 2090057"/>
                  <a:gd name="connsiteX40" fmla="*/ 3144416 w 3470988"/>
                  <a:gd name="connsiteY40" fmla="*/ 1922106 h 2090057"/>
                  <a:gd name="connsiteX41" fmla="*/ 3097763 w 3470988"/>
                  <a:gd name="connsiteY41" fmla="*/ 1959429 h 2090057"/>
                  <a:gd name="connsiteX42" fmla="*/ 3069771 w 3470988"/>
                  <a:gd name="connsiteY42" fmla="*/ 1968759 h 2090057"/>
                  <a:gd name="connsiteX43" fmla="*/ 2985796 w 3470988"/>
                  <a:gd name="connsiteY43" fmla="*/ 2006082 h 2090057"/>
                  <a:gd name="connsiteX44" fmla="*/ 2957804 w 3470988"/>
                  <a:gd name="connsiteY44" fmla="*/ 2015413 h 2090057"/>
                  <a:gd name="connsiteX45" fmla="*/ 2929812 w 3470988"/>
                  <a:gd name="connsiteY45" fmla="*/ 2024743 h 2090057"/>
                  <a:gd name="connsiteX46" fmla="*/ 2901820 w 3470988"/>
                  <a:gd name="connsiteY46" fmla="*/ 2043404 h 2090057"/>
                  <a:gd name="connsiteX47" fmla="*/ 2864498 w 3470988"/>
                  <a:gd name="connsiteY47" fmla="*/ 2052735 h 2090057"/>
                  <a:gd name="connsiteX48" fmla="*/ 2752530 w 3470988"/>
                  <a:gd name="connsiteY48" fmla="*/ 2071396 h 2090057"/>
                  <a:gd name="connsiteX49" fmla="*/ 2696547 w 3470988"/>
                  <a:gd name="connsiteY49" fmla="*/ 2090057 h 2090057"/>
                  <a:gd name="connsiteX50" fmla="*/ 1987420 w 3470988"/>
                  <a:gd name="connsiteY50" fmla="*/ 2080727 h 2090057"/>
                  <a:gd name="connsiteX51" fmla="*/ 1810139 w 3470988"/>
                  <a:gd name="connsiteY51" fmla="*/ 2062066 h 2090057"/>
                  <a:gd name="connsiteX52" fmla="*/ 1735494 w 3470988"/>
                  <a:gd name="connsiteY52" fmla="*/ 2043404 h 2090057"/>
                  <a:gd name="connsiteX53" fmla="*/ 1558212 w 3470988"/>
                  <a:gd name="connsiteY53" fmla="*/ 2015413 h 2090057"/>
                  <a:gd name="connsiteX54" fmla="*/ 1324947 w 3470988"/>
                  <a:gd name="connsiteY54" fmla="*/ 1940768 h 2090057"/>
                  <a:gd name="connsiteX55" fmla="*/ 1166326 w 3470988"/>
                  <a:gd name="connsiteY55" fmla="*/ 1903445 h 2090057"/>
                  <a:gd name="connsiteX56" fmla="*/ 1091681 w 3470988"/>
                  <a:gd name="connsiteY56" fmla="*/ 1875453 h 2090057"/>
                  <a:gd name="connsiteX57" fmla="*/ 1035698 w 3470988"/>
                  <a:gd name="connsiteY57" fmla="*/ 1847462 h 2090057"/>
                  <a:gd name="connsiteX58" fmla="*/ 961053 w 3470988"/>
                  <a:gd name="connsiteY58" fmla="*/ 1828800 h 2090057"/>
                  <a:gd name="connsiteX59" fmla="*/ 830424 w 3470988"/>
                  <a:gd name="connsiteY59" fmla="*/ 1772817 h 2090057"/>
                  <a:gd name="connsiteX60" fmla="*/ 783771 w 3470988"/>
                  <a:gd name="connsiteY60" fmla="*/ 1763486 h 2090057"/>
                  <a:gd name="connsiteX61" fmla="*/ 737118 w 3470988"/>
                  <a:gd name="connsiteY61" fmla="*/ 1744825 h 2090057"/>
                  <a:gd name="connsiteX62" fmla="*/ 681135 w 3470988"/>
                  <a:gd name="connsiteY62" fmla="*/ 1726164 h 2090057"/>
                  <a:gd name="connsiteX63" fmla="*/ 615820 w 3470988"/>
                  <a:gd name="connsiteY63" fmla="*/ 1707502 h 2090057"/>
                  <a:gd name="connsiteX64" fmla="*/ 541175 w 3470988"/>
                  <a:gd name="connsiteY64" fmla="*/ 1670180 h 2090057"/>
                  <a:gd name="connsiteX65" fmla="*/ 503853 w 3470988"/>
                  <a:gd name="connsiteY65" fmla="*/ 1651519 h 2090057"/>
                  <a:gd name="connsiteX66" fmla="*/ 410547 w 3470988"/>
                  <a:gd name="connsiteY66" fmla="*/ 1623527 h 2090057"/>
                  <a:gd name="connsiteX67" fmla="*/ 298579 w 3470988"/>
                  <a:gd name="connsiteY67" fmla="*/ 1558213 h 2090057"/>
                  <a:gd name="connsiteX68" fmla="*/ 270588 w 3470988"/>
                  <a:gd name="connsiteY68" fmla="*/ 1530221 h 2090057"/>
                  <a:gd name="connsiteX69" fmla="*/ 223935 w 3470988"/>
                  <a:gd name="connsiteY69" fmla="*/ 1464906 h 2090057"/>
                  <a:gd name="connsiteX70" fmla="*/ 195943 w 3470988"/>
                  <a:gd name="connsiteY70" fmla="*/ 1427584 h 2090057"/>
                  <a:gd name="connsiteX71" fmla="*/ 186612 w 3470988"/>
                  <a:gd name="connsiteY71" fmla="*/ 1399592 h 2090057"/>
                  <a:gd name="connsiteX72" fmla="*/ 130628 w 3470988"/>
                  <a:gd name="connsiteY72" fmla="*/ 1296955 h 2090057"/>
                  <a:gd name="connsiteX73" fmla="*/ 102637 w 3470988"/>
                  <a:gd name="connsiteY73" fmla="*/ 1203649 h 2090057"/>
                  <a:gd name="connsiteX74" fmla="*/ 74645 w 3470988"/>
                  <a:gd name="connsiteY74" fmla="*/ 1082351 h 2090057"/>
                  <a:gd name="connsiteX75" fmla="*/ 46653 w 3470988"/>
                  <a:gd name="connsiteY75" fmla="*/ 1007706 h 2090057"/>
                  <a:gd name="connsiteX76" fmla="*/ 18661 w 3470988"/>
                  <a:gd name="connsiteY76" fmla="*/ 886408 h 2090057"/>
                  <a:gd name="connsiteX77" fmla="*/ 0 w 3470988"/>
                  <a:gd name="connsiteY77" fmla="*/ 746449 h 2090057"/>
                  <a:gd name="connsiteX78" fmla="*/ 18661 w 3470988"/>
                  <a:gd name="connsiteY78" fmla="*/ 559837 h 2090057"/>
                  <a:gd name="connsiteX79" fmla="*/ 74645 w 3470988"/>
                  <a:gd name="connsiteY79" fmla="*/ 438539 h 2090057"/>
                  <a:gd name="connsiteX80" fmla="*/ 130628 w 3470988"/>
                  <a:gd name="connsiteY80" fmla="*/ 335902 h 2090057"/>
                  <a:gd name="connsiteX81" fmla="*/ 139959 w 3470988"/>
                  <a:gd name="connsiteY81" fmla="*/ 289249 h 2090057"/>
                  <a:gd name="connsiteX82" fmla="*/ 177281 w 3470988"/>
                  <a:gd name="connsiteY82" fmla="*/ 251927 h 2090057"/>
                  <a:gd name="connsiteX83" fmla="*/ 214604 w 3470988"/>
                  <a:gd name="connsiteY83" fmla="*/ 233266 h 2090057"/>
                  <a:gd name="connsiteX84" fmla="*/ 289249 w 3470988"/>
                  <a:gd name="connsiteY84" fmla="*/ 214604 h 2090057"/>
                  <a:gd name="connsiteX85" fmla="*/ 317241 w 3470988"/>
                  <a:gd name="connsiteY85" fmla="*/ 195943 h 2090057"/>
                  <a:gd name="connsiteX86" fmla="*/ 382555 w 3470988"/>
                  <a:gd name="connsiteY86" fmla="*/ 177282 h 2090057"/>
                  <a:gd name="connsiteX87" fmla="*/ 410547 w 3470988"/>
                  <a:gd name="connsiteY87" fmla="*/ 158621 h 2090057"/>
                  <a:gd name="connsiteX88" fmla="*/ 494522 w 3470988"/>
                  <a:gd name="connsiteY88" fmla="*/ 139959 h 2090057"/>
                  <a:gd name="connsiteX89" fmla="*/ 522514 w 3470988"/>
                  <a:gd name="connsiteY89" fmla="*/ 121298 h 2090057"/>
                  <a:gd name="connsiteX90" fmla="*/ 653143 w 3470988"/>
                  <a:gd name="connsiteY90" fmla="*/ 83976 h 2090057"/>
                  <a:gd name="connsiteX91" fmla="*/ 755779 w 3470988"/>
                  <a:gd name="connsiteY91" fmla="*/ 74645 h 2090057"/>
                  <a:gd name="connsiteX92" fmla="*/ 849086 w 3470988"/>
                  <a:gd name="connsiteY92" fmla="*/ 55984 h 2090057"/>
                  <a:gd name="connsiteX93" fmla="*/ 877077 w 3470988"/>
                  <a:gd name="connsiteY93" fmla="*/ 46653 h 2090057"/>
                  <a:gd name="connsiteX94" fmla="*/ 979714 w 3470988"/>
                  <a:gd name="connsiteY94" fmla="*/ 37323 h 2090057"/>
                  <a:gd name="connsiteX95" fmla="*/ 1250302 w 3470988"/>
                  <a:gd name="connsiteY95" fmla="*/ 18662 h 2090057"/>
                  <a:gd name="connsiteX96" fmla="*/ 1334277 w 3470988"/>
                  <a:gd name="connsiteY96" fmla="*/ 9331 h 2090057"/>
                  <a:gd name="connsiteX97" fmla="*/ 1399592 w 3470988"/>
                  <a:gd name="connsiteY97" fmla="*/ 0 h 2090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3470988" h="2090057">
                    <a:moveTo>
                      <a:pt x="2771192" y="195943"/>
                    </a:moveTo>
                    <a:cubicBezTo>
                      <a:pt x="2796074" y="199053"/>
                      <a:pt x="2822271" y="196705"/>
                      <a:pt x="2845837" y="205274"/>
                    </a:cubicBezTo>
                    <a:cubicBezTo>
                      <a:pt x="2882252" y="218516"/>
                      <a:pt x="2868560" y="236925"/>
                      <a:pt x="2883159" y="261257"/>
                    </a:cubicBezTo>
                    <a:cubicBezTo>
                      <a:pt x="2887685" y="268800"/>
                      <a:pt x="2896325" y="273050"/>
                      <a:pt x="2901820" y="279919"/>
                    </a:cubicBezTo>
                    <a:cubicBezTo>
                      <a:pt x="2908825" y="288676"/>
                      <a:pt x="2915466" y="297881"/>
                      <a:pt x="2920481" y="307911"/>
                    </a:cubicBezTo>
                    <a:cubicBezTo>
                      <a:pt x="2944706" y="356360"/>
                      <a:pt x="2912024" y="318113"/>
                      <a:pt x="2948473" y="354564"/>
                    </a:cubicBezTo>
                    <a:cubicBezTo>
                      <a:pt x="2954694" y="373225"/>
                      <a:pt x="2963901" y="391144"/>
                      <a:pt x="2967135" y="410547"/>
                    </a:cubicBezTo>
                    <a:cubicBezTo>
                      <a:pt x="2970245" y="429208"/>
                      <a:pt x="2968782" y="449243"/>
                      <a:pt x="2976465" y="466531"/>
                    </a:cubicBezTo>
                    <a:cubicBezTo>
                      <a:pt x="2988620" y="493881"/>
                      <a:pt x="3008926" y="496013"/>
                      <a:pt x="3032449" y="503853"/>
                    </a:cubicBezTo>
                    <a:cubicBezTo>
                      <a:pt x="3047958" y="519362"/>
                      <a:pt x="3060356" y="529322"/>
                      <a:pt x="3069771" y="550506"/>
                    </a:cubicBezTo>
                    <a:cubicBezTo>
                      <a:pt x="3077760" y="568481"/>
                      <a:pt x="3082212" y="587829"/>
                      <a:pt x="3088432" y="606490"/>
                    </a:cubicBezTo>
                    <a:cubicBezTo>
                      <a:pt x="3091542" y="615821"/>
                      <a:pt x="3095377" y="624940"/>
                      <a:pt x="3097763" y="634482"/>
                    </a:cubicBezTo>
                    <a:cubicBezTo>
                      <a:pt x="3101498" y="649421"/>
                      <a:pt x="3118942" y="723246"/>
                      <a:pt x="3125755" y="727788"/>
                    </a:cubicBezTo>
                    <a:cubicBezTo>
                      <a:pt x="3146543" y="741646"/>
                      <a:pt x="3157211" y="746115"/>
                      <a:pt x="3172408" y="765111"/>
                    </a:cubicBezTo>
                    <a:cubicBezTo>
                      <a:pt x="3179413" y="773867"/>
                      <a:pt x="3183771" y="784588"/>
                      <a:pt x="3191069" y="793102"/>
                    </a:cubicBezTo>
                    <a:cubicBezTo>
                      <a:pt x="3202519" y="806460"/>
                      <a:pt x="3228392" y="830425"/>
                      <a:pt x="3228392" y="830425"/>
                    </a:cubicBezTo>
                    <a:cubicBezTo>
                      <a:pt x="3246232" y="883948"/>
                      <a:pt x="3225644" y="836091"/>
                      <a:pt x="3256384" y="877078"/>
                    </a:cubicBezTo>
                    <a:cubicBezTo>
                      <a:pt x="3269841" y="895020"/>
                      <a:pt x="3281265" y="914401"/>
                      <a:pt x="3293706" y="933062"/>
                    </a:cubicBezTo>
                    <a:cubicBezTo>
                      <a:pt x="3299926" y="942392"/>
                      <a:pt x="3304438" y="953123"/>
                      <a:pt x="3312367" y="961053"/>
                    </a:cubicBezTo>
                    <a:lnTo>
                      <a:pt x="3331028" y="979715"/>
                    </a:lnTo>
                    <a:cubicBezTo>
                      <a:pt x="3334138" y="989045"/>
                      <a:pt x="3335299" y="999272"/>
                      <a:pt x="3340359" y="1007706"/>
                    </a:cubicBezTo>
                    <a:cubicBezTo>
                      <a:pt x="3344885" y="1015249"/>
                      <a:pt x="3355086" y="1018500"/>
                      <a:pt x="3359020" y="1026368"/>
                    </a:cubicBezTo>
                    <a:cubicBezTo>
                      <a:pt x="3367817" y="1043962"/>
                      <a:pt x="3371461" y="1063690"/>
                      <a:pt x="3377681" y="1082351"/>
                    </a:cubicBezTo>
                    <a:lnTo>
                      <a:pt x="3387012" y="1110343"/>
                    </a:lnTo>
                    <a:lnTo>
                      <a:pt x="3396343" y="1138335"/>
                    </a:lnTo>
                    <a:lnTo>
                      <a:pt x="3405673" y="1166327"/>
                    </a:lnTo>
                    <a:cubicBezTo>
                      <a:pt x="3416637" y="1297893"/>
                      <a:pt x="3403161" y="1242766"/>
                      <a:pt x="3433665" y="1334278"/>
                    </a:cubicBezTo>
                    <a:lnTo>
                      <a:pt x="3442996" y="1362270"/>
                    </a:lnTo>
                    <a:cubicBezTo>
                      <a:pt x="3446106" y="1371601"/>
                      <a:pt x="3445371" y="1383308"/>
                      <a:pt x="3452326" y="1390262"/>
                    </a:cubicBezTo>
                    <a:lnTo>
                      <a:pt x="3470988" y="1408923"/>
                    </a:lnTo>
                    <a:cubicBezTo>
                      <a:pt x="3463755" y="1495717"/>
                      <a:pt x="3469658" y="1497552"/>
                      <a:pt x="3452326" y="1558213"/>
                    </a:cubicBezTo>
                    <a:cubicBezTo>
                      <a:pt x="3449624" y="1567670"/>
                      <a:pt x="3448712" y="1578201"/>
                      <a:pt x="3442996" y="1586204"/>
                    </a:cubicBezTo>
                    <a:cubicBezTo>
                      <a:pt x="3432770" y="1600521"/>
                      <a:pt x="3415432" y="1608888"/>
                      <a:pt x="3405673" y="1623527"/>
                    </a:cubicBezTo>
                    <a:lnTo>
                      <a:pt x="3368351" y="1679511"/>
                    </a:lnTo>
                    <a:cubicBezTo>
                      <a:pt x="3362131" y="1688841"/>
                      <a:pt x="3353236" y="1696864"/>
                      <a:pt x="3349690" y="1707502"/>
                    </a:cubicBezTo>
                    <a:cubicBezTo>
                      <a:pt x="3346580" y="1716833"/>
                      <a:pt x="3347314" y="1728539"/>
                      <a:pt x="3340359" y="1735494"/>
                    </a:cubicBezTo>
                    <a:cubicBezTo>
                      <a:pt x="3333404" y="1742449"/>
                      <a:pt x="3321698" y="1741715"/>
                      <a:pt x="3312367" y="1744825"/>
                    </a:cubicBezTo>
                    <a:cubicBezTo>
                      <a:pt x="3296164" y="1793438"/>
                      <a:pt x="3313651" y="1754883"/>
                      <a:pt x="3284375" y="1791478"/>
                    </a:cubicBezTo>
                    <a:cubicBezTo>
                      <a:pt x="3248828" y="1835911"/>
                      <a:pt x="3285710" y="1806139"/>
                      <a:pt x="3237722" y="1838131"/>
                    </a:cubicBezTo>
                    <a:cubicBezTo>
                      <a:pt x="3187959" y="1912776"/>
                      <a:pt x="3253273" y="1822580"/>
                      <a:pt x="3191069" y="1884784"/>
                    </a:cubicBezTo>
                    <a:cubicBezTo>
                      <a:pt x="3148865" y="1926988"/>
                      <a:pt x="3198911" y="1903942"/>
                      <a:pt x="3144416" y="1922106"/>
                    </a:cubicBezTo>
                    <a:cubicBezTo>
                      <a:pt x="3127058" y="1939464"/>
                      <a:pt x="3121305" y="1947658"/>
                      <a:pt x="3097763" y="1959429"/>
                    </a:cubicBezTo>
                    <a:cubicBezTo>
                      <a:pt x="3088966" y="1963827"/>
                      <a:pt x="3079102" y="1965649"/>
                      <a:pt x="3069771" y="1968759"/>
                    </a:cubicBezTo>
                    <a:cubicBezTo>
                      <a:pt x="3025412" y="1998333"/>
                      <a:pt x="3052419" y="1983874"/>
                      <a:pt x="2985796" y="2006082"/>
                    </a:cubicBezTo>
                    <a:lnTo>
                      <a:pt x="2957804" y="2015413"/>
                    </a:lnTo>
                    <a:lnTo>
                      <a:pt x="2929812" y="2024743"/>
                    </a:lnTo>
                    <a:cubicBezTo>
                      <a:pt x="2920481" y="2030963"/>
                      <a:pt x="2912127" y="2038987"/>
                      <a:pt x="2901820" y="2043404"/>
                    </a:cubicBezTo>
                    <a:cubicBezTo>
                      <a:pt x="2890033" y="2048456"/>
                      <a:pt x="2877115" y="2050441"/>
                      <a:pt x="2864498" y="2052735"/>
                    </a:cubicBezTo>
                    <a:cubicBezTo>
                      <a:pt x="2824460" y="2060015"/>
                      <a:pt x="2791201" y="2060850"/>
                      <a:pt x="2752530" y="2071396"/>
                    </a:cubicBezTo>
                    <a:cubicBezTo>
                      <a:pt x="2733553" y="2076571"/>
                      <a:pt x="2696547" y="2090057"/>
                      <a:pt x="2696547" y="2090057"/>
                    </a:cubicBezTo>
                    <a:lnTo>
                      <a:pt x="1987420" y="2080727"/>
                    </a:lnTo>
                    <a:cubicBezTo>
                      <a:pt x="1955526" y="2080002"/>
                      <a:pt x="1852638" y="2070566"/>
                      <a:pt x="1810139" y="2062066"/>
                    </a:cubicBezTo>
                    <a:cubicBezTo>
                      <a:pt x="1784990" y="2057036"/>
                      <a:pt x="1760728" y="2047992"/>
                      <a:pt x="1735494" y="2043404"/>
                    </a:cubicBezTo>
                    <a:cubicBezTo>
                      <a:pt x="1275309" y="1959733"/>
                      <a:pt x="1761158" y="2056000"/>
                      <a:pt x="1558212" y="2015413"/>
                    </a:cubicBezTo>
                    <a:cubicBezTo>
                      <a:pt x="1460428" y="1973505"/>
                      <a:pt x="1464365" y="1971751"/>
                      <a:pt x="1324947" y="1940768"/>
                    </a:cubicBezTo>
                    <a:cubicBezTo>
                      <a:pt x="1295255" y="1934170"/>
                      <a:pt x="1197844" y="1913294"/>
                      <a:pt x="1166326" y="1903445"/>
                    </a:cubicBezTo>
                    <a:cubicBezTo>
                      <a:pt x="1140962" y="1895519"/>
                      <a:pt x="1116106" y="1885921"/>
                      <a:pt x="1091681" y="1875453"/>
                    </a:cubicBezTo>
                    <a:cubicBezTo>
                      <a:pt x="1072504" y="1867234"/>
                      <a:pt x="1055346" y="1854479"/>
                      <a:pt x="1035698" y="1847462"/>
                    </a:cubicBezTo>
                    <a:cubicBezTo>
                      <a:pt x="1011545" y="1838836"/>
                      <a:pt x="985156" y="1837565"/>
                      <a:pt x="961053" y="1828800"/>
                    </a:cubicBezTo>
                    <a:cubicBezTo>
                      <a:pt x="916532" y="1812611"/>
                      <a:pt x="876877" y="1782108"/>
                      <a:pt x="830424" y="1772817"/>
                    </a:cubicBezTo>
                    <a:cubicBezTo>
                      <a:pt x="814873" y="1769707"/>
                      <a:pt x="798961" y="1768043"/>
                      <a:pt x="783771" y="1763486"/>
                    </a:cubicBezTo>
                    <a:cubicBezTo>
                      <a:pt x="767728" y="1758673"/>
                      <a:pt x="752859" y="1750549"/>
                      <a:pt x="737118" y="1744825"/>
                    </a:cubicBezTo>
                    <a:cubicBezTo>
                      <a:pt x="718632" y="1738103"/>
                      <a:pt x="699936" y="1731949"/>
                      <a:pt x="681135" y="1726164"/>
                    </a:cubicBezTo>
                    <a:cubicBezTo>
                      <a:pt x="659493" y="1719505"/>
                      <a:pt x="636843" y="1715911"/>
                      <a:pt x="615820" y="1707502"/>
                    </a:cubicBezTo>
                    <a:cubicBezTo>
                      <a:pt x="589991" y="1697170"/>
                      <a:pt x="566057" y="1682621"/>
                      <a:pt x="541175" y="1670180"/>
                    </a:cubicBezTo>
                    <a:cubicBezTo>
                      <a:pt x="528734" y="1663960"/>
                      <a:pt x="517492" y="1654247"/>
                      <a:pt x="503853" y="1651519"/>
                    </a:cubicBezTo>
                    <a:cubicBezTo>
                      <a:pt x="440776" y="1638903"/>
                      <a:pt x="471925" y="1648078"/>
                      <a:pt x="410547" y="1623527"/>
                    </a:cubicBezTo>
                    <a:cubicBezTo>
                      <a:pt x="261371" y="1499215"/>
                      <a:pt x="440836" y="1637245"/>
                      <a:pt x="298579" y="1558213"/>
                    </a:cubicBezTo>
                    <a:cubicBezTo>
                      <a:pt x="287044" y="1551805"/>
                      <a:pt x="279175" y="1540240"/>
                      <a:pt x="270588" y="1530221"/>
                    </a:cubicBezTo>
                    <a:cubicBezTo>
                      <a:pt x="244444" y="1499719"/>
                      <a:pt x="245038" y="1494449"/>
                      <a:pt x="223935" y="1464906"/>
                    </a:cubicBezTo>
                    <a:cubicBezTo>
                      <a:pt x="214896" y="1452252"/>
                      <a:pt x="205274" y="1440025"/>
                      <a:pt x="195943" y="1427584"/>
                    </a:cubicBezTo>
                    <a:cubicBezTo>
                      <a:pt x="192833" y="1418253"/>
                      <a:pt x="190682" y="1408546"/>
                      <a:pt x="186612" y="1399592"/>
                    </a:cubicBezTo>
                    <a:cubicBezTo>
                      <a:pt x="156369" y="1333057"/>
                      <a:pt x="159846" y="1340780"/>
                      <a:pt x="130628" y="1296955"/>
                    </a:cubicBezTo>
                    <a:cubicBezTo>
                      <a:pt x="106718" y="1153486"/>
                      <a:pt x="138797" y="1312128"/>
                      <a:pt x="102637" y="1203649"/>
                    </a:cubicBezTo>
                    <a:cubicBezTo>
                      <a:pt x="79405" y="1133954"/>
                      <a:pt x="89452" y="1141579"/>
                      <a:pt x="74645" y="1082351"/>
                    </a:cubicBezTo>
                    <a:cubicBezTo>
                      <a:pt x="66421" y="1049453"/>
                      <a:pt x="58062" y="1044787"/>
                      <a:pt x="46653" y="1007706"/>
                    </a:cubicBezTo>
                    <a:cubicBezTo>
                      <a:pt x="38729" y="981954"/>
                      <a:pt x="24004" y="918464"/>
                      <a:pt x="18661" y="886408"/>
                    </a:cubicBezTo>
                    <a:cubicBezTo>
                      <a:pt x="12219" y="847759"/>
                      <a:pt x="4720" y="784211"/>
                      <a:pt x="0" y="746449"/>
                    </a:cubicBezTo>
                    <a:cubicBezTo>
                      <a:pt x="935" y="733356"/>
                      <a:pt x="6375" y="599764"/>
                      <a:pt x="18661" y="559837"/>
                    </a:cubicBezTo>
                    <a:cubicBezTo>
                      <a:pt x="30971" y="519831"/>
                      <a:pt x="57113" y="476525"/>
                      <a:pt x="74645" y="438539"/>
                    </a:cubicBezTo>
                    <a:cubicBezTo>
                      <a:pt x="115587" y="349833"/>
                      <a:pt x="83946" y="398148"/>
                      <a:pt x="130628" y="335902"/>
                    </a:cubicBezTo>
                    <a:cubicBezTo>
                      <a:pt x="133738" y="320351"/>
                      <a:pt x="132257" y="303112"/>
                      <a:pt x="139959" y="289249"/>
                    </a:cubicBezTo>
                    <a:cubicBezTo>
                      <a:pt x="148503" y="273869"/>
                      <a:pt x="163206" y="262483"/>
                      <a:pt x="177281" y="251927"/>
                    </a:cubicBezTo>
                    <a:cubicBezTo>
                      <a:pt x="188409" y="243581"/>
                      <a:pt x="201819" y="238745"/>
                      <a:pt x="214604" y="233266"/>
                    </a:cubicBezTo>
                    <a:cubicBezTo>
                      <a:pt x="239711" y="222506"/>
                      <a:pt x="261863" y="220081"/>
                      <a:pt x="289249" y="214604"/>
                    </a:cubicBezTo>
                    <a:cubicBezTo>
                      <a:pt x="298580" y="208384"/>
                      <a:pt x="306934" y="200360"/>
                      <a:pt x="317241" y="195943"/>
                    </a:cubicBezTo>
                    <a:cubicBezTo>
                      <a:pt x="359108" y="178001"/>
                      <a:pt x="346230" y="195444"/>
                      <a:pt x="382555" y="177282"/>
                    </a:cubicBezTo>
                    <a:cubicBezTo>
                      <a:pt x="392585" y="172267"/>
                      <a:pt x="400240" y="163038"/>
                      <a:pt x="410547" y="158621"/>
                    </a:cubicBezTo>
                    <a:cubicBezTo>
                      <a:pt x="422078" y="153679"/>
                      <a:pt x="486217" y="141620"/>
                      <a:pt x="494522" y="139959"/>
                    </a:cubicBezTo>
                    <a:cubicBezTo>
                      <a:pt x="503853" y="133739"/>
                      <a:pt x="512266" y="125852"/>
                      <a:pt x="522514" y="121298"/>
                    </a:cubicBezTo>
                    <a:cubicBezTo>
                      <a:pt x="545238" y="111198"/>
                      <a:pt x="634504" y="85671"/>
                      <a:pt x="653143" y="83976"/>
                    </a:cubicBezTo>
                    <a:cubicBezTo>
                      <a:pt x="687355" y="80866"/>
                      <a:pt x="721661" y="78659"/>
                      <a:pt x="755779" y="74645"/>
                    </a:cubicBezTo>
                    <a:cubicBezTo>
                      <a:pt x="786944" y="70979"/>
                      <a:pt x="818807" y="64636"/>
                      <a:pt x="849086" y="55984"/>
                    </a:cubicBezTo>
                    <a:cubicBezTo>
                      <a:pt x="858543" y="53282"/>
                      <a:pt x="867341" y="48044"/>
                      <a:pt x="877077" y="46653"/>
                    </a:cubicBezTo>
                    <a:cubicBezTo>
                      <a:pt x="911085" y="41795"/>
                      <a:pt x="945502" y="40433"/>
                      <a:pt x="979714" y="37323"/>
                    </a:cubicBezTo>
                    <a:cubicBezTo>
                      <a:pt x="1096524" y="8120"/>
                      <a:pt x="979992" y="34562"/>
                      <a:pt x="1250302" y="18662"/>
                    </a:cubicBezTo>
                    <a:cubicBezTo>
                      <a:pt x="1278417" y="17008"/>
                      <a:pt x="1306331" y="12824"/>
                      <a:pt x="1334277" y="9331"/>
                    </a:cubicBezTo>
                    <a:cubicBezTo>
                      <a:pt x="1356100" y="6603"/>
                      <a:pt x="1399592" y="0"/>
                      <a:pt x="1399592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5" name="TextBox 3074"/>
              <p:cNvSpPr txBox="1"/>
              <p:nvPr/>
            </p:nvSpPr>
            <p:spPr>
              <a:xfrm>
                <a:off x="6701976" y="5549120"/>
                <a:ext cx="307910" cy="369332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n-US" dirty="0"/>
              </a:p>
            </p:txBody>
          </p:sp>
        </p:grpSp>
      </p:grpSp>
      <p:sp>
        <p:nvSpPr>
          <p:cNvPr id="3087" name="Дуга 3086"/>
          <p:cNvSpPr/>
          <p:nvPr/>
        </p:nvSpPr>
        <p:spPr>
          <a:xfrm>
            <a:off x="1110722" y="2985437"/>
            <a:ext cx="643812" cy="401813"/>
          </a:xfrm>
          <a:prstGeom prst="arc">
            <a:avLst>
              <a:gd name="adj1" fmla="val 16950693"/>
              <a:gd name="adj2" fmla="val 191394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3" name="TextBox 3092"/>
          <p:cNvSpPr txBox="1"/>
          <p:nvPr/>
        </p:nvSpPr>
        <p:spPr>
          <a:xfrm>
            <a:off x="5896946" y="1253101"/>
            <a:ext cx="481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4" name="TextBox 3093"/>
          <p:cNvSpPr txBox="1"/>
          <p:nvPr/>
        </p:nvSpPr>
        <p:spPr>
          <a:xfrm>
            <a:off x="4116812" y="1723549"/>
            <a:ext cx="7752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Проекцією рівнобічної трапеції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площину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трапеція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AOTD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96" name="Пряма сполучна лінія 3095"/>
          <p:cNvCxnSpPr/>
          <p:nvPr/>
        </p:nvCxnSpPr>
        <p:spPr>
          <a:xfrm flipV="1">
            <a:off x="879126" y="2820625"/>
            <a:ext cx="843532" cy="826071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9" name="Пряма сполучна лінія 3098"/>
          <p:cNvCxnSpPr/>
          <p:nvPr/>
        </p:nvCxnSpPr>
        <p:spPr>
          <a:xfrm flipH="1">
            <a:off x="3219061" y="2231698"/>
            <a:ext cx="51677" cy="894662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1" name="Пряма сполучна лінія 3100"/>
          <p:cNvCxnSpPr/>
          <p:nvPr/>
        </p:nvCxnSpPr>
        <p:spPr>
          <a:xfrm>
            <a:off x="3219061" y="3126360"/>
            <a:ext cx="489689" cy="1102336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 сполучна лінія 94"/>
          <p:cNvCxnSpPr/>
          <p:nvPr/>
        </p:nvCxnSpPr>
        <p:spPr>
          <a:xfrm>
            <a:off x="1661904" y="2848837"/>
            <a:ext cx="1557157" cy="29096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3" name="TextBox 3102"/>
          <p:cNvSpPr txBox="1"/>
          <p:nvPr/>
        </p:nvSpPr>
        <p:spPr>
          <a:xfrm>
            <a:off x="2948665" y="3041286"/>
            <a:ext cx="312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</a:t>
            </a:r>
            <a:endParaRPr lang="en-US" dirty="0"/>
          </a:p>
        </p:txBody>
      </p:sp>
      <p:sp>
        <p:nvSpPr>
          <p:cNvPr id="3104" name="Трапеція 3103"/>
          <p:cNvSpPr/>
          <p:nvPr/>
        </p:nvSpPr>
        <p:spPr>
          <a:xfrm>
            <a:off x="1196714" y="5243804"/>
            <a:ext cx="1877180" cy="1175657"/>
          </a:xfrm>
          <a:prstGeom prst="trapezoid">
            <a:avLst>
              <a:gd name="adj" fmla="val 4642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18" name="Групувати 3117"/>
          <p:cNvGrpSpPr/>
          <p:nvPr/>
        </p:nvGrpSpPr>
        <p:grpSpPr>
          <a:xfrm>
            <a:off x="972140" y="4954462"/>
            <a:ext cx="2411436" cy="1890421"/>
            <a:chOff x="972140" y="4954462"/>
            <a:chExt cx="2411436" cy="1890421"/>
          </a:xfrm>
        </p:grpSpPr>
        <p:sp>
          <p:nvSpPr>
            <p:cNvPr id="3105" name="TextBox 3104"/>
            <p:cNvSpPr txBox="1"/>
            <p:nvPr/>
          </p:nvSpPr>
          <p:spPr>
            <a:xfrm>
              <a:off x="972140" y="6309546"/>
              <a:ext cx="345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А</a:t>
              </a:r>
              <a:endParaRPr lang="en-US" dirty="0"/>
            </a:p>
          </p:txBody>
        </p:sp>
        <p:sp>
          <p:nvSpPr>
            <p:cNvPr id="3106" name="TextBox 3105"/>
            <p:cNvSpPr txBox="1"/>
            <p:nvPr/>
          </p:nvSpPr>
          <p:spPr>
            <a:xfrm>
              <a:off x="1637401" y="4954462"/>
              <a:ext cx="2400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107" name="TextBox 3106"/>
            <p:cNvSpPr txBox="1"/>
            <p:nvPr/>
          </p:nvSpPr>
          <p:spPr>
            <a:xfrm>
              <a:off x="2416629" y="4984387"/>
              <a:ext cx="382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3108" name="TextBox 3107"/>
            <p:cNvSpPr txBox="1"/>
            <p:nvPr/>
          </p:nvSpPr>
          <p:spPr>
            <a:xfrm>
              <a:off x="2948666" y="6251510"/>
              <a:ext cx="434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cxnSp>
          <p:nvCxnSpPr>
            <p:cNvPr id="3110" name="Пряма сполучна лінія 3109"/>
            <p:cNvCxnSpPr/>
            <p:nvPr/>
          </p:nvCxnSpPr>
          <p:spPr>
            <a:xfrm flipH="1">
              <a:off x="1694674" y="5196273"/>
              <a:ext cx="59860" cy="12045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1" name="TextBox 3110"/>
            <p:cNvSpPr txBox="1"/>
            <p:nvPr/>
          </p:nvSpPr>
          <p:spPr>
            <a:xfrm>
              <a:off x="1608682" y="6475551"/>
              <a:ext cx="268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K</a:t>
              </a:r>
              <a:endParaRPr lang="en-US" dirty="0"/>
            </a:p>
          </p:txBody>
        </p:sp>
      </p:grpSp>
      <p:sp>
        <p:nvSpPr>
          <p:cNvPr id="3112" name="TextBox 3111"/>
          <p:cNvSpPr txBox="1"/>
          <p:nvPr/>
        </p:nvSpPr>
        <p:spPr>
          <a:xfrm>
            <a:off x="4114800" y="2435603"/>
            <a:ext cx="7735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Проведемо  висоту ВК трапеції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ВК</a:t>
            </a:r>
            <a:r>
              <a:rPr lang="uk-UA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⊥</a:t>
            </a:r>
            <a:r>
              <a:rPr lang="en-US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AD</a:t>
            </a:r>
            <a:r>
              <a:rPr lang="uk-UA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(ВО⊥</a:t>
            </a:r>
            <a:r>
              <a:rPr lang="el-GR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α</a:t>
            </a:r>
            <a:r>
              <a:rPr lang="uk-UA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теоремою про три  перпендикуляри ОК⊥</a:t>
            </a:r>
            <a:r>
              <a:rPr lang="en-US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AD</a:t>
            </a:r>
            <a:r>
              <a:rPr lang="uk-UA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Отже, ОК – висота трапеції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AOTD</a:t>
            </a:r>
          </a:p>
        </p:txBody>
      </p:sp>
      <p:sp>
        <p:nvSpPr>
          <p:cNvPr id="3113" name="TextBox 3112"/>
          <p:cNvSpPr txBox="1"/>
          <p:nvPr/>
        </p:nvSpPr>
        <p:spPr>
          <a:xfrm>
            <a:off x="4253576" y="3121974"/>
            <a:ext cx="7879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Оскільки ВК</a:t>
            </a:r>
            <a:r>
              <a:rPr lang="uk-UA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⊥</a:t>
            </a:r>
            <a:r>
              <a:rPr lang="en-US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AD</a:t>
            </a:r>
            <a:r>
              <a:rPr lang="uk-UA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та ОК⊥</a:t>
            </a:r>
            <a:r>
              <a:rPr lang="en-US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AD</a:t>
            </a:r>
            <a:r>
              <a:rPr lang="uk-UA" sz="2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то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ВКО – кут </a:t>
            </a:r>
            <a:r>
              <a:rPr lang="ru-RU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між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площиною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даної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трапеції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та </a:t>
            </a:r>
            <a:r>
              <a:rPr lang="ru-RU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площиною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проекції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AOTD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ВКО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30⁰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14" name="TextBox 3113"/>
              <p:cNvSpPr txBox="1"/>
              <p:nvPr/>
            </p:nvSpPr>
            <p:spPr>
              <a:xfrm>
                <a:off x="4280349" y="3829860"/>
                <a:ext cx="7630797" cy="427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Скористаємося формулою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пр</m:t>
                        </m:r>
                      </m:sub>
                    </m:sSub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𝐴𝐵𝐶𝐷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𝑐𝑜𝑠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</a:t>
                </a:r>
                <a:r>
                  <a:rPr lang="ru-RU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ВКО</a:t>
                </a:r>
                <a:r>
                  <a:rPr lang="en-US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14" name="TextBox 3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349" y="3829860"/>
                <a:ext cx="7630797" cy="427618"/>
              </a:xfrm>
              <a:prstGeom prst="rect">
                <a:avLst/>
              </a:prstGeom>
              <a:blipFill>
                <a:blip r:embed="rId2"/>
                <a:stretch>
                  <a:fillRect l="-799" t="-8571" b="-1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15" name="TextBox 3114"/>
              <p:cNvSpPr txBox="1"/>
              <p:nvPr/>
            </p:nvSpPr>
            <p:spPr>
              <a:xfrm>
                <a:off x="4296394" y="4238904"/>
                <a:ext cx="76511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Обчислимо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Виконаємо зноску трапеції окремо.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dirty="0" smtClean="0"/>
                  <a:t>                                                        </a:t>
                </a:r>
                <a:endParaRPr lang="en-US" dirty="0"/>
              </a:p>
            </p:txBody>
          </p:sp>
        </mc:Choice>
        <mc:Fallback xmlns="">
          <p:sp>
            <p:nvSpPr>
              <p:cNvPr id="3115" name="TextBox 3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394" y="4238904"/>
                <a:ext cx="7651191" cy="400110"/>
              </a:xfrm>
              <a:prstGeom prst="rect">
                <a:avLst/>
              </a:prstGeom>
              <a:blipFill>
                <a:blip r:embed="rId3"/>
                <a:stretch>
                  <a:fillRect l="-876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17" name="TextBox 3116"/>
              <p:cNvSpPr txBox="1"/>
              <p:nvPr/>
            </p:nvSpPr>
            <p:spPr>
              <a:xfrm>
                <a:off x="3802553" y="4650275"/>
                <a:ext cx="8092724" cy="1215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𝐵𝐾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Знайдемо ВК. </a:t>
                </a:r>
                <a:r>
                  <a:rPr lang="uk-UA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ВК</a:t>
                </a:r>
                <a:r>
                  <a:rPr lang="uk-UA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⊥</a:t>
                </a:r>
                <a:r>
                  <a:rPr lang="en-US" sz="20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AD</a:t>
                </a:r>
                <a:r>
                  <a:rPr lang="uk-UA" sz="20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АК=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uk-UA" sz="2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АК=4см.</a:t>
                </a:r>
              </a:p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∆АКВ (</a:t>
                </a:r>
                <a:r>
                  <a:rPr lang="ru-RU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К=90⁰), АВ= 8см ВК=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altLang="en-US" sz="20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uk-UA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АВ</m:t>
                            </m:r>
                          </m:e>
                          <m:sup>
                            <m:r>
                              <a:rPr lang="uk-UA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uk-UA" alt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sSup>
                          <m:sSupPr>
                            <m:ctrlPr>
                              <a:rPr lang="uk-UA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uk-UA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АК</m:t>
                            </m:r>
                          </m:e>
                          <m:sup>
                            <m:r>
                              <a:rPr lang="uk-UA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ВК=4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см. </a:t>
                </a:r>
                <a:r>
                  <a:rPr lang="uk-UA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=56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000" b="0" i="1" dirty="0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uk-UA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17" name="TextBox 3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553" y="4650275"/>
                <a:ext cx="8092724" cy="1215269"/>
              </a:xfrm>
              <a:prstGeom prst="rect">
                <a:avLst/>
              </a:prstGeom>
              <a:blipFill>
                <a:blip r:embed="rId4"/>
                <a:stretch>
                  <a:fillRect l="-829" b="-8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19" name="TextBox 3118"/>
              <p:cNvSpPr txBox="1"/>
              <p:nvPr/>
            </p:nvSpPr>
            <p:spPr>
              <a:xfrm>
                <a:off x="3713247" y="5796164"/>
                <a:ext cx="8021814" cy="889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𝐴𝑂𝑇𝐷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k-UA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𝐴𝐵𝐶𝐷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𝑐𝑜𝑠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</a:t>
                </a:r>
                <a:r>
                  <a:rPr lang="ru-RU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ВКО</a:t>
                </a:r>
                <a:r>
                  <a:rPr lang="en-US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𝐴𝑂𝑇𝐷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uk-UA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uk-UA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*cos</a:t>
                </a:r>
                <a:r>
                  <a:rPr lang="uk-UA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⁰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uk-UA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uk-UA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=84(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см</m:t>
                        </m:r>
                      </m:e>
                      <m:sup>
                        <m:r>
                          <a:rPr lang="uk-UA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uk-UA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19" name="TextBox 3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247" y="5796164"/>
                <a:ext cx="8021814" cy="889795"/>
              </a:xfrm>
              <a:prstGeom prst="rect">
                <a:avLst/>
              </a:prstGeom>
              <a:blipFill>
                <a:blip r:embed="rId5"/>
                <a:stretch>
                  <a:fillRect l="-760" r="-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921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1694" y="-6689"/>
            <a:ext cx="1188237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№2</a:t>
            </a:r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Ортогональною проекцією паралелограма є ромб, сторона якого дорівнює 13см, а одна із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діагонелей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10см. Знайдіть площу паралелограма, якщо кут між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площинами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паралелограма і ромба дорівнює 30⁰. 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Групувати 30"/>
          <p:cNvGrpSpPr/>
          <p:nvPr/>
        </p:nvGrpSpPr>
        <p:grpSpPr>
          <a:xfrm>
            <a:off x="1103033" y="1648426"/>
            <a:ext cx="1771428" cy="1458797"/>
            <a:chOff x="985244" y="1785804"/>
            <a:chExt cx="1223354" cy="857756"/>
          </a:xfrm>
        </p:grpSpPr>
        <p:cxnSp>
          <p:nvCxnSpPr>
            <p:cNvPr id="5" name="Пряма сполучна лінія 4"/>
            <p:cNvCxnSpPr/>
            <p:nvPr/>
          </p:nvCxnSpPr>
          <p:spPr>
            <a:xfrm flipV="1">
              <a:off x="2208598" y="1786203"/>
              <a:ext cx="0" cy="85695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 сполучна лінія 7"/>
            <p:cNvCxnSpPr/>
            <p:nvPr/>
          </p:nvCxnSpPr>
          <p:spPr>
            <a:xfrm flipH="1" flipV="1">
              <a:off x="985244" y="1785804"/>
              <a:ext cx="24276" cy="857756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Групувати 69"/>
          <p:cNvGrpSpPr/>
          <p:nvPr/>
        </p:nvGrpSpPr>
        <p:grpSpPr>
          <a:xfrm>
            <a:off x="280275" y="2868716"/>
            <a:ext cx="2946774" cy="1657909"/>
            <a:chOff x="280275" y="2868716"/>
            <a:chExt cx="2946774" cy="1657909"/>
          </a:xfrm>
        </p:grpSpPr>
        <p:sp>
          <p:nvSpPr>
            <p:cNvPr id="7" name="Паралелограм 6"/>
            <p:cNvSpPr/>
            <p:nvPr/>
          </p:nvSpPr>
          <p:spPr>
            <a:xfrm>
              <a:off x="280275" y="3108150"/>
              <a:ext cx="2595273" cy="1417394"/>
            </a:xfrm>
            <a:prstGeom prst="parallelogram">
              <a:avLst>
                <a:gd name="adj" fmla="val 59038"/>
              </a:avLst>
            </a:prstGeom>
            <a:ln w="38100"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cxnSp>
          <p:nvCxnSpPr>
            <p:cNvPr id="13" name="Пряма сполучна лінія 12"/>
            <p:cNvCxnSpPr/>
            <p:nvPr/>
          </p:nvCxnSpPr>
          <p:spPr>
            <a:xfrm flipV="1">
              <a:off x="2031896" y="3108646"/>
              <a:ext cx="854659" cy="1417979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854187" y="2868716"/>
              <a:ext cx="3728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88420" y="658662"/>
            <a:ext cx="463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73514" y="1613034"/>
            <a:ext cx="8123068" cy="57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52" name="Групувати 51"/>
          <p:cNvGrpSpPr/>
          <p:nvPr/>
        </p:nvGrpSpPr>
        <p:grpSpPr>
          <a:xfrm>
            <a:off x="48844" y="2521258"/>
            <a:ext cx="3200383" cy="2601019"/>
            <a:chOff x="48844" y="2521258"/>
            <a:chExt cx="3417903" cy="2601019"/>
          </a:xfrm>
        </p:grpSpPr>
        <p:grpSp>
          <p:nvGrpSpPr>
            <p:cNvPr id="50" name="Групувати 49"/>
            <p:cNvGrpSpPr/>
            <p:nvPr/>
          </p:nvGrpSpPr>
          <p:grpSpPr>
            <a:xfrm>
              <a:off x="48844" y="2521258"/>
              <a:ext cx="3417903" cy="2601019"/>
              <a:chOff x="48844" y="2521258"/>
              <a:chExt cx="3417903" cy="2601019"/>
            </a:xfrm>
          </p:grpSpPr>
          <p:sp>
            <p:nvSpPr>
              <p:cNvPr id="48" name="Полілінія 47"/>
              <p:cNvSpPr/>
              <p:nvPr/>
            </p:nvSpPr>
            <p:spPr>
              <a:xfrm>
                <a:off x="48844" y="2535789"/>
                <a:ext cx="3417903" cy="2586488"/>
              </a:xfrm>
              <a:custGeom>
                <a:avLst/>
                <a:gdLst>
                  <a:gd name="connsiteX0" fmla="*/ 665825 w 3417903"/>
                  <a:gd name="connsiteY0" fmla="*/ 402581 h 2586488"/>
                  <a:gd name="connsiteX1" fmla="*/ 559293 w 3417903"/>
                  <a:gd name="connsiteY1" fmla="*/ 420336 h 2586488"/>
                  <a:gd name="connsiteX2" fmla="*/ 532660 w 3417903"/>
                  <a:gd name="connsiteY2" fmla="*/ 438091 h 2586488"/>
                  <a:gd name="connsiteX3" fmla="*/ 514905 w 3417903"/>
                  <a:gd name="connsiteY3" fmla="*/ 455847 h 2586488"/>
                  <a:gd name="connsiteX4" fmla="*/ 506027 w 3417903"/>
                  <a:gd name="connsiteY4" fmla="*/ 482480 h 2586488"/>
                  <a:gd name="connsiteX5" fmla="*/ 479394 w 3417903"/>
                  <a:gd name="connsiteY5" fmla="*/ 500235 h 2586488"/>
                  <a:gd name="connsiteX6" fmla="*/ 461639 w 3417903"/>
                  <a:gd name="connsiteY6" fmla="*/ 553501 h 2586488"/>
                  <a:gd name="connsiteX7" fmla="*/ 452761 w 3417903"/>
                  <a:gd name="connsiteY7" fmla="*/ 722177 h 2586488"/>
                  <a:gd name="connsiteX8" fmla="*/ 443883 w 3417903"/>
                  <a:gd name="connsiteY8" fmla="*/ 748810 h 2586488"/>
                  <a:gd name="connsiteX9" fmla="*/ 417250 w 3417903"/>
                  <a:gd name="connsiteY9" fmla="*/ 766565 h 2586488"/>
                  <a:gd name="connsiteX10" fmla="*/ 408372 w 3417903"/>
                  <a:gd name="connsiteY10" fmla="*/ 793198 h 2586488"/>
                  <a:gd name="connsiteX11" fmla="*/ 390617 w 3417903"/>
                  <a:gd name="connsiteY11" fmla="*/ 810954 h 2586488"/>
                  <a:gd name="connsiteX12" fmla="*/ 372862 w 3417903"/>
                  <a:gd name="connsiteY12" fmla="*/ 837587 h 2586488"/>
                  <a:gd name="connsiteX13" fmla="*/ 363984 w 3417903"/>
                  <a:gd name="connsiteY13" fmla="*/ 864220 h 2586488"/>
                  <a:gd name="connsiteX14" fmla="*/ 346229 w 3417903"/>
                  <a:gd name="connsiteY14" fmla="*/ 890853 h 2586488"/>
                  <a:gd name="connsiteX15" fmla="*/ 328473 w 3417903"/>
                  <a:gd name="connsiteY15" fmla="*/ 944119 h 2586488"/>
                  <a:gd name="connsiteX16" fmla="*/ 319596 w 3417903"/>
                  <a:gd name="connsiteY16" fmla="*/ 970752 h 2586488"/>
                  <a:gd name="connsiteX17" fmla="*/ 301840 w 3417903"/>
                  <a:gd name="connsiteY17" fmla="*/ 997385 h 2586488"/>
                  <a:gd name="connsiteX18" fmla="*/ 292963 w 3417903"/>
                  <a:gd name="connsiteY18" fmla="*/ 1068406 h 2586488"/>
                  <a:gd name="connsiteX19" fmla="*/ 284085 w 3417903"/>
                  <a:gd name="connsiteY19" fmla="*/ 1183816 h 2586488"/>
                  <a:gd name="connsiteX20" fmla="*/ 275207 w 3417903"/>
                  <a:gd name="connsiteY20" fmla="*/ 1210449 h 2586488"/>
                  <a:gd name="connsiteX21" fmla="*/ 195308 w 3417903"/>
                  <a:gd name="connsiteY21" fmla="*/ 1281470 h 2586488"/>
                  <a:gd name="connsiteX22" fmla="*/ 150920 w 3417903"/>
                  <a:gd name="connsiteY22" fmla="*/ 1361369 h 2586488"/>
                  <a:gd name="connsiteX23" fmla="*/ 133165 w 3417903"/>
                  <a:gd name="connsiteY23" fmla="*/ 1414635 h 2586488"/>
                  <a:gd name="connsiteX24" fmla="*/ 106532 w 3417903"/>
                  <a:gd name="connsiteY24" fmla="*/ 1521167 h 2586488"/>
                  <a:gd name="connsiteX25" fmla="*/ 97654 w 3417903"/>
                  <a:gd name="connsiteY25" fmla="*/ 1547800 h 2586488"/>
                  <a:gd name="connsiteX26" fmla="*/ 88776 w 3417903"/>
                  <a:gd name="connsiteY26" fmla="*/ 1574433 h 2586488"/>
                  <a:gd name="connsiteX27" fmla="*/ 71021 w 3417903"/>
                  <a:gd name="connsiteY27" fmla="*/ 1592189 h 2586488"/>
                  <a:gd name="connsiteX28" fmla="*/ 53266 w 3417903"/>
                  <a:gd name="connsiteY28" fmla="*/ 1645455 h 2586488"/>
                  <a:gd name="connsiteX29" fmla="*/ 44388 w 3417903"/>
                  <a:gd name="connsiteY29" fmla="*/ 1672088 h 2586488"/>
                  <a:gd name="connsiteX30" fmla="*/ 17755 w 3417903"/>
                  <a:gd name="connsiteY30" fmla="*/ 1725354 h 2586488"/>
                  <a:gd name="connsiteX31" fmla="*/ 8877 w 3417903"/>
                  <a:gd name="connsiteY31" fmla="*/ 1867396 h 2586488"/>
                  <a:gd name="connsiteX32" fmla="*/ 0 w 3417903"/>
                  <a:gd name="connsiteY32" fmla="*/ 1973928 h 2586488"/>
                  <a:gd name="connsiteX33" fmla="*/ 8877 w 3417903"/>
                  <a:gd name="connsiteY33" fmla="*/ 2115971 h 2586488"/>
                  <a:gd name="connsiteX34" fmla="*/ 35510 w 3417903"/>
                  <a:gd name="connsiteY34" fmla="*/ 2266891 h 2586488"/>
                  <a:gd name="connsiteX35" fmla="*/ 62143 w 3417903"/>
                  <a:gd name="connsiteY35" fmla="*/ 2408934 h 2586488"/>
                  <a:gd name="connsiteX36" fmla="*/ 71021 w 3417903"/>
                  <a:gd name="connsiteY36" fmla="*/ 2435567 h 2586488"/>
                  <a:gd name="connsiteX37" fmla="*/ 97654 w 3417903"/>
                  <a:gd name="connsiteY37" fmla="*/ 2453322 h 2586488"/>
                  <a:gd name="connsiteX38" fmla="*/ 124287 w 3417903"/>
                  <a:gd name="connsiteY38" fmla="*/ 2506589 h 2586488"/>
                  <a:gd name="connsiteX39" fmla="*/ 204186 w 3417903"/>
                  <a:gd name="connsiteY39" fmla="*/ 2550977 h 2586488"/>
                  <a:gd name="connsiteX40" fmla="*/ 275207 w 3417903"/>
                  <a:gd name="connsiteY40" fmla="*/ 2568732 h 2586488"/>
                  <a:gd name="connsiteX41" fmla="*/ 479394 w 3417903"/>
                  <a:gd name="connsiteY41" fmla="*/ 2586488 h 2586488"/>
                  <a:gd name="connsiteX42" fmla="*/ 701336 w 3417903"/>
                  <a:gd name="connsiteY42" fmla="*/ 2577610 h 2586488"/>
                  <a:gd name="connsiteX43" fmla="*/ 736846 w 3417903"/>
                  <a:gd name="connsiteY43" fmla="*/ 2568732 h 2586488"/>
                  <a:gd name="connsiteX44" fmla="*/ 781235 w 3417903"/>
                  <a:gd name="connsiteY44" fmla="*/ 2559855 h 2586488"/>
                  <a:gd name="connsiteX45" fmla="*/ 834501 w 3417903"/>
                  <a:gd name="connsiteY45" fmla="*/ 2542099 h 2586488"/>
                  <a:gd name="connsiteX46" fmla="*/ 861134 w 3417903"/>
                  <a:gd name="connsiteY46" fmla="*/ 2533222 h 2586488"/>
                  <a:gd name="connsiteX47" fmla="*/ 905522 w 3417903"/>
                  <a:gd name="connsiteY47" fmla="*/ 2524344 h 2586488"/>
                  <a:gd name="connsiteX48" fmla="*/ 976543 w 3417903"/>
                  <a:gd name="connsiteY48" fmla="*/ 2497711 h 2586488"/>
                  <a:gd name="connsiteX49" fmla="*/ 1003176 w 3417903"/>
                  <a:gd name="connsiteY49" fmla="*/ 2488833 h 2586488"/>
                  <a:gd name="connsiteX50" fmla="*/ 1526959 w 3417903"/>
                  <a:gd name="connsiteY50" fmla="*/ 2462200 h 2586488"/>
                  <a:gd name="connsiteX51" fmla="*/ 1935332 w 3417903"/>
                  <a:gd name="connsiteY51" fmla="*/ 2435567 h 2586488"/>
                  <a:gd name="connsiteX52" fmla="*/ 1997475 w 3417903"/>
                  <a:gd name="connsiteY52" fmla="*/ 2417812 h 2586488"/>
                  <a:gd name="connsiteX53" fmla="*/ 2032986 w 3417903"/>
                  <a:gd name="connsiteY53" fmla="*/ 2400056 h 2586488"/>
                  <a:gd name="connsiteX54" fmla="*/ 2104007 w 3417903"/>
                  <a:gd name="connsiteY54" fmla="*/ 2391179 h 2586488"/>
                  <a:gd name="connsiteX55" fmla="*/ 2175029 w 3417903"/>
                  <a:gd name="connsiteY55" fmla="*/ 2364546 h 2586488"/>
                  <a:gd name="connsiteX56" fmla="*/ 2210539 w 3417903"/>
                  <a:gd name="connsiteY56" fmla="*/ 2346790 h 2586488"/>
                  <a:gd name="connsiteX57" fmla="*/ 2237172 w 3417903"/>
                  <a:gd name="connsiteY57" fmla="*/ 2337913 h 2586488"/>
                  <a:gd name="connsiteX58" fmla="*/ 2317072 w 3417903"/>
                  <a:gd name="connsiteY58" fmla="*/ 2284647 h 2586488"/>
                  <a:gd name="connsiteX59" fmla="*/ 2370338 w 3417903"/>
                  <a:gd name="connsiteY59" fmla="*/ 2249136 h 2586488"/>
                  <a:gd name="connsiteX60" fmla="*/ 2414726 w 3417903"/>
                  <a:gd name="connsiteY60" fmla="*/ 2222503 h 2586488"/>
                  <a:gd name="connsiteX61" fmla="*/ 2441359 w 3417903"/>
                  <a:gd name="connsiteY61" fmla="*/ 2195870 h 2586488"/>
                  <a:gd name="connsiteX62" fmla="*/ 2476870 w 3417903"/>
                  <a:gd name="connsiteY62" fmla="*/ 2169237 h 2586488"/>
                  <a:gd name="connsiteX63" fmla="*/ 2530136 w 3417903"/>
                  <a:gd name="connsiteY63" fmla="*/ 2133726 h 2586488"/>
                  <a:gd name="connsiteX64" fmla="*/ 2583402 w 3417903"/>
                  <a:gd name="connsiteY64" fmla="*/ 2080460 h 2586488"/>
                  <a:gd name="connsiteX65" fmla="*/ 2618912 w 3417903"/>
                  <a:gd name="connsiteY65" fmla="*/ 2044950 h 2586488"/>
                  <a:gd name="connsiteX66" fmla="*/ 2663301 w 3417903"/>
                  <a:gd name="connsiteY66" fmla="*/ 2009439 h 2586488"/>
                  <a:gd name="connsiteX67" fmla="*/ 2689934 w 3417903"/>
                  <a:gd name="connsiteY67" fmla="*/ 1991684 h 2586488"/>
                  <a:gd name="connsiteX68" fmla="*/ 2734322 w 3417903"/>
                  <a:gd name="connsiteY68" fmla="*/ 1956173 h 2586488"/>
                  <a:gd name="connsiteX69" fmla="*/ 2787588 w 3417903"/>
                  <a:gd name="connsiteY69" fmla="*/ 1894029 h 2586488"/>
                  <a:gd name="connsiteX70" fmla="*/ 2849732 w 3417903"/>
                  <a:gd name="connsiteY70" fmla="*/ 1805253 h 2586488"/>
                  <a:gd name="connsiteX71" fmla="*/ 2867487 w 3417903"/>
                  <a:gd name="connsiteY71" fmla="*/ 1769742 h 2586488"/>
                  <a:gd name="connsiteX72" fmla="*/ 2876365 w 3417903"/>
                  <a:gd name="connsiteY72" fmla="*/ 1725354 h 2586488"/>
                  <a:gd name="connsiteX73" fmla="*/ 2885242 w 3417903"/>
                  <a:gd name="connsiteY73" fmla="*/ 1663210 h 2586488"/>
                  <a:gd name="connsiteX74" fmla="*/ 2902998 w 3417903"/>
                  <a:gd name="connsiteY74" fmla="*/ 1627699 h 2586488"/>
                  <a:gd name="connsiteX75" fmla="*/ 2920753 w 3417903"/>
                  <a:gd name="connsiteY75" fmla="*/ 1547800 h 2586488"/>
                  <a:gd name="connsiteX76" fmla="*/ 2947386 w 3417903"/>
                  <a:gd name="connsiteY76" fmla="*/ 1521167 h 2586488"/>
                  <a:gd name="connsiteX77" fmla="*/ 2965141 w 3417903"/>
                  <a:gd name="connsiteY77" fmla="*/ 1485656 h 2586488"/>
                  <a:gd name="connsiteX78" fmla="*/ 3000652 w 3417903"/>
                  <a:gd name="connsiteY78" fmla="*/ 1432390 h 2586488"/>
                  <a:gd name="connsiteX79" fmla="*/ 3036163 w 3417903"/>
                  <a:gd name="connsiteY79" fmla="*/ 1370247 h 2586488"/>
                  <a:gd name="connsiteX80" fmla="*/ 3045040 w 3417903"/>
                  <a:gd name="connsiteY80" fmla="*/ 1343614 h 2586488"/>
                  <a:gd name="connsiteX81" fmla="*/ 3053918 w 3417903"/>
                  <a:gd name="connsiteY81" fmla="*/ 1308103 h 2586488"/>
                  <a:gd name="connsiteX82" fmla="*/ 3071673 w 3417903"/>
                  <a:gd name="connsiteY82" fmla="*/ 1281470 h 2586488"/>
                  <a:gd name="connsiteX83" fmla="*/ 3098306 w 3417903"/>
                  <a:gd name="connsiteY83" fmla="*/ 1219326 h 2586488"/>
                  <a:gd name="connsiteX84" fmla="*/ 3116062 w 3417903"/>
                  <a:gd name="connsiteY84" fmla="*/ 1166060 h 2586488"/>
                  <a:gd name="connsiteX85" fmla="*/ 3133817 w 3417903"/>
                  <a:gd name="connsiteY85" fmla="*/ 1139427 h 2586488"/>
                  <a:gd name="connsiteX86" fmla="*/ 3160450 w 3417903"/>
                  <a:gd name="connsiteY86" fmla="*/ 1112794 h 2586488"/>
                  <a:gd name="connsiteX87" fmla="*/ 3178206 w 3417903"/>
                  <a:gd name="connsiteY87" fmla="*/ 1077284 h 2586488"/>
                  <a:gd name="connsiteX88" fmla="*/ 3195961 w 3417903"/>
                  <a:gd name="connsiteY88" fmla="*/ 1059528 h 2586488"/>
                  <a:gd name="connsiteX89" fmla="*/ 3222594 w 3417903"/>
                  <a:gd name="connsiteY89" fmla="*/ 997385 h 2586488"/>
                  <a:gd name="connsiteX90" fmla="*/ 3266982 w 3417903"/>
                  <a:gd name="connsiteY90" fmla="*/ 926363 h 2586488"/>
                  <a:gd name="connsiteX91" fmla="*/ 3302493 w 3417903"/>
                  <a:gd name="connsiteY91" fmla="*/ 873097 h 2586488"/>
                  <a:gd name="connsiteX92" fmla="*/ 3311371 w 3417903"/>
                  <a:gd name="connsiteY92" fmla="*/ 846464 h 2586488"/>
                  <a:gd name="connsiteX93" fmla="*/ 3346881 w 3417903"/>
                  <a:gd name="connsiteY93" fmla="*/ 775443 h 2586488"/>
                  <a:gd name="connsiteX94" fmla="*/ 3355759 w 3417903"/>
                  <a:gd name="connsiteY94" fmla="*/ 748810 h 2586488"/>
                  <a:gd name="connsiteX95" fmla="*/ 3373514 w 3417903"/>
                  <a:gd name="connsiteY95" fmla="*/ 713299 h 2586488"/>
                  <a:gd name="connsiteX96" fmla="*/ 3382392 w 3417903"/>
                  <a:gd name="connsiteY96" fmla="*/ 677789 h 2586488"/>
                  <a:gd name="connsiteX97" fmla="*/ 3400147 w 3417903"/>
                  <a:gd name="connsiteY97" fmla="*/ 642278 h 2586488"/>
                  <a:gd name="connsiteX98" fmla="*/ 3417903 w 3417903"/>
                  <a:gd name="connsiteY98" fmla="*/ 553501 h 2586488"/>
                  <a:gd name="connsiteX99" fmla="*/ 3409025 w 3417903"/>
                  <a:gd name="connsiteY99" fmla="*/ 304926 h 2586488"/>
                  <a:gd name="connsiteX100" fmla="*/ 3364637 w 3417903"/>
                  <a:gd name="connsiteY100" fmla="*/ 260538 h 2586488"/>
                  <a:gd name="connsiteX101" fmla="*/ 3329126 w 3417903"/>
                  <a:gd name="connsiteY101" fmla="*/ 225027 h 2586488"/>
                  <a:gd name="connsiteX102" fmla="*/ 3293615 w 3417903"/>
                  <a:gd name="connsiteY102" fmla="*/ 180639 h 2586488"/>
                  <a:gd name="connsiteX103" fmla="*/ 3284738 w 3417903"/>
                  <a:gd name="connsiteY103" fmla="*/ 154006 h 2586488"/>
                  <a:gd name="connsiteX104" fmla="*/ 3222594 w 3417903"/>
                  <a:gd name="connsiteY104" fmla="*/ 100740 h 2586488"/>
                  <a:gd name="connsiteX105" fmla="*/ 3169328 w 3417903"/>
                  <a:gd name="connsiteY105" fmla="*/ 82985 h 2586488"/>
                  <a:gd name="connsiteX106" fmla="*/ 3142695 w 3417903"/>
                  <a:gd name="connsiteY106" fmla="*/ 74107 h 2586488"/>
                  <a:gd name="connsiteX107" fmla="*/ 3062796 w 3417903"/>
                  <a:gd name="connsiteY107" fmla="*/ 47474 h 2586488"/>
                  <a:gd name="connsiteX108" fmla="*/ 3036163 w 3417903"/>
                  <a:gd name="connsiteY108" fmla="*/ 38596 h 2586488"/>
                  <a:gd name="connsiteX109" fmla="*/ 3018407 w 3417903"/>
                  <a:gd name="connsiteY109" fmla="*/ 20841 h 2586488"/>
                  <a:gd name="connsiteX110" fmla="*/ 2831976 w 3417903"/>
                  <a:gd name="connsiteY110" fmla="*/ 3086 h 2586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</a:cxnLst>
                <a:rect l="l" t="t" r="r" b="b"/>
                <a:pathLst>
                  <a:path w="3417903" h="2586488">
                    <a:moveTo>
                      <a:pt x="665825" y="402581"/>
                    </a:moveTo>
                    <a:cubicBezTo>
                      <a:pt x="640502" y="405394"/>
                      <a:pt x="589041" y="405462"/>
                      <a:pt x="559293" y="420336"/>
                    </a:cubicBezTo>
                    <a:cubicBezTo>
                      <a:pt x="549750" y="425108"/>
                      <a:pt x="540991" y="431426"/>
                      <a:pt x="532660" y="438091"/>
                    </a:cubicBezTo>
                    <a:cubicBezTo>
                      <a:pt x="526124" y="443320"/>
                      <a:pt x="520823" y="449928"/>
                      <a:pt x="514905" y="455847"/>
                    </a:cubicBezTo>
                    <a:cubicBezTo>
                      <a:pt x="511946" y="464725"/>
                      <a:pt x="511873" y="475173"/>
                      <a:pt x="506027" y="482480"/>
                    </a:cubicBezTo>
                    <a:cubicBezTo>
                      <a:pt x="499362" y="490811"/>
                      <a:pt x="485049" y="491187"/>
                      <a:pt x="479394" y="500235"/>
                    </a:cubicBezTo>
                    <a:cubicBezTo>
                      <a:pt x="469475" y="516106"/>
                      <a:pt x="461639" y="553501"/>
                      <a:pt x="461639" y="553501"/>
                    </a:cubicBezTo>
                    <a:cubicBezTo>
                      <a:pt x="458680" y="609726"/>
                      <a:pt x="457859" y="666105"/>
                      <a:pt x="452761" y="722177"/>
                    </a:cubicBezTo>
                    <a:cubicBezTo>
                      <a:pt x="451914" y="731496"/>
                      <a:pt x="449729" y="741503"/>
                      <a:pt x="443883" y="748810"/>
                    </a:cubicBezTo>
                    <a:cubicBezTo>
                      <a:pt x="437218" y="757141"/>
                      <a:pt x="426128" y="760647"/>
                      <a:pt x="417250" y="766565"/>
                    </a:cubicBezTo>
                    <a:cubicBezTo>
                      <a:pt x="414291" y="775443"/>
                      <a:pt x="413187" y="785174"/>
                      <a:pt x="408372" y="793198"/>
                    </a:cubicBezTo>
                    <a:cubicBezTo>
                      <a:pt x="404066" y="800375"/>
                      <a:pt x="395846" y="804418"/>
                      <a:pt x="390617" y="810954"/>
                    </a:cubicBezTo>
                    <a:cubicBezTo>
                      <a:pt x="383952" y="819286"/>
                      <a:pt x="377634" y="828044"/>
                      <a:pt x="372862" y="837587"/>
                    </a:cubicBezTo>
                    <a:cubicBezTo>
                      <a:pt x="368677" y="845957"/>
                      <a:pt x="368169" y="855850"/>
                      <a:pt x="363984" y="864220"/>
                    </a:cubicBezTo>
                    <a:cubicBezTo>
                      <a:pt x="359212" y="873763"/>
                      <a:pt x="350562" y="881103"/>
                      <a:pt x="346229" y="890853"/>
                    </a:cubicBezTo>
                    <a:cubicBezTo>
                      <a:pt x="338628" y="907956"/>
                      <a:pt x="334391" y="926364"/>
                      <a:pt x="328473" y="944119"/>
                    </a:cubicBezTo>
                    <a:cubicBezTo>
                      <a:pt x="325514" y="952997"/>
                      <a:pt x="324787" y="962966"/>
                      <a:pt x="319596" y="970752"/>
                    </a:cubicBezTo>
                    <a:lnTo>
                      <a:pt x="301840" y="997385"/>
                    </a:lnTo>
                    <a:cubicBezTo>
                      <a:pt x="298881" y="1021059"/>
                      <a:pt x="295225" y="1044656"/>
                      <a:pt x="292963" y="1068406"/>
                    </a:cubicBezTo>
                    <a:cubicBezTo>
                      <a:pt x="289305" y="1106816"/>
                      <a:pt x="288871" y="1145530"/>
                      <a:pt x="284085" y="1183816"/>
                    </a:cubicBezTo>
                    <a:cubicBezTo>
                      <a:pt x="282924" y="1193102"/>
                      <a:pt x="280952" y="1203062"/>
                      <a:pt x="275207" y="1210449"/>
                    </a:cubicBezTo>
                    <a:cubicBezTo>
                      <a:pt x="242462" y="1252550"/>
                      <a:pt x="230908" y="1257737"/>
                      <a:pt x="195308" y="1281470"/>
                    </a:cubicBezTo>
                    <a:cubicBezTo>
                      <a:pt x="173583" y="1346647"/>
                      <a:pt x="190787" y="1321502"/>
                      <a:pt x="150920" y="1361369"/>
                    </a:cubicBezTo>
                    <a:cubicBezTo>
                      <a:pt x="145002" y="1379124"/>
                      <a:pt x="136242" y="1396174"/>
                      <a:pt x="133165" y="1414635"/>
                    </a:cubicBezTo>
                    <a:cubicBezTo>
                      <a:pt x="121210" y="1486360"/>
                      <a:pt x="129979" y="1450827"/>
                      <a:pt x="106532" y="1521167"/>
                    </a:cubicBezTo>
                    <a:lnTo>
                      <a:pt x="97654" y="1547800"/>
                    </a:lnTo>
                    <a:cubicBezTo>
                      <a:pt x="94695" y="1556678"/>
                      <a:pt x="95393" y="1567816"/>
                      <a:pt x="88776" y="1574433"/>
                    </a:cubicBezTo>
                    <a:lnTo>
                      <a:pt x="71021" y="1592189"/>
                    </a:lnTo>
                    <a:lnTo>
                      <a:pt x="53266" y="1645455"/>
                    </a:lnTo>
                    <a:cubicBezTo>
                      <a:pt x="50307" y="1654333"/>
                      <a:pt x="49579" y="1664302"/>
                      <a:pt x="44388" y="1672088"/>
                    </a:cubicBezTo>
                    <a:cubicBezTo>
                      <a:pt x="21442" y="1706507"/>
                      <a:pt x="30007" y="1688599"/>
                      <a:pt x="17755" y="1725354"/>
                    </a:cubicBezTo>
                    <a:cubicBezTo>
                      <a:pt x="14796" y="1772701"/>
                      <a:pt x="12257" y="1820077"/>
                      <a:pt x="8877" y="1867396"/>
                    </a:cubicBezTo>
                    <a:cubicBezTo>
                      <a:pt x="6338" y="1902939"/>
                      <a:pt x="0" y="1938294"/>
                      <a:pt x="0" y="1973928"/>
                    </a:cubicBezTo>
                    <a:cubicBezTo>
                      <a:pt x="0" y="2021368"/>
                      <a:pt x="4157" y="2068766"/>
                      <a:pt x="8877" y="2115971"/>
                    </a:cubicBezTo>
                    <a:cubicBezTo>
                      <a:pt x="19779" y="2224986"/>
                      <a:pt x="15229" y="2206042"/>
                      <a:pt x="35510" y="2266891"/>
                    </a:cubicBezTo>
                    <a:cubicBezTo>
                      <a:pt x="46250" y="2374287"/>
                      <a:pt x="34984" y="2327456"/>
                      <a:pt x="62143" y="2408934"/>
                    </a:cubicBezTo>
                    <a:cubicBezTo>
                      <a:pt x="65102" y="2417812"/>
                      <a:pt x="63235" y="2430376"/>
                      <a:pt x="71021" y="2435567"/>
                    </a:cubicBezTo>
                    <a:lnTo>
                      <a:pt x="97654" y="2453322"/>
                    </a:lnTo>
                    <a:cubicBezTo>
                      <a:pt x="103986" y="2472318"/>
                      <a:pt x="108091" y="2492418"/>
                      <a:pt x="124287" y="2506589"/>
                    </a:cubicBezTo>
                    <a:cubicBezTo>
                      <a:pt x="153460" y="2532116"/>
                      <a:pt x="171289" y="2542005"/>
                      <a:pt x="204186" y="2550977"/>
                    </a:cubicBezTo>
                    <a:cubicBezTo>
                      <a:pt x="227728" y="2557398"/>
                      <a:pt x="250897" y="2566618"/>
                      <a:pt x="275207" y="2568732"/>
                    </a:cubicBezTo>
                    <a:lnTo>
                      <a:pt x="479394" y="2586488"/>
                    </a:lnTo>
                    <a:cubicBezTo>
                      <a:pt x="553375" y="2583529"/>
                      <a:pt x="627472" y="2582704"/>
                      <a:pt x="701336" y="2577610"/>
                    </a:cubicBezTo>
                    <a:cubicBezTo>
                      <a:pt x="713508" y="2576771"/>
                      <a:pt x="724936" y="2571379"/>
                      <a:pt x="736846" y="2568732"/>
                    </a:cubicBezTo>
                    <a:cubicBezTo>
                      <a:pt x="751576" y="2565459"/>
                      <a:pt x="766677" y="2563825"/>
                      <a:pt x="781235" y="2559855"/>
                    </a:cubicBezTo>
                    <a:cubicBezTo>
                      <a:pt x="799291" y="2554931"/>
                      <a:pt x="816746" y="2548017"/>
                      <a:pt x="834501" y="2542099"/>
                    </a:cubicBezTo>
                    <a:cubicBezTo>
                      <a:pt x="843379" y="2539140"/>
                      <a:pt x="851958" y="2535057"/>
                      <a:pt x="861134" y="2533222"/>
                    </a:cubicBezTo>
                    <a:lnTo>
                      <a:pt x="905522" y="2524344"/>
                    </a:lnTo>
                    <a:cubicBezTo>
                      <a:pt x="949365" y="2495116"/>
                      <a:pt x="915110" y="2513070"/>
                      <a:pt x="976543" y="2497711"/>
                    </a:cubicBezTo>
                    <a:cubicBezTo>
                      <a:pt x="985621" y="2495441"/>
                      <a:pt x="994058" y="2490937"/>
                      <a:pt x="1003176" y="2488833"/>
                    </a:cubicBezTo>
                    <a:cubicBezTo>
                      <a:pt x="1200377" y="2443325"/>
                      <a:pt x="1224177" y="2468379"/>
                      <a:pt x="1526959" y="2462200"/>
                    </a:cubicBezTo>
                    <a:cubicBezTo>
                      <a:pt x="1686845" y="2398246"/>
                      <a:pt x="1533987" y="2453405"/>
                      <a:pt x="1935332" y="2435567"/>
                    </a:cubicBezTo>
                    <a:cubicBezTo>
                      <a:pt x="1943704" y="2435195"/>
                      <a:pt x="1987044" y="2422282"/>
                      <a:pt x="1997475" y="2417812"/>
                    </a:cubicBezTo>
                    <a:cubicBezTo>
                      <a:pt x="2009639" y="2412599"/>
                      <a:pt x="2020147" y="2403266"/>
                      <a:pt x="2032986" y="2400056"/>
                    </a:cubicBezTo>
                    <a:cubicBezTo>
                      <a:pt x="2056132" y="2394270"/>
                      <a:pt x="2080333" y="2394138"/>
                      <a:pt x="2104007" y="2391179"/>
                    </a:cubicBezTo>
                    <a:cubicBezTo>
                      <a:pt x="2158710" y="2354709"/>
                      <a:pt x="2098235" y="2390144"/>
                      <a:pt x="2175029" y="2364546"/>
                    </a:cubicBezTo>
                    <a:cubicBezTo>
                      <a:pt x="2187584" y="2360361"/>
                      <a:pt x="2198375" y="2352003"/>
                      <a:pt x="2210539" y="2346790"/>
                    </a:cubicBezTo>
                    <a:cubicBezTo>
                      <a:pt x="2219140" y="2343104"/>
                      <a:pt x="2228294" y="2340872"/>
                      <a:pt x="2237172" y="2337913"/>
                    </a:cubicBezTo>
                    <a:lnTo>
                      <a:pt x="2317072" y="2284647"/>
                    </a:lnTo>
                    <a:cubicBezTo>
                      <a:pt x="2317103" y="2284626"/>
                      <a:pt x="2370306" y="2249156"/>
                      <a:pt x="2370338" y="2249136"/>
                    </a:cubicBezTo>
                    <a:cubicBezTo>
                      <a:pt x="2384970" y="2239991"/>
                      <a:pt x="2402525" y="2234704"/>
                      <a:pt x="2414726" y="2222503"/>
                    </a:cubicBezTo>
                    <a:cubicBezTo>
                      <a:pt x="2423604" y="2213625"/>
                      <a:pt x="2431827" y="2204041"/>
                      <a:pt x="2441359" y="2195870"/>
                    </a:cubicBezTo>
                    <a:cubicBezTo>
                      <a:pt x="2452593" y="2186241"/>
                      <a:pt x="2464748" y="2177722"/>
                      <a:pt x="2476870" y="2169237"/>
                    </a:cubicBezTo>
                    <a:cubicBezTo>
                      <a:pt x="2494352" y="2157000"/>
                      <a:pt x="2515047" y="2148815"/>
                      <a:pt x="2530136" y="2133726"/>
                    </a:cubicBezTo>
                    <a:lnTo>
                      <a:pt x="2583402" y="2080460"/>
                    </a:lnTo>
                    <a:cubicBezTo>
                      <a:pt x="2595239" y="2068623"/>
                      <a:pt x="2604984" y="2054236"/>
                      <a:pt x="2618912" y="2044950"/>
                    </a:cubicBezTo>
                    <a:cubicBezTo>
                      <a:pt x="2700900" y="1990289"/>
                      <a:pt x="2600040" y="2060046"/>
                      <a:pt x="2663301" y="2009439"/>
                    </a:cubicBezTo>
                    <a:cubicBezTo>
                      <a:pt x="2671633" y="2002774"/>
                      <a:pt x="2681603" y="1998349"/>
                      <a:pt x="2689934" y="1991684"/>
                    </a:cubicBezTo>
                    <a:cubicBezTo>
                      <a:pt x="2753183" y="1941084"/>
                      <a:pt x="2652349" y="2010821"/>
                      <a:pt x="2734322" y="1956173"/>
                    </a:cubicBezTo>
                    <a:cubicBezTo>
                      <a:pt x="2812196" y="1852340"/>
                      <a:pt x="2713405" y="1980574"/>
                      <a:pt x="2787588" y="1894029"/>
                    </a:cubicBezTo>
                    <a:cubicBezTo>
                      <a:pt x="2800950" y="1878440"/>
                      <a:pt x="2843620" y="1817478"/>
                      <a:pt x="2849732" y="1805253"/>
                    </a:cubicBezTo>
                    <a:lnTo>
                      <a:pt x="2867487" y="1769742"/>
                    </a:lnTo>
                    <a:cubicBezTo>
                      <a:pt x="2870446" y="1754946"/>
                      <a:pt x="2873884" y="1740238"/>
                      <a:pt x="2876365" y="1725354"/>
                    </a:cubicBezTo>
                    <a:cubicBezTo>
                      <a:pt x="2879805" y="1704714"/>
                      <a:pt x="2879736" y="1683398"/>
                      <a:pt x="2885242" y="1663210"/>
                    </a:cubicBezTo>
                    <a:cubicBezTo>
                      <a:pt x="2888724" y="1650442"/>
                      <a:pt x="2897079" y="1639536"/>
                      <a:pt x="2902998" y="1627699"/>
                    </a:cubicBezTo>
                    <a:cubicBezTo>
                      <a:pt x="2903535" y="1625013"/>
                      <a:pt x="2916894" y="1554553"/>
                      <a:pt x="2920753" y="1547800"/>
                    </a:cubicBezTo>
                    <a:cubicBezTo>
                      <a:pt x="2926982" y="1536899"/>
                      <a:pt x="2938508" y="1530045"/>
                      <a:pt x="2947386" y="1521167"/>
                    </a:cubicBezTo>
                    <a:cubicBezTo>
                      <a:pt x="2953304" y="1509330"/>
                      <a:pt x="2958332" y="1497004"/>
                      <a:pt x="2965141" y="1485656"/>
                    </a:cubicBezTo>
                    <a:cubicBezTo>
                      <a:pt x="2976120" y="1467358"/>
                      <a:pt x="2991109" y="1451476"/>
                      <a:pt x="3000652" y="1432390"/>
                    </a:cubicBezTo>
                    <a:cubicBezTo>
                      <a:pt x="3023179" y="1387337"/>
                      <a:pt x="3011066" y="1407891"/>
                      <a:pt x="3036163" y="1370247"/>
                    </a:cubicBezTo>
                    <a:cubicBezTo>
                      <a:pt x="3039122" y="1361369"/>
                      <a:pt x="3042469" y="1352612"/>
                      <a:pt x="3045040" y="1343614"/>
                    </a:cubicBezTo>
                    <a:cubicBezTo>
                      <a:pt x="3048392" y="1331882"/>
                      <a:pt x="3049112" y="1319318"/>
                      <a:pt x="3053918" y="1308103"/>
                    </a:cubicBezTo>
                    <a:cubicBezTo>
                      <a:pt x="3058121" y="1298296"/>
                      <a:pt x="3065755" y="1290348"/>
                      <a:pt x="3071673" y="1281470"/>
                    </a:cubicBezTo>
                    <a:cubicBezTo>
                      <a:pt x="3095157" y="1187535"/>
                      <a:pt x="3063273" y="1298149"/>
                      <a:pt x="3098306" y="1219326"/>
                    </a:cubicBezTo>
                    <a:cubicBezTo>
                      <a:pt x="3105907" y="1202223"/>
                      <a:pt x="3105680" y="1181633"/>
                      <a:pt x="3116062" y="1166060"/>
                    </a:cubicBezTo>
                    <a:cubicBezTo>
                      <a:pt x="3121980" y="1157182"/>
                      <a:pt x="3126987" y="1147624"/>
                      <a:pt x="3133817" y="1139427"/>
                    </a:cubicBezTo>
                    <a:cubicBezTo>
                      <a:pt x="3141854" y="1129782"/>
                      <a:pt x="3153152" y="1123010"/>
                      <a:pt x="3160450" y="1112794"/>
                    </a:cubicBezTo>
                    <a:cubicBezTo>
                      <a:pt x="3168142" y="1102025"/>
                      <a:pt x="3170865" y="1088295"/>
                      <a:pt x="3178206" y="1077284"/>
                    </a:cubicBezTo>
                    <a:cubicBezTo>
                      <a:pt x="3182849" y="1070320"/>
                      <a:pt x="3191318" y="1066492"/>
                      <a:pt x="3195961" y="1059528"/>
                    </a:cubicBezTo>
                    <a:cubicBezTo>
                      <a:pt x="3219514" y="1024198"/>
                      <a:pt x="3208391" y="1030527"/>
                      <a:pt x="3222594" y="997385"/>
                    </a:cubicBezTo>
                    <a:cubicBezTo>
                      <a:pt x="3247132" y="940129"/>
                      <a:pt x="3232223" y="981977"/>
                      <a:pt x="3266982" y="926363"/>
                    </a:cubicBezTo>
                    <a:cubicBezTo>
                      <a:pt x="3302813" y="869034"/>
                      <a:pt x="3266316" y="909276"/>
                      <a:pt x="3302493" y="873097"/>
                    </a:cubicBezTo>
                    <a:cubicBezTo>
                      <a:pt x="3305452" y="864219"/>
                      <a:pt x="3307499" y="854983"/>
                      <a:pt x="3311371" y="846464"/>
                    </a:cubicBezTo>
                    <a:cubicBezTo>
                      <a:pt x="3322323" y="822369"/>
                      <a:pt x="3338511" y="800553"/>
                      <a:pt x="3346881" y="775443"/>
                    </a:cubicBezTo>
                    <a:cubicBezTo>
                      <a:pt x="3349840" y="766565"/>
                      <a:pt x="3352073" y="757411"/>
                      <a:pt x="3355759" y="748810"/>
                    </a:cubicBezTo>
                    <a:cubicBezTo>
                      <a:pt x="3360972" y="736646"/>
                      <a:pt x="3368867" y="725690"/>
                      <a:pt x="3373514" y="713299"/>
                    </a:cubicBezTo>
                    <a:cubicBezTo>
                      <a:pt x="3377798" y="701875"/>
                      <a:pt x="3378108" y="689213"/>
                      <a:pt x="3382392" y="677789"/>
                    </a:cubicBezTo>
                    <a:cubicBezTo>
                      <a:pt x="3387039" y="665398"/>
                      <a:pt x="3395500" y="654669"/>
                      <a:pt x="3400147" y="642278"/>
                    </a:cubicBezTo>
                    <a:cubicBezTo>
                      <a:pt x="3408093" y="621087"/>
                      <a:pt x="3414834" y="571914"/>
                      <a:pt x="3417903" y="553501"/>
                    </a:cubicBezTo>
                    <a:cubicBezTo>
                      <a:pt x="3414944" y="470643"/>
                      <a:pt x="3417011" y="387452"/>
                      <a:pt x="3409025" y="304926"/>
                    </a:cubicBezTo>
                    <a:cubicBezTo>
                      <a:pt x="3406705" y="280954"/>
                      <a:pt x="3378794" y="272673"/>
                      <a:pt x="3364637" y="260538"/>
                    </a:cubicBezTo>
                    <a:cubicBezTo>
                      <a:pt x="3351927" y="249644"/>
                      <a:pt x="3329126" y="225027"/>
                      <a:pt x="3329126" y="225027"/>
                    </a:cubicBezTo>
                    <a:cubicBezTo>
                      <a:pt x="3306810" y="158082"/>
                      <a:pt x="3339509" y="238007"/>
                      <a:pt x="3293615" y="180639"/>
                    </a:cubicBezTo>
                    <a:cubicBezTo>
                      <a:pt x="3287769" y="173332"/>
                      <a:pt x="3290177" y="161621"/>
                      <a:pt x="3284738" y="154006"/>
                    </a:cubicBezTo>
                    <a:cubicBezTo>
                      <a:pt x="3274505" y="139680"/>
                      <a:pt x="3242236" y="109469"/>
                      <a:pt x="3222594" y="100740"/>
                    </a:cubicBezTo>
                    <a:cubicBezTo>
                      <a:pt x="3205491" y="93139"/>
                      <a:pt x="3187083" y="88903"/>
                      <a:pt x="3169328" y="82985"/>
                    </a:cubicBezTo>
                    <a:lnTo>
                      <a:pt x="3142695" y="74107"/>
                    </a:lnTo>
                    <a:lnTo>
                      <a:pt x="3062796" y="47474"/>
                    </a:lnTo>
                    <a:lnTo>
                      <a:pt x="3036163" y="38596"/>
                    </a:lnTo>
                    <a:cubicBezTo>
                      <a:pt x="3030244" y="32678"/>
                      <a:pt x="3025893" y="24584"/>
                      <a:pt x="3018407" y="20841"/>
                    </a:cubicBezTo>
                    <a:cubicBezTo>
                      <a:pt x="2954822" y="-10951"/>
                      <a:pt x="2908456" y="3086"/>
                      <a:pt x="2831976" y="308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Полілінія 48"/>
              <p:cNvSpPr/>
              <p:nvPr/>
            </p:nvSpPr>
            <p:spPr>
              <a:xfrm>
                <a:off x="736847" y="2521258"/>
                <a:ext cx="2130652" cy="417251"/>
              </a:xfrm>
              <a:custGeom>
                <a:avLst/>
                <a:gdLst>
                  <a:gd name="connsiteX0" fmla="*/ 0 w 2130652"/>
                  <a:gd name="connsiteY0" fmla="*/ 417251 h 417251"/>
                  <a:gd name="connsiteX1" fmla="*/ 44388 w 2130652"/>
                  <a:gd name="connsiteY1" fmla="*/ 399495 h 417251"/>
                  <a:gd name="connsiteX2" fmla="*/ 124287 w 2130652"/>
                  <a:gd name="connsiteY2" fmla="*/ 363985 h 417251"/>
                  <a:gd name="connsiteX3" fmla="*/ 159798 w 2130652"/>
                  <a:gd name="connsiteY3" fmla="*/ 328474 h 417251"/>
                  <a:gd name="connsiteX4" fmla="*/ 195308 w 2130652"/>
                  <a:gd name="connsiteY4" fmla="*/ 275208 h 417251"/>
                  <a:gd name="connsiteX5" fmla="*/ 213064 w 2130652"/>
                  <a:gd name="connsiteY5" fmla="*/ 257453 h 417251"/>
                  <a:gd name="connsiteX6" fmla="*/ 301840 w 2130652"/>
                  <a:gd name="connsiteY6" fmla="*/ 230820 h 417251"/>
                  <a:gd name="connsiteX7" fmla="*/ 355106 w 2130652"/>
                  <a:gd name="connsiteY7" fmla="*/ 213064 h 417251"/>
                  <a:gd name="connsiteX8" fmla="*/ 399495 w 2130652"/>
                  <a:gd name="connsiteY8" fmla="*/ 186431 h 417251"/>
                  <a:gd name="connsiteX9" fmla="*/ 426128 w 2130652"/>
                  <a:gd name="connsiteY9" fmla="*/ 159798 h 417251"/>
                  <a:gd name="connsiteX10" fmla="*/ 479394 w 2130652"/>
                  <a:gd name="connsiteY10" fmla="*/ 124288 h 417251"/>
                  <a:gd name="connsiteX11" fmla="*/ 497149 w 2130652"/>
                  <a:gd name="connsiteY11" fmla="*/ 106532 h 417251"/>
                  <a:gd name="connsiteX12" fmla="*/ 550415 w 2130652"/>
                  <a:gd name="connsiteY12" fmla="*/ 71022 h 417251"/>
                  <a:gd name="connsiteX13" fmla="*/ 577048 w 2130652"/>
                  <a:gd name="connsiteY13" fmla="*/ 62144 h 417251"/>
                  <a:gd name="connsiteX14" fmla="*/ 630314 w 2130652"/>
                  <a:gd name="connsiteY14" fmla="*/ 35511 h 417251"/>
                  <a:gd name="connsiteX15" fmla="*/ 798990 w 2130652"/>
                  <a:gd name="connsiteY15" fmla="*/ 26633 h 417251"/>
                  <a:gd name="connsiteX16" fmla="*/ 870011 w 2130652"/>
                  <a:gd name="connsiteY16" fmla="*/ 17756 h 417251"/>
                  <a:gd name="connsiteX17" fmla="*/ 976543 w 2130652"/>
                  <a:gd name="connsiteY17" fmla="*/ 0 h 417251"/>
                  <a:gd name="connsiteX18" fmla="*/ 1615736 w 2130652"/>
                  <a:gd name="connsiteY18" fmla="*/ 8878 h 417251"/>
                  <a:gd name="connsiteX19" fmla="*/ 1766656 w 2130652"/>
                  <a:gd name="connsiteY19" fmla="*/ 17756 h 417251"/>
                  <a:gd name="connsiteX20" fmla="*/ 1802167 w 2130652"/>
                  <a:gd name="connsiteY20" fmla="*/ 26633 h 417251"/>
                  <a:gd name="connsiteX21" fmla="*/ 2050741 w 2130652"/>
                  <a:gd name="connsiteY21" fmla="*/ 35511 h 417251"/>
                  <a:gd name="connsiteX22" fmla="*/ 2130640 w 2130652"/>
                  <a:gd name="connsiteY22" fmla="*/ 17756 h 417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30652" h="417251">
                    <a:moveTo>
                      <a:pt x="0" y="417251"/>
                    </a:moveTo>
                    <a:cubicBezTo>
                      <a:pt x="14796" y="411332"/>
                      <a:pt x="29412" y="404941"/>
                      <a:pt x="44388" y="399495"/>
                    </a:cubicBezTo>
                    <a:cubicBezTo>
                      <a:pt x="83094" y="385420"/>
                      <a:pt x="96153" y="388100"/>
                      <a:pt x="124287" y="363985"/>
                    </a:cubicBezTo>
                    <a:cubicBezTo>
                      <a:pt x="136997" y="353091"/>
                      <a:pt x="150512" y="342403"/>
                      <a:pt x="159798" y="328474"/>
                    </a:cubicBezTo>
                    <a:cubicBezTo>
                      <a:pt x="171635" y="310719"/>
                      <a:pt x="180219" y="290297"/>
                      <a:pt x="195308" y="275208"/>
                    </a:cubicBezTo>
                    <a:cubicBezTo>
                      <a:pt x="201227" y="269290"/>
                      <a:pt x="205578" y="261196"/>
                      <a:pt x="213064" y="257453"/>
                    </a:cubicBezTo>
                    <a:cubicBezTo>
                      <a:pt x="244462" y="241754"/>
                      <a:pt x="269974" y="240380"/>
                      <a:pt x="301840" y="230820"/>
                    </a:cubicBezTo>
                    <a:cubicBezTo>
                      <a:pt x="319767" y="225442"/>
                      <a:pt x="355106" y="213064"/>
                      <a:pt x="355106" y="213064"/>
                    </a:cubicBezTo>
                    <a:cubicBezTo>
                      <a:pt x="410408" y="157765"/>
                      <a:pt x="330342" y="232533"/>
                      <a:pt x="399495" y="186431"/>
                    </a:cubicBezTo>
                    <a:cubicBezTo>
                      <a:pt x="409941" y="179467"/>
                      <a:pt x="416218" y="167506"/>
                      <a:pt x="426128" y="159798"/>
                    </a:cubicBezTo>
                    <a:cubicBezTo>
                      <a:pt x="442972" y="146697"/>
                      <a:pt x="464305" y="139377"/>
                      <a:pt x="479394" y="124288"/>
                    </a:cubicBezTo>
                    <a:cubicBezTo>
                      <a:pt x="485312" y="118369"/>
                      <a:pt x="490453" y="111554"/>
                      <a:pt x="497149" y="106532"/>
                    </a:cubicBezTo>
                    <a:cubicBezTo>
                      <a:pt x="514220" y="93728"/>
                      <a:pt x="530171" y="77770"/>
                      <a:pt x="550415" y="71022"/>
                    </a:cubicBezTo>
                    <a:cubicBezTo>
                      <a:pt x="559293" y="68063"/>
                      <a:pt x="568678" y="66329"/>
                      <a:pt x="577048" y="62144"/>
                    </a:cubicBezTo>
                    <a:cubicBezTo>
                      <a:pt x="600654" y="50341"/>
                      <a:pt x="603043" y="37990"/>
                      <a:pt x="630314" y="35511"/>
                    </a:cubicBezTo>
                    <a:cubicBezTo>
                      <a:pt x="686386" y="30413"/>
                      <a:pt x="742765" y="29592"/>
                      <a:pt x="798990" y="26633"/>
                    </a:cubicBezTo>
                    <a:lnTo>
                      <a:pt x="870011" y="17756"/>
                    </a:lnTo>
                    <a:cubicBezTo>
                      <a:pt x="961911" y="6944"/>
                      <a:pt x="923545" y="17667"/>
                      <a:pt x="976543" y="0"/>
                    </a:cubicBezTo>
                    <a:lnTo>
                      <a:pt x="1615736" y="8878"/>
                    </a:lnTo>
                    <a:cubicBezTo>
                      <a:pt x="1666117" y="10010"/>
                      <a:pt x="1716489" y="12978"/>
                      <a:pt x="1766656" y="17756"/>
                    </a:cubicBezTo>
                    <a:cubicBezTo>
                      <a:pt x="1778802" y="18913"/>
                      <a:pt x="1789990" y="25872"/>
                      <a:pt x="1802167" y="26633"/>
                    </a:cubicBezTo>
                    <a:cubicBezTo>
                      <a:pt x="1884916" y="31805"/>
                      <a:pt x="1967883" y="32552"/>
                      <a:pt x="2050741" y="35511"/>
                    </a:cubicBezTo>
                    <a:cubicBezTo>
                      <a:pt x="2133581" y="26306"/>
                      <a:pt x="2130640" y="53430"/>
                      <a:pt x="2130640" y="17756"/>
                    </a:cubicBezTo>
                  </a:path>
                </a:pathLst>
              </a:cu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2923356" y="3319503"/>
              <a:ext cx="3141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650646" y="1128232"/>
            <a:ext cx="83963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паралелограм, його ортогональною проекцією на площину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ромб  АКМ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зі стороною АК=13см та діагоналлю К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D=10c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(АВС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D);(AKMD))=30˚.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1" name="Групувати 70"/>
          <p:cNvGrpSpPr/>
          <p:nvPr/>
        </p:nvGrpSpPr>
        <p:grpSpPr>
          <a:xfrm>
            <a:off x="1124721" y="2761566"/>
            <a:ext cx="1058863" cy="2014445"/>
            <a:chOff x="1124721" y="2761566"/>
            <a:chExt cx="1058863" cy="2014445"/>
          </a:xfrm>
        </p:grpSpPr>
        <p:sp>
          <p:nvSpPr>
            <p:cNvPr id="38" name="TextBox 37"/>
            <p:cNvSpPr txBox="1"/>
            <p:nvPr/>
          </p:nvSpPr>
          <p:spPr>
            <a:xfrm>
              <a:off x="1991890" y="4406958"/>
              <a:ext cx="191694" cy="369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24721" y="2761566"/>
              <a:ext cx="1903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5" name="Пряма сполучна лінія 54"/>
            <p:cNvCxnSpPr/>
            <p:nvPr/>
          </p:nvCxnSpPr>
          <p:spPr>
            <a:xfrm>
              <a:off x="1133869" y="3130898"/>
              <a:ext cx="918948" cy="1417143"/>
            </a:xfrm>
            <a:prstGeom prst="line">
              <a:avLst/>
            </a:prstGeom>
            <a:ln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485243" y="2191687"/>
                <a:ext cx="8964950" cy="671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Знайдемо площу паралелограма скориставшись формулою,</a:t>
                </a:r>
              </a:p>
              <a:p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пр</m:t>
                        </m:r>
                      </m:sub>
                    </m:sSub>
                    <m:r>
                      <a:rPr lang="uk-UA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−це </m:t>
                    </m:r>
                    <m:sSub>
                      <m:sSubPr>
                        <m:ctrlP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𝐴𝐾𝑀𝐷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ф</m:t>
                        </m:r>
                      </m:sub>
                    </m:sSub>
                    <m:r>
                      <a:rPr lang="uk-UA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−це</m:t>
                    </m:r>
                    <m:sSub>
                      <m:sSubPr>
                        <m:ctrlP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𝐴𝐵𝐶𝐷</m:t>
                        </m:r>
                      </m:sub>
                    </m:sSub>
                    <m:r>
                      <a:rPr lang="uk-UA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ru-RU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</m:t>
                    </m:r>
                    <m:r>
                      <m:rPr>
                        <m:nor/>
                      </m:rPr>
                      <a:rPr lang="en-US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(</m:t>
                    </m:r>
                    <m:r>
                      <m:rPr>
                        <m:nor/>
                      </m:rPr>
                      <a:rPr lang="ru-RU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(АВС</m:t>
                    </m:r>
                    <m:r>
                      <m:rPr>
                        <m:nor/>
                      </m:rPr>
                      <a:rPr lang="en-US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D</m:t>
                    </m:r>
                    <m:r>
                      <m:rPr>
                        <m:nor/>
                      </m:rPr>
                      <a:rPr lang="en-US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);(</m:t>
                    </m:r>
                    <m:r>
                      <m:rPr>
                        <m:nor/>
                      </m:rPr>
                      <a:rPr lang="en-US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AKMD</m:t>
                    </m:r>
                    <m:r>
                      <m:rPr>
                        <m:nor/>
                      </m:rPr>
                      <a:rPr lang="en-US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))=</m:t>
                    </m:r>
                    <m:r>
                      <m:rPr>
                        <m:nor/>
                      </m:rPr>
                      <a:rPr lang="uk-UA" altLang="en-US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m:rPr>
                        <m:sty m:val="p"/>
                      </m:rPr>
                      <a:rPr lang="el-GR" alt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φ</m:t>
                    </m:r>
                    <m:r>
                      <a:rPr lang="uk-UA" alt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m:rPr>
                        <m:nor/>
                      </m:rPr>
                      <a:rPr lang="en-US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30˚</m:t>
                    </m:r>
                    <m:r>
                      <m:rPr>
                        <m:nor/>
                      </m:rPr>
                      <a:rPr lang="uk-UA" altLang="en-US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.</m:t>
                    </m:r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5243" y="2191687"/>
                <a:ext cx="8964950" cy="671274"/>
              </a:xfrm>
              <a:prstGeom prst="rect">
                <a:avLst/>
              </a:prstGeom>
              <a:blipFill>
                <a:blip r:embed="rId3"/>
                <a:stretch>
                  <a:fillRect l="-612" t="-5455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4" name="Рисунок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4257" y="2227965"/>
            <a:ext cx="1593105" cy="331662"/>
          </a:xfrm>
          <a:prstGeom prst="rect">
            <a:avLst/>
          </a:prstGeom>
        </p:spPr>
      </p:pic>
      <p:grpSp>
        <p:nvGrpSpPr>
          <p:cNvPr id="68" name="Групувати 67"/>
          <p:cNvGrpSpPr/>
          <p:nvPr/>
        </p:nvGrpSpPr>
        <p:grpSpPr>
          <a:xfrm>
            <a:off x="71021" y="1327506"/>
            <a:ext cx="3178206" cy="3421309"/>
            <a:chOff x="71021" y="1327506"/>
            <a:chExt cx="3178206" cy="3421309"/>
          </a:xfrm>
        </p:grpSpPr>
        <p:sp>
          <p:nvSpPr>
            <p:cNvPr id="35" name="TextBox 34"/>
            <p:cNvSpPr txBox="1"/>
            <p:nvPr/>
          </p:nvSpPr>
          <p:spPr>
            <a:xfrm>
              <a:off x="71021" y="4379483"/>
              <a:ext cx="1872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7" name="Групувати 66"/>
            <p:cNvGrpSpPr/>
            <p:nvPr/>
          </p:nvGrpSpPr>
          <p:grpSpPr>
            <a:xfrm>
              <a:off x="284860" y="1327506"/>
              <a:ext cx="2964367" cy="3198038"/>
              <a:chOff x="284860" y="1327506"/>
              <a:chExt cx="2964367" cy="3198038"/>
            </a:xfrm>
          </p:grpSpPr>
          <p:grpSp>
            <p:nvGrpSpPr>
              <p:cNvPr id="28" name="Групувати 27"/>
              <p:cNvGrpSpPr/>
              <p:nvPr/>
            </p:nvGrpSpPr>
            <p:grpSpPr>
              <a:xfrm>
                <a:off x="284860" y="1634118"/>
                <a:ext cx="2602348" cy="2891426"/>
                <a:chOff x="404563" y="1781528"/>
                <a:chExt cx="1797190" cy="1700125"/>
              </a:xfrm>
            </p:grpSpPr>
            <p:cxnSp>
              <p:nvCxnSpPr>
                <p:cNvPr id="9" name="Пряма сполучна лінія 8"/>
                <p:cNvCxnSpPr/>
                <p:nvPr/>
              </p:nvCxnSpPr>
              <p:spPr>
                <a:xfrm>
                  <a:off x="404563" y="3481653"/>
                  <a:ext cx="1213805" cy="0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 сполучна лінія 9"/>
                <p:cNvCxnSpPr/>
                <p:nvPr/>
              </p:nvCxnSpPr>
              <p:spPr>
                <a:xfrm>
                  <a:off x="947488" y="1786203"/>
                  <a:ext cx="1254265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7030A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1" name="Пряма сполучна лінія 10"/>
                <p:cNvCxnSpPr/>
                <p:nvPr/>
              </p:nvCxnSpPr>
              <p:spPr>
                <a:xfrm flipH="1">
                  <a:off x="404563" y="1786203"/>
                  <a:ext cx="550258" cy="1690370"/>
                </a:xfrm>
                <a:prstGeom prst="lin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 сполучна лінія 11"/>
                <p:cNvCxnSpPr/>
                <p:nvPr/>
              </p:nvCxnSpPr>
              <p:spPr>
                <a:xfrm flipH="1">
                  <a:off x="1601945" y="1781528"/>
                  <a:ext cx="590550" cy="1690370"/>
                </a:xfrm>
                <a:prstGeom prst="lin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878782" y="1327506"/>
                <a:ext cx="372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886555" y="1376039"/>
                <a:ext cx="362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0" name="Групувати 89"/>
          <p:cNvGrpSpPr/>
          <p:nvPr/>
        </p:nvGrpSpPr>
        <p:grpSpPr>
          <a:xfrm>
            <a:off x="674485" y="1615082"/>
            <a:ext cx="466781" cy="3345734"/>
            <a:chOff x="674485" y="1615082"/>
            <a:chExt cx="466781" cy="3345734"/>
          </a:xfrm>
        </p:grpSpPr>
        <p:grpSp>
          <p:nvGrpSpPr>
            <p:cNvPr id="66" name="Групувати 65"/>
            <p:cNvGrpSpPr/>
            <p:nvPr/>
          </p:nvGrpSpPr>
          <p:grpSpPr>
            <a:xfrm>
              <a:off x="674485" y="1615082"/>
              <a:ext cx="466781" cy="2912908"/>
              <a:chOff x="704124" y="1654040"/>
              <a:chExt cx="453473" cy="2907293"/>
            </a:xfrm>
          </p:grpSpPr>
          <p:grpSp>
            <p:nvGrpSpPr>
              <p:cNvPr id="30" name="Групувати 29"/>
              <p:cNvGrpSpPr/>
              <p:nvPr/>
            </p:nvGrpSpPr>
            <p:grpSpPr>
              <a:xfrm>
                <a:off x="704124" y="3143824"/>
                <a:ext cx="453473" cy="1417509"/>
                <a:chOff x="661738" y="2643453"/>
                <a:chExt cx="309217" cy="833479"/>
              </a:xfrm>
            </p:grpSpPr>
            <p:cxnSp>
              <p:nvCxnSpPr>
                <p:cNvPr id="14" name="Пряма сполучна лінія 13"/>
                <p:cNvCxnSpPr/>
                <p:nvPr/>
              </p:nvCxnSpPr>
              <p:spPr>
                <a:xfrm flipH="1">
                  <a:off x="776038" y="2643453"/>
                  <a:ext cx="194917" cy="833479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Паралелограм 14"/>
                <p:cNvSpPr/>
                <p:nvPr/>
              </p:nvSpPr>
              <p:spPr>
                <a:xfrm>
                  <a:off x="661738" y="3329253"/>
                  <a:ext cx="162566" cy="137564"/>
                </a:xfrm>
                <a:prstGeom prst="parallelogram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  <p:cxnSp>
            <p:nvCxnSpPr>
              <p:cNvPr id="34" name="Пряма сполучна лінія 33"/>
              <p:cNvCxnSpPr/>
              <p:nvPr/>
            </p:nvCxnSpPr>
            <p:spPr>
              <a:xfrm flipH="1">
                <a:off x="823327" y="1654040"/>
                <a:ext cx="267615" cy="2890090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TextBox 71"/>
            <p:cNvSpPr txBox="1"/>
            <p:nvPr/>
          </p:nvSpPr>
          <p:spPr>
            <a:xfrm>
              <a:off x="674485" y="4591484"/>
              <a:ext cx="260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Е</a:t>
              </a:r>
              <a:endParaRPr lang="ru-RU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265724" y="2810793"/>
                <a:ext cx="878361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3.Проведемо ВЕ</a:t>
                </a:r>
                <a:r>
                  <a:rPr lang="uk-UA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⊥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де ВЕ – висота паралелограма АВС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тоді КЕ</a:t>
                </a:r>
                <a:r>
                  <a:rPr lang="uk-UA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⊥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де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KE–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ромба АКМ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(за теоремою про три перпендикуляри).Оскільки ВЕ</a:t>
                </a:r>
                <a:r>
                  <a:rPr lang="uk-UA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⊥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 КЕ</a:t>
                </a:r>
                <a:r>
                  <a:rPr lang="uk-UA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⊥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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ВЕК=</a:t>
                </a:r>
                <a:r>
                  <a:rPr lang="el-GR" altLang="en-US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φ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=30˚- кут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між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лощиною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паралелограма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АВС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 площиною проекції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(ромба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АКМ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отже,</a:t>
                </a:r>
                <a:r>
                  <a:rPr lang="ru-RU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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ВЕК-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лінійний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кут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двогранного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кута  з ребром А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724" y="2810793"/>
                <a:ext cx="8783612" cy="1200329"/>
              </a:xfrm>
              <a:prstGeom prst="rect">
                <a:avLst/>
              </a:prstGeom>
              <a:blipFill>
                <a:blip r:embed="rId5"/>
                <a:stretch>
                  <a:fillRect l="-625" t="-3046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653551" y="4055723"/>
                <a:ext cx="9393446" cy="1450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Знайдемо площу ромба.  Розглянемо ромб АКМ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А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13см,</a:t>
                </a:r>
                <a:r>
                  <a:rPr lang="uk-UA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діагоналлю К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D=10c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м. Проведемо АМ – діагональ, АМ∩К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</a:t>
                </a:r>
                <a:r>
                  <a:rPr lang="uk-UA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т.О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КО=О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5см, АО=ОМ, АМ</a:t>
                </a:r>
                <a:r>
                  <a:rPr lang="uk-UA" sz="20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⊥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(за властивістю діагоналей ромба). </a:t>
                </a:r>
                <a:r>
                  <a:rPr lang="uk-UA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Розгл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uk-UA" sz="20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АО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О=90˚)</a:t>
                </a:r>
                <a:r>
                  <a:rPr lang="en-US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ru-RU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АО=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altLang="en-US" sz="20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ru-RU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13</m:t>
                            </m:r>
                          </m:e>
                          <m:sup>
                            <m:r>
                              <a:rPr lang="ru-RU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ru-RU" alt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sSup>
                          <m:sSupPr>
                            <m:ctrlPr>
                              <a:rPr lang="ru-RU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ru-RU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5</m:t>
                            </m:r>
                          </m:e>
                          <m:sup>
                            <m:r>
                              <a:rPr lang="ru-RU" alt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=12см, АМ=24см.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𝐴𝐾𝑀𝐷</m:t>
                        </m:r>
                      </m:sub>
                    </m:sSub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uk-UA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∗АМ∗К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𝐴𝐾𝑀𝐷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∗24∗10=120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uk-UA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uk-UA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551" y="4055723"/>
                <a:ext cx="9393446" cy="1450269"/>
              </a:xfrm>
              <a:prstGeom prst="rect">
                <a:avLst/>
              </a:prstGeom>
              <a:blipFill>
                <a:blip r:embed="rId6"/>
                <a:stretch>
                  <a:fillRect l="-649" t="-2101" b="-21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9" name="Групувати 88"/>
          <p:cNvGrpSpPr/>
          <p:nvPr/>
        </p:nvGrpSpPr>
        <p:grpSpPr>
          <a:xfrm>
            <a:off x="280275" y="3093325"/>
            <a:ext cx="2595959" cy="1433251"/>
            <a:chOff x="280275" y="3093325"/>
            <a:chExt cx="2595959" cy="1433251"/>
          </a:xfrm>
        </p:grpSpPr>
        <p:grpSp>
          <p:nvGrpSpPr>
            <p:cNvPr id="78" name="Групувати 77"/>
            <p:cNvGrpSpPr/>
            <p:nvPr/>
          </p:nvGrpSpPr>
          <p:grpSpPr>
            <a:xfrm>
              <a:off x="280275" y="3093325"/>
              <a:ext cx="2595959" cy="1433251"/>
              <a:chOff x="258228" y="3130898"/>
              <a:chExt cx="2595959" cy="1433251"/>
            </a:xfrm>
          </p:grpSpPr>
          <p:cxnSp>
            <p:nvCxnSpPr>
              <p:cNvPr id="76" name="Пряма сполучна лінія 75"/>
              <p:cNvCxnSpPr>
                <a:stCxn id="35" idx="3"/>
              </p:cNvCxnSpPr>
              <p:nvPr/>
            </p:nvCxnSpPr>
            <p:spPr>
              <a:xfrm flipV="1">
                <a:off x="258228" y="3130898"/>
                <a:ext cx="2595959" cy="1433251"/>
              </a:xfrm>
              <a:prstGeom prst="line">
                <a:avLst/>
              </a:prstGeom>
              <a:ln>
                <a:solidFill>
                  <a:schemeClr val="tx2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Box 76"/>
              <p:cNvSpPr txBox="1"/>
              <p:nvPr/>
            </p:nvSpPr>
            <p:spPr>
              <a:xfrm>
                <a:off x="1451705" y="3421626"/>
                <a:ext cx="33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О</a:t>
                </a:r>
                <a:endParaRPr lang="ru-RU" dirty="0"/>
              </a:p>
            </p:txBody>
          </p:sp>
        </p:grpSp>
        <p:grpSp>
          <p:nvGrpSpPr>
            <p:cNvPr id="86" name="Групувати 85"/>
            <p:cNvGrpSpPr/>
            <p:nvPr/>
          </p:nvGrpSpPr>
          <p:grpSpPr>
            <a:xfrm>
              <a:off x="1434702" y="3896059"/>
              <a:ext cx="197911" cy="96760"/>
              <a:chOff x="1434702" y="3896059"/>
              <a:chExt cx="197911" cy="96760"/>
            </a:xfrm>
          </p:grpSpPr>
          <p:cxnSp>
            <p:nvCxnSpPr>
              <p:cNvPr id="80" name="Пряма сполучна лінія 79"/>
              <p:cNvCxnSpPr/>
              <p:nvPr/>
            </p:nvCxnSpPr>
            <p:spPr>
              <a:xfrm flipV="1">
                <a:off x="1476697" y="3897472"/>
                <a:ext cx="155916" cy="95347"/>
              </a:xfrm>
              <a:prstGeom prst="line">
                <a:avLst/>
              </a:prstGeom>
              <a:ln w="19050"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 сполучна лінія 84"/>
              <p:cNvCxnSpPr/>
              <p:nvPr/>
            </p:nvCxnSpPr>
            <p:spPr>
              <a:xfrm flipH="1" flipV="1">
                <a:off x="1434702" y="3896059"/>
                <a:ext cx="50257" cy="87986"/>
              </a:xfrm>
              <a:prstGeom prst="line">
                <a:avLst/>
              </a:prstGeom>
              <a:ln w="19050"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986134" y="5489165"/>
                <a:ext cx="10867411" cy="1134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5.Знайдемо площу паралелограма </a:t>
                </a:r>
                <a:r>
                  <a:rPr lang="uk-UA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АВС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𝐴𝐾𝑀𝐷</m:t>
                        </m:r>
                      </m:sub>
                    </m:sSub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:r>
                  <a:rPr lang="ru-RU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</m:t>
                    </m:r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ВЕК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Звідси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𝐴𝐾𝑀𝐷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ru-RU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 </m:t>
                        </m:r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ВЕК</m:t>
                        </m:r>
                      </m:den>
                    </m:f>
                    <m:r>
                      <a:rPr lang="uk-UA" sz="20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uk-UA" sz="2000" b="0" i="1" dirty="0" smtClean="0">
                  <a:latin typeface="Cambria Math" panose="02040503050406030204" pitchFamily="18" charset="0"/>
                </a:endParaRPr>
              </a:p>
              <a:p>
                <a:r>
                  <a:rPr lang="uk-UA" sz="2000" b="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dirty="0" smtClean="0">
                            <a:latin typeface="Cambria Math" panose="02040503050406030204" pitchFamily="18" charset="0"/>
                          </a:rPr>
                          <m:t>120</m:t>
                        </m:r>
                      </m:num>
                      <m:den>
                        <m:r>
                          <a:rPr lang="uk-UA" sz="2000" b="0" i="1" dirty="0" smtClean="0">
                            <a:latin typeface="Cambria Math" panose="02040503050406030204" pitchFamily="18" charset="0"/>
                          </a:rPr>
                          <m:t>с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𝑜𝑠</m:t>
                        </m:r>
                        <m:sSup>
                          <m:sSup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30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120</m:t>
                        </m:r>
                      </m:num>
                      <m:den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=80</m:t>
                    </m:r>
                    <m:rad>
                      <m:radPr>
                        <m:degHide m:val="on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3 </m:t>
                        </m:r>
                      </m:e>
                    </m:ra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000" b="0" i="1" dirty="0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uk-UA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uk-UA" sz="20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dirty="0" smtClean="0"/>
                  <a:t>     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Відповідь: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80</m:t>
                    </m:r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3 </m:t>
                        </m:r>
                      </m:e>
                    </m:rad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i="1" dirty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uk-UA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134" y="5489165"/>
                <a:ext cx="10867411" cy="1134670"/>
              </a:xfrm>
              <a:prstGeom prst="rect">
                <a:avLst/>
              </a:prstGeom>
              <a:blipFill>
                <a:blip r:embed="rId7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862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увати 9"/>
          <p:cNvGrpSpPr/>
          <p:nvPr/>
        </p:nvGrpSpPr>
        <p:grpSpPr>
          <a:xfrm>
            <a:off x="0" y="2548043"/>
            <a:ext cx="3913239" cy="2360050"/>
            <a:chOff x="0" y="2548043"/>
            <a:chExt cx="3913239" cy="2360050"/>
          </a:xfrm>
        </p:grpSpPr>
        <p:grpSp>
          <p:nvGrpSpPr>
            <p:cNvPr id="61" name="Групувати 60"/>
            <p:cNvGrpSpPr/>
            <p:nvPr/>
          </p:nvGrpSpPr>
          <p:grpSpPr>
            <a:xfrm>
              <a:off x="0" y="2548043"/>
              <a:ext cx="3913239" cy="2360050"/>
              <a:chOff x="0" y="2548043"/>
              <a:chExt cx="3913239" cy="2360050"/>
            </a:xfrm>
          </p:grpSpPr>
          <p:grpSp>
            <p:nvGrpSpPr>
              <p:cNvPr id="15" name="Групувати 14"/>
              <p:cNvGrpSpPr/>
              <p:nvPr/>
            </p:nvGrpSpPr>
            <p:grpSpPr>
              <a:xfrm>
                <a:off x="0" y="2548043"/>
                <a:ext cx="3913239" cy="2360050"/>
                <a:chOff x="226142" y="2315811"/>
                <a:chExt cx="3913239" cy="2360050"/>
              </a:xfrm>
            </p:grpSpPr>
            <p:sp>
              <p:nvSpPr>
                <p:cNvPr id="4" name="Паралелограм 3"/>
                <p:cNvSpPr/>
                <p:nvPr/>
              </p:nvSpPr>
              <p:spPr>
                <a:xfrm>
                  <a:off x="462116" y="2674374"/>
                  <a:ext cx="3264309" cy="1691148"/>
                </a:xfrm>
                <a:prstGeom prst="parallelogram">
                  <a:avLst>
                    <a:gd name="adj" fmla="val 79430"/>
                  </a:avLst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>
                  <a:off x="226142" y="4247535"/>
                  <a:ext cx="235974" cy="369332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А</a:t>
                  </a:r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1771036" y="2315811"/>
                  <a:ext cx="334297" cy="369332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В</a:t>
                  </a:r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3726425" y="2423029"/>
                  <a:ext cx="412956" cy="369332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</a:t>
                  </a:r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2330246" y="4306529"/>
                  <a:ext cx="530942" cy="369332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50" name="Пряма сполучна лінія 49"/>
              <p:cNvCxnSpPr>
                <a:stCxn id="4" idx="0"/>
              </p:cNvCxnSpPr>
              <p:nvPr/>
            </p:nvCxnSpPr>
            <p:spPr>
              <a:xfrm>
                <a:off x="1868129" y="2906606"/>
                <a:ext cx="1603734" cy="32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Пряма сполучна лінія 51"/>
            <p:cNvCxnSpPr/>
            <p:nvPr/>
          </p:nvCxnSpPr>
          <p:spPr>
            <a:xfrm flipH="1">
              <a:off x="2174596" y="2906606"/>
              <a:ext cx="1325687" cy="167762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0" y="77423"/>
            <a:ext cx="12005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ромбі АВС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АВ=8см,</a:t>
            </a: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ВА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D=45⁰.</a:t>
            </a:r>
            <a:r>
              <a:rPr lang="uk-UA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З вершини В до площини ромба проведено перпендикуляр ВК. Площина АК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uk-UA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утворює з площиною ромба кут 60⁰.Знайдіть: 1) відстань від точки К до площини ромба; 2) площу трикутника АК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1226" y="782702"/>
            <a:ext cx="5142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Групувати 20"/>
          <p:cNvGrpSpPr/>
          <p:nvPr/>
        </p:nvGrpSpPr>
        <p:grpSpPr>
          <a:xfrm>
            <a:off x="1560864" y="1064825"/>
            <a:ext cx="506363" cy="1878664"/>
            <a:chOff x="1560864" y="1064825"/>
            <a:chExt cx="506363" cy="1878664"/>
          </a:xfrm>
        </p:grpSpPr>
        <p:sp>
          <p:nvSpPr>
            <p:cNvPr id="13" name="TextBox 12"/>
            <p:cNvSpPr txBox="1"/>
            <p:nvPr/>
          </p:nvSpPr>
          <p:spPr>
            <a:xfrm>
              <a:off x="1560864" y="1064825"/>
              <a:ext cx="506363" cy="369332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K</a:t>
              </a:r>
              <a:endParaRPr lang="ru-RU" dirty="0"/>
            </a:p>
          </p:txBody>
        </p:sp>
        <p:cxnSp>
          <p:nvCxnSpPr>
            <p:cNvPr id="19" name="Пряма сполучна лінія 18"/>
            <p:cNvCxnSpPr/>
            <p:nvPr/>
          </p:nvCxnSpPr>
          <p:spPr>
            <a:xfrm flipH="1">
              <a:off x="1568244" y="1153794"/>
              <a:ext cx="36866" cy="1789695"/>
            </a:xfrm>
            <a:prstGeom prst="line">
              <a:avLst/>
            </a:prstGeom>
            <a:ln w="1905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увати 43"/>
          <p:cNvGrpSpPr/>
          <p:nvPr/>
        </p:nvGrpSpPr>
        <p:grpSpPr>
          <a:xfrm>
            <a:off x="195263" y="1134923"/>
            <a:ext cx="1972828" cy="3462831"/>
            <a:chOff x="222448" y="1153794"/>
            <a:chExt cx="1925902" cy="3450700"/>
          </a:xfrm>
        </p:grpSpPr>
        <p:cxnSp>
          <p:nvCxnSpPr>
            <p:cNvPr id="23" name="Пряма сполучна лінія 22"/>
            <p:cNvCxnSpPr/>
            <p:nvPr/>
          </p:nvCxnSpPr>
          <p:spPr>
            <a:xfrm flipH="1">
              <a:off x="256982" y="1182812"/>
              <a:ext cx="1326011" cy="341494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 сполучна лінія 24"/>
            <p:cNvCxnSpPr/>
            <p:nvPr/>
          </p:nvCxnSpPr>
          <p:spPr>
            <a:xfrm>
              <a:off x="1605110" y="1153794"/>
              <a:ext cx="543240" cy="345070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 сполучна лінія 41"/>
            <p:cNvCxnSpPr/>
            <p:nvPr/>
          </p:nvCxnSpPr>
          <p:spPr>
            <a:xfrm>
              <a:off x="222448" y="4597754"/>
              <a:ext cx="1925902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Овал 42"/>
            <p:cNvSpPr/>
            <p:nvPr/>
          </p:nvSpPr>
          <p:spPr>
            <a:xfrm>
              <a:off x="1560865" y="1153794"/>
              <a:ext cx="67846" cy="5803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увати 10"/>
          <p:cNvGrpSpPr/>
          <p:nvPr/>
        </p:nvGrpSpPr>
        <p:grpSpPr>
          <a:xfrm>
            <a:off x="1048153" y="1134922"/>
            <a:ext cx="538087" cy="3957837"/>
            <a:chOff x="1048153" y="1134922"/>
            <a:chExt cx="538087" cy="3957837"/>
          </a:xfrm>
        </p:grpSpPr>
        <p:cxnSp>
          <p:nvCxnSpPr>
            <p:cNvPr id="65" name="Пряма сполучна лінія 64"/>
            <p:cNvCxnSpPr>
              <a:endCxn id="4" idx="3"/>
            </p:cNvCxnSpPr>
            <p:nvPr/>
          </p:nvCxnSpPr>
          <p:spPr>
            <a:xfrm flipH="1">
              <a:off x="1196489" y="1134922"/>
              <a:ext cx="389751" cy="3462832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Групувати 68"/>
            <p:cNvGrpSpPr/>
            <p:nvPr/>
          </p:nvGrpSpPr>
          <p:grpSpPr>
            <a:xfrm>
              <a:off x="1048153" y="2951878"/>
              <a:ext cx="534058" cy="2140881"/>
              <a:chOff x="1048153" y="2951878"/>
              <a:chExt cx="534058" cy="2140881"/>
            </a:xfrm>
          </p:grpSpPr>
          <p:cxnSp>
            <p:nvCxnSpPr>
              <p:cNvPr id="63" name="Пряма сполучна лінія 62"/>
              <p:cNvCxnSpPr/>
              <p:nvPr/>
            </p:nvCxnSpPr>
            <p:spPr>
              <a:xfrm flipH="1">
                <a:off x="1217836" y="2951878"/>
                <a:ext cx="364375" cy="1654265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>
                <a:off x="1048153" y="4723427"/>
                <a:ext cx="3200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3978640" y="1093086"/>
            <a:ext cx="7388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ромб зі стороною АВ=8см та 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ВА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D=45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⁰</a:t>
            </a:r>
            <a:r>
              <a:rPr lang="uk-UA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З вершини В до площини ромба проведено перпендикуляр ВК</a:t>
            </a:r>
            <a:r>
              <a:rPr lang="uk-UA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r>
              <a:rPr lang="uk-UA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Площина АК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uk-UA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утворює з площиною ромба кут 60⁰.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06372" y="2161487"/>
                <a:ext cx="785973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ВМ-висота ромба АВС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ВМ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⊥А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КМ⊥А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КМ – висота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АК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D(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за теоремою про три перпендикуляри).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Оскільки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КМ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⊥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ВМ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⊥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В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l-GR" altLang="en-US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φ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=60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˚- кут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між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площиною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АК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площиною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ромба АВС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отже,</a:t>
                </a:r>
                <a:r>
                  <a:rPr lang="ru-RU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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ВМК-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лінійний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кут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двогранного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кута  з ребром А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372" y="2161487"/>
                <a:ext cx="7859731" cy="1200329"/>
              </a:xfrm>
              <a:prstGeom prst="rect">
                <a:avLst/>
              </a:prstGeom>
              <a:blipFill>
                <a:blip r:embed="rId3"/>
                <a:stretch>
                  <a:fillRect l="-698" t="-3571" b="-7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83695" y="3454948"/>
                <a:ext cx="8824477" cy="1208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 startAt="3"/>
                </a:pPr>
                <a:r>
                  <a:rPr lang="uk-UA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Ромб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АВС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зі стороною АВ=8см та </a:t>
                </a:r>
                <a:r>
                  <a:rPr lang="ru-RU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ВА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D=45</a:t>
                </a:r>
                <a:r>
                  <a:rPr lang="en-US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⁰</a:t>
                </a:r>
                <a:r>
                  <a:rPr lang="uk-UA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ВМ</a:t>
                </a:r>
                <a:r>
                  <a:rPr lang="uk-UA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⊥А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 за   побудовою) . </a:t>
                </a:r>
              </a:p>
              <a:p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Розгл.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АВМ(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АМВ=90˚), АВ=8см- </a:t>
                </a:r>
                <a:r>
                  <a:rPr lang="ru-RU" alt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гіпотенуза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</a:t>
                </a:r>
                <a:r>
                  <a:rPr lang="ru-RU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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ВА</a:t>
                </a:r>
                <a:r>
                  <a:rPr lang="uk-UA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М</a:t>
                </a:r>
                <a:r>
                  <a:rPr lang="en-US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=45⁰</a:t>
                </a:r>
                <a:r>
                  <a:rPr lang="uk-UA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 тоді </a:t>
                </a:r>
                <a:r>
                  <a:rPr lang="en-US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sin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ru-RU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ВА</a:t>
                </a:r>
                <a:r>
                  <a:rPr lang="uk-UA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М</a:t>
                </a:r>
                <a:r>
                  <a:rPr lang="en-US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uk-UA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ВМ</m:t>
                        </m:r>
                      </m:num>
                      <m:den>
                        <m:r>
                          <a:rPr lang="uk-UA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АВ</m:t>
                        </m:r>
                      </m:den>
                    </m:f>
                  </m:oMath>
                </a14:m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 ВМ=АВ*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sin</a:t>
                </a:r>
                <a:r>
                  <a:rPr lang="ru-RU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ВА</a:t>
                </a:r>
                <a:r>
                  <a:rPr lang="uk-UA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М; ВМ= 8*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sin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45˚=8*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uk-UA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uk-UA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см.</a:t>
                </a:r>
                <a:r>
                  <a:rPr lang="uk-UA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=ВМ*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8*4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e>
                    </m:rad>
                    <m:sSup>
                      <m:sSupPr>
                        <m:ctrlP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см</m:t>
                        </m:r>
                      </m:e>
                      <m:sup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  <m:r>
                      <a:rPr lang="uk-UA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.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695" y="3454948"/>
                <a:ext cx="8824477" cy="1208088"/>
              </a:xfrm>
              <a:prstGeom prst="rect">
                <a:avLst/>
              </a:prstGeom>
              <a:blipFill>
                <a:blip r:embed="rId4"/>
                <a:stretch>
                  <a:fillRect l="-622" t="-3535" b="-20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4949553"/>
                <a:ext cx="11847226" cy="2025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Знайдемо </a:t>
                </a:r>
                <a:r>
                  <a:rPr lang="uk-UA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відстань від точки К до площини ромба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АВС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КВ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⊥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АВС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ВМ⸦АВС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 КВ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⊥ВМ( за означенням перпендикулярності прямої до площини) Отже,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m:rPr>
                        <m:nor/>
                      </m:rPr>
                      <a:rPr lang="uk-UA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К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ВМ</a:t>
                </a:r>
                <a:r>
                  <a:rPr lang="uk-UA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КВМ=90˚),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</a:t>
                </a:r>
                <a:r>
                  <a:rPr lang="ru-RU" alt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В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МК=</a:t>
                </a:r>
                <a:r>
                  <a:rPr lang="el-GR" altLang="en-US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60˚, ВМ=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см,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тоді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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ВМК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КВ</m:t>
                        </m:r>
                      </m:num>
                      <m:den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ВМ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КВ=ВМ*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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ВМК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uk-UA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tg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60˚=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uk-UA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ru-RU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u="sng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uk-UA" b="1" i="1" u="sng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r>
                  <a:rPr lang="ru-RU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:r>
                  <a:rPr lang="ru-RU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В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КВ</m:t>
                        </m:r>
                      </m:num>
                      <m:den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КМ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КМ=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КВ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ru-RU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 В</m:t>
                        </m:r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МК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КМ=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uk-UA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uk-UA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60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°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uk-UA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uk-UA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e>
                        </m:rad>
                      </m:num>
                      <m:den>
                        <m:f>
                          <m:fPr>
                            <m:ctrlPr>
                              <a:rPr lang="ru-RU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uk-UA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uk-UA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uk-UA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uk-UA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uk-UA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2 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см.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Звідси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*КМ*А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𝐒</m:t>
                        </m:r>
                      </m:e>
                      <m:sub>
                        <m:r>
                          <a:rPr lang="en-US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𝐀</m:t>
                        </m:r>
                        <m:r>
                          <a:rPr lang="uk-UA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</m:t>
                        </m:r>
                        <m:r>
                          <a:rPr lang="en-US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𝐃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uk-U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2 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*8= </a:t>
                </a:r>
                <a:r>
                  <a:rPr lang="ru-RU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uk-UA" alt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e>
                    </m:rad>
                    <m:sSup>
                      <m:sSupPr>
                        <m:ctrlPr>
                          <a:rPr lang="uk-UA" alt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uk-UA" alt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см</m:t>
                        </m:r>
                      </m:e>
                      <m:sup>
                        <m:r>
                          <a:rPr lang="uk-UA" alt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sup>
                    </m:sSup>
                    <m:r>
                      <a:rPr lang="uk-UA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.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Відповідь: 1)КВ=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см; 2)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uk-U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=32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e>
                    </m:rad>
                    <m:sSup>
                      <m:sSupPr>
                        <m:ctrlP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см</m:t>
                        </m:r>
                      </m:e>
                      <m:sup>
                        <m:r>
                          <a:rPr lang="uk-UA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49553"/>
                <a:ext cx="11847226" cy="2025876"/>
              </a:xfrm>
              <a:prstGeom prst="rect">
                <a:avLst/>
              </a:prstGeom>
              <a:blipFill>
                <a:blip r:embed="rId5"/>
                <a:stretch>
                  <a:fillRect l="-412" t="-2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2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Завдання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Повторіть матеріал уроку по підручнику , це параграф 10</a:t>
            </a:r>
          </a:p>
          <a:p>
            <a:r>
              <a:rPr lang="uk-UA" dirty="0" smtClean="0"/>
              <a:t>Перегляньте запропоновані там задачі</a:t>
            </a:r>
          </a:p>
          <a:p>
            <a:r>
              <a:rPr lang="uk-UA" dirty="0" smtClean="0"/>
              <a:t>Два – три номери виконайте самостійно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21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707</Words>
  <Application>Microsoft Office PowerPoint</Application>
  <PresentationFormat>Широкий екран</PresentationFormat>
  <Paragraphs>73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Презентація PowerPoint</vt:lpstr>
      <vt:lpstr>Кут між площинами.</vt:lpstr>
      <vt:lpstr>Презентація PowerPoint</vt:lpstr>
      <vt:lpstr>Презентація PowerPoint</vt:lpstr>
      <vt:lpstr>Презентація PowerPoint</vt:lpstr>
      <vt:lpstr>Презентація PowerPoint</vt:lpstr>
      <vt:lpstr>Завдання</vt:lpstr>
    </vt:vector>
  </TitlesOfParts>
  <Company>Інститут Модернізації та Змісту освіти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Saturn</dc:creator>
  <cp:lastModifiedBy>RePack by Diakov</cp:lastModifiedBy>
  <cp:revision>77</cp:revision>
  <dcterms:created xsi:type="dcterms:W3CDTF">2021-03-12T08:06:48Z</dcterms:created>
  <dcterms:modified xsi:type="dcterms:W3CDTF">2022-05-11T13:35:03Z</dcterms:modified>
</cp:coreProperties>
</file>