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0" r:id="rId3"/>
    <p:sldId id="262" r:id="rId4"/>
    <p:sldId id="263" r:id="rId5"/>
    <p:sldId id="264" r:id="rId6"/>
    <p:sldId id="261" r:id="rId7"/>
    <p:sldId id="266" r:id="rId8"/>
    <p:sldId id="267" r:id="rId9"/>
    <p:sldId id="271" r:id="rId10"/>
    <p:sldId id="27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2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967D-33D5-45E7-B65A-BF07CB55CE6E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795-A11D-42BB-A1F0-0F146E33131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967D-33D5-45E7-B65A-BF07CB55CE6E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795-A11D-42BB-A1F0-0F146E33131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967D-33D5-45E7-B65A-BF07CB55CE6E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795-A11D-42BB-A1F0-0F146E33131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967D-33D5-45E7-B65A-BF07CB55CE6E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795-A11D-42BB-A1F0-0F146E33131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967D-33D5-45E7-B65A-BF07CB55CE6E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795-A11D-42BB-A1F0-0F146E33131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967D-33D5-45E7-B65A-BF07CB55CE6E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795-A11D-42BB-A1F0-0F146E33131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967D-33D5-45E7-B65A-BF07CB55CE6E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795-A11D-42BB-A1F0-0F146E33131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967D-33D5-45E7-B65A-BF07CB55CE6E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795-A11D-42BB-A1F0-0F146E33131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967D-33D5-45E7-B65A-BF07CB55CE6E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795-A11D-42BB-A1F0-0F146E33131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967D-33D5-45E7-B65A-BF07CB55CE6E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795-A11D-42BB-A1F0-0F146E33131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967D-33D5-45E7-B65A-BF07CB55CE6E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64E795-A11D-42BB-A1F0-0F146E33131F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FA967D-33D5-45E7-B65A-BF07CB55CE6E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64E795-A11D-42BB-A1F0-0F146E33131F}" type="slidenum">
              <a:rPr lang="ru-RU" smtClean="0"/>
              <a:pPr/>
              <a:t>‹№›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7851648" cy="1714512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/>
              <a:t>Паралельність прямої і площини</a:t>
            </a:r>
            <a:endParaRPr lang="uk-UA" sz="44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49651"/>
            <a:ext cx="7854696" cy="1752600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1"/>
                </a:solidFill>
              </a:rPr>
              <a:t>Геометрія 10 клас</a:t>
            </a:r>
          </a:p>
          <a:p>
            <a:r>
              <a:rPr lang="uk-UA" sz="3200" dirty="0" smtClean="0">
                <a:solidFill>
                  <a:schemeClr val="bg1"/>
                </a:solidFill>
              </a:rPr>
              <a:t>13.10.2021</a:t>
            </a:r>
            <a:endParaRPr lang="uk-UA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Опрацювати параграф 4</a:t>
            </a:r>
          </a:p>
          <a:p>
            <a:r>
              <a:rPr lang="uk-UA" dirty="0" smtClean="0"/>
              <a:t>Письмово виконати № 4(2,4,7)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92504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Методичний коментар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Сьогоднішній урок- це урок вивчення нового теоретичного матеріалу</a:t>
            </a:r>
          </a:p>
          <a:p>
            <a:r>
              <a:rPr lang="uk-UA" dirty="0" smtClean="0"/>
              <a:t>Перегляньте презентацію, нічого не записуючи</a:t>
            </a:r>
          </a:p>
          <a:p>
            <a:r>
              <a:rPr lang="uk-UA" dirty="0" smtClean="0"/>
              <a:t>Ознаку паралельності прямої  площини   запишіть по підручнику (</a:t>
            </a:r>
            <a:r>
              <a:rPr lang="uk-UA" dirty="0"/>
              <a:t>т</a:t>
            </a:r>
            <a:r>
              <a:rPr lang="uk-UA" dirty="0" smtClean="0"/>
              <a:t>еорема 1 )</a:t>
            </a:r>
          </a:p>
          <a:p>
            <a:r>
              <a:rPr lang="uk-UA" dirty="0" smtClean="0"/>
              <a:t>Розгляньте обернену теорему з доведенням</a:t>
            </a:r>
          </a:p>
          <a:p>
            <a:r>
              <a:rPr lang="uk-UA" dirty="0" smtClean="0"/>
              <a:t>Порівняйте наслідки з теорем у підручнику та в презентації.</a:t>
            </a:r>
          </a:p>
          <a:p>
            <a:r>
              <a:rPr lang="uk-UA" dirty="0" smtClean="0"/>
              <a:t>Запишіть висновки</a:t>
            </a: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677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581772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Як ви думаєте …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285860"/>
            <a:ext cx="87868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пряма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паралельна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α iснувала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 пряма,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паралельна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прямiй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араллелограмм 3"/>
          <p:cNvSpPr/>
          <p:nvPr/>
        </p:nvSpPr>
        <p:spPr>
          <a:xfrm rot="1819915">
            <a:off x="4766835" y="2869284"/>
            <a:ext cx="3857620" cy="1126261"/>
          </a:xfrm>
          <a:prstGeom prst="parallelogram">
            <a:avLst>
              <a:gd name="adj" fmla="val 5810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6200000" flipV="1">
            <a:off x="5740265" y="2475049"/>
            <a:ext cx="1806874" cy="142876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6200000" flipV="1">
            <a:off x="5500694" y="2714620"/>
            <a:ext cx="2357454" cy="214314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6200000" flipV="1">
            <a:off x="6500826" y="4357694"/>
            <a:ext cx="642942" cy="71438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 flipV="1">
            <a:off x="6643702" y="335756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6893735" y="3536157"/>
            <a:ext cx="1000132" cy="500066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357158" y="2071678"/>
            <a:ext cx="8501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Пряма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паралельна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площинi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iснує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площинi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пряма,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паралельна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прямiй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643570" y="2714620"/>
            <a:ext cx="2857520" cy="1588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араллелограмм 12"/>
          <p:cNvSpPr/>
          <p:nvPr/>
        </p:nvSpPr>
        <p:spPr>
          <a:xfrm>
            <a:off x="714348" y="3786190"/>
            <a:ext cx="3857620" cy="857256"/>
          </a:xfrm>
          <a:prstGeom prst="parallelogram">
            <a:avLst>
              <a:gd name="adj" fmla="val 5810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1107257" y="3178967"/>
            <a:ext cx="1214446" cy="1000132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V="1">
            <a:off x="1142976" y="3286124"/>
            <a:ext cx="1428760" cy="1143008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V="1">
            <a:off x="2428860" y="4786322"/>
            <a:ext cx="642942" cy="500066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3" idx="1"/>
          </p:cNvCxnSpPr>
          <p:nvPr/>
        </p:nvCxnSpPr>
        <p:spPr>
          <a:xfrm rot="16200000" flipV="1">
            <a:off x="2767689" y="3910705"/>
            <a:ext cx="928694" cy="679664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11" grpId="0" animBg="1"/>
      <p:bldP spid="11" grpId="1" animBg="1"/>
      <p:bldP spid="17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581772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Як ви думаєте …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285860"/>
            <a:ext cx="87868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Прям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паралельн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розм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щен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пряма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араллелограмм 3"/>
          <p:cNvSpPr/>
          <p:nvPr/>
        </p:nvSpPr>
        <p:spPr>
          <a:xfrm>
            <a:off x="4929190" y="3500438"/>
            <a:ext cx="3857620" cy="857256"/>
          </a:xfrm>
          <a:prstGeom prst="parallelogram">
            <a:avLst>
              <a:gd name="adj" fmla="val 5810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643570" y="3071810"/>
            <a:ext cx="2786082" cy="1588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643570" y="2714620"/>
            <a:ext cx="2857520" cy="1588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285720" y="2143116"/>
            <a:ext cx="4766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пряма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α паралельнi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57158" y="2714620"/>
            <a:ext cx="54107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пряма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α перетинаються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6572264" y="2071678"/>
            <a:ext cx="1949750" cy="1806874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5929322" y="3929066"/>
            <a:ext cx="642942" cy="571504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5500694" y="4429132"/>
            <a:ext cx="520990" cy="500066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7786710" y="2000240"/>
            <a:ext cx="1949750" cy="1806874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7143768" y="3857628"/>
            <a:ext cx="642942" cy="571504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6715140" y="4357694"/>
            <a:ext cx="520990" cy="500066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428596" y="3429000"/>
            <a:ext cx="43086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пряма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лежить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V="1">
            <a:off x="5429256" y="3571876"/>
            <a:ext cx="928694" cy="714380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7572396" y="3571876"/>
            <a:ext cx="928694" cy="714380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3333E-6 L -0.00087 -0.25139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1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19" grpId="0"/>
      <p:bldP spid="2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581772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Означення прямої, паралельної площині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214422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Пряма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паралельною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вона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жодної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спільної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точки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нею.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786314" y="3714752"/>
            <a:ext cx="4000528" cy="1428760"/>
          </a:xfrm>
          <a:prstGeom prst="ellipse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4429124" y="3071810"/>
            <a:ext cx="4429156" cy="71438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28662" y="3000372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/>
              <a:t>a </a:t>
            </a:r>
            <a:r>
              <a:rPr lang="en-US" sz="3600" dirty="0" smtClean="0">
                <a:latin typeface="Cambria Math"/>
                <a:ea typeface="Cambria Math"/>
              </a:rPr>
              <a:t>∥ 𝛼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араллелограмм 18"/>
          <p:cNvSpPr/>
          <p:nvPr/>
        </p:nvSpPr>
        <p:spPr>
          <a:xfrm rot="9383260" flipV="1">
            <a:off x="4501969" y="4826942"/>
            <a:ext cx="5026893" cy="894342"/>
          </a:xfrm>
          <a:prstGeom prst="parallelogram">
            <a:avLst>
              <a:gd name="adj" fmla="val 0"/>
            </a:avLst>
          </a:prstGeom>
          <a:solidFill>
            <a:srgbClr val="FFFF00">
              <a:alpha val="32000"/>
            </a:srgb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581772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Ознака паралельності прямої і площини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214422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Теорема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пряма, яка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паралельна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якій-небудь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прямій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то вона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паралельна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2714620"/>
            <a:ext cx="3643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Дано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Cambria Math"/>
                <a:ea typeface="Cambria Math"/>
                <a:cs typeface="Times New Roman" pitchFamily="18" charset="0"/>
              </a:rPr>
              <a:t>⊄𝛼, </a:t>
            </a:r>
            <a:r>
              <a:rPr lang="en-US" sz="2800" i="1" dirty="0" smtClean="0">
                <a:latin typeface="Cambria Math"/>
                <a:ea typeface="Cambria Math"/>
                <a:cs typeface="Times New Roman" pitchFamily="18" charset="0"/>
              </a:rPr>
              <a:t>b</a:t>
            </a:r>
            <a:r>
              <a:rPr lang="en-US" sz="2800" dirty="0" smtClean="0">
                <a:latin typeface="Cambria Math"/>
                <a:ea typeface="Cambria Math"/>
                <a:cs typeface="Times New Roman" pitchFamily="18" charset="0"/>
              </a:rPr>
              <a:t> ⊂𝛼, </a:t>
            </a:r>
            <a:r>
              <a:rPr lang="en-US" sz="28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a </a:t>
            </a:r>
            <a:r>
              <a:rPr lang="en-US" sz="2800" dirty="0" smtClean="0">
                <a:latin typeface="Cambria Math"/>
                <a:ea typeface="Cambria Math"/>
                <a:cs typeface="Times New Roman" pitchFamily="18" charset="0"/>
              </a:rPr>
              <a:t>∥ </a:t>
            </a:r>
            <a:r>
              <a:rPr lang="en-US" sz="2800" i="1" dirty="0" smtClean="0">
                <a:latin typeface="Cambria Math"/>
                <a:ea typeface="Cambria Math"/>
                <a:cs typeface="Times New Roman" pitchFamily="18" charset="0"/>
              </a:rPr>
              <a:t>b.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3214686"/>
            <a:ext cx="3643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Довести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a </a:t>
            </a:r>
            <a:r>
              <a:rPr lang="en-US" sz="2800" dirty="0" smtClean="0">
                <a:latin typeface="Cambria Math"/>
                <a:ea typeface="Cambria Math"/>
                <a:cs typeface="Times New Roman" pitchFamily="18" charset="0"/>
              </a:rPr>
              <a:t>∥ 𝛼</a:t>
            </a:r>
            <a:r>
              <a:rPr lang="uk-UA" sz="2800" dirty="0" smtClean="0">
                <a:latin typeface="Cambria Math"/>
                <a:ea typeface="Cambria Math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араллелограмм 6"/>
          <p:cNvSpPr/>
          <p:nvPr/>
        </p:nvSpPr>
        <p:spPr>
          <a:xfrm>
            <a:off x="4500562" y="4214818"/>
            <a:ext cx="4357686" cy="1714512"/>
          </a:xfrm>
          <a:prstGeom prst="parallelogram">
            <a:avLst>
              <a:gd name="adj" fmla="val 5810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6143636" y="3214686"/>
            <a:ext cx="1928826" cy="857256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5214942" y="4286256"/>
            <a:ext cx="3214710" cy="1571636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357818" y="4714884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latin typeface="Cambria Math"/>
                <a:ea typeface="Cambria Math"/>
              </a:rPr>
              <a:t>𝛼</a:t>
            </a:r>
            <a:endParaRPr lang="ru-RU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928794" y="3357562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Доведення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5720" y="3786190"/>
            <a:ext cx="42862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Проведемо  площину </a:t>
            </a:r>
            <a:r>
              <a:rPr lang="el-GR" sz="2400" dirty="0" smtClean="0"/>
              <a:t>β</a:t>
            </a:r>
            <a:r>
              <a:rPr lang="uk-UA" sz="2400" dirty="0" smtClean="0"/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uk-UA" sz="24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прямі </a:t>
            </a:r>
            <a:r>
              <a:rPr lang="en-US" sz="2400" b="1" i="1" dirty="0" smtClean="0">
                <a:latin typeface="Cambria Math"/>
                <a:ea typeface="Cambria Math"/>
              </a:rPr>
              <a:t>b</a:t>
            </a:r>
            <a:r>
              <a:rPr lang="uk-UA" sz="2400" b="1" i="1" dirty="0" smtClean="0">
                <a:latin typeface="Cambria Math"/>
                <a:ea typeface="Cambria Math"/>
              </a:rPr>
              <a:t> </a:t>
            </a:r>
            <a:r>
              <a:rPr lang="en-US" sz="2400" b="1" dirty="0" smtClean="0">
                <a:latin typeface="Cambria Math"/>
                <a:ea typeface="Cambria Math"/>
              </a:rPr>
              <a:t>∥</a:t>
            </a:r>
            <a:r>
              <a:rPr lang="uk-UA" sz="2400" b="1" dirty="0" smtClean="0">
                <a:latin typeface="Cambria Math"/>
                <a:ea typeface="Cambria Math"/>
              </a:rPr>
              <a:t> </a:t>
            </a:r>
            <a:r>
              <a:rPr lang="uk-UA" sz="24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а. 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uk-UA" sz="28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</a:t>
            </a:r>
            <a:r>
              <a:rPr lang="uk-UA" sz="2400" dirty="0" smtClean="0"/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араллелограмм 14"/>
          <p:cNvSpPr/>
          <p:nvPr/>
        </p:nvSpPr>
        <p:spPr>
          <a:xfrm rot="9166105" flipV="1">
            <a:off x="3856939" y="2929540"/>
            <a:ext cx="5056346" cy="2232918"/>
          </a:xfrm>
          <a:prstGeom prst="parallelogram">
            <a:avLst>
              <a:gd name="adj" fmla="val 0"/>
            </a:avLst>
          </a:prstGeom>
          <a:solidFill>
            <a:srgbClr val="FFFF00">
              <a:alpha val="32000"/>
            </a:srgb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572396" y="2428868"/>
            <a:ext cx="38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latin typeface="Cambria Math"/>
                <a:ea typeface="Cambria Math"/>
              </a:rPr>
              <a:t>β</a:t>
            </a:r>
            <a:endParaRPr lang="ru-RU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857884" y="264318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/>
              <a:t>а</a:t>
            </a:r>
            <a:endParaRPr lang="ru-RU" sz="3200" b="1" i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143900" y="4357694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Cambria Math"/>
                <a:ea typeface="Cambria Math"/>
              </a:rPr>
              <a:t>b</a:t>
            </a:r>
            <a:endParaRPr lang="ru-RU" sz="2800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979613" y="4103688"/>
          <a:ext cx="2078037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3" imgW="647640" imgH="203040" progId="Equation.3">
                  <p:embed/>
                </p:oleObj>
              </mc:Choice>
              <mc:Fallback>
                <p:oleObj name="Equation" r:id="rId3" imgW="64764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4103688"/>
                        <a:ext cx="2078037" cy="65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57158" y="4643446"/>
            <a:ext cx="428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Припустимо, що</a:t>
            </a:r>
            <a:r>
              <a:rPr lang="uk-UA" sz="24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   </a:t>
            </a:r>
            <a:r>
              <a:rPr lang="en-US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a </a:t>
            </a:r>
            <a:r>
              <a:rPr lang="uk-UA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∦</a:t>
            </a:r>
            <a:r>
              <a:rPr lang="uk-UA" sz="2400" b="1" i="1" dirty="0" smtClean="0">
                <a:latin typeface="Cambria Math"/>
                <a:ea typeface="Cambria Math"/>
              </a:rPr>
              <a:t> </a:t>
            </a:r>
            <a:r>
              <a:rPr lang="uk-UA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𝛼 </a:t>
            </a:r>
            <a:r>
              <a:rPr lang="en-US" sz="24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327025" y="5143512"/>
          <a:ext cx="2239963" cy="5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5" imgW="698400" imgH="177480" progId="Equation.3">
                  <p:embed/>
                </p:oleObj>
              </mc:Choice>
              <mc:Fallback>
                <p:oleObj name="Equation" r:id="rId5" imgW="69840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5143512"/>
                        <a:ext cx="2239963" cy="5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Дуга 26"/>
          <p:cNvSpPr/>
          <p:nvPr/>
        </p:nvSpPr>
        <p:spPr>
          <a:xfrm rot="15949577">
            <a:off x="5070230" y="4042494"/>
            <a:ext cx="3473355" cy="3242342"/>
          </a:xfrm>
          <a:prstGeom prst="arc">
            <a:avLst>
              <a:gd name="adj1" fmla="val 16022359"/>
              <a:gd name="adj2" fmla="val 20898253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 flipV="1">
            <a:off x="5143504" y="5786454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5429256" y="5572140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/>
              <a:t>М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5" grpId="0"/>
      <p:bldP spid="6" grpId="0"/>
      <p:bldP spid="7" grpId="0" animBg="1"/>
      <p:bldP spid="12" grpId="0"/>
      <p:bldP spid="13" grpId="0"/>
      <p:bldP spid="14" grpId="0"/>
      <p:bldP spid="15" grpId="0" animBg="1"/>
      <p:bldP spid="16" grpId="0"/>
      <p:bldP spid="17" grpId="0"/>
      <p:bldP spid="18" grpId="0"/>
      <p:bldP spid="21" grpId="0"/>
      <p:bldP spid="27" grpId="0" animBg="1"/>
      <p:bldP spid="28" grpId="0" animBg="1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5857884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err="1" smtClean="0"/>
              <a:t>Наслідки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з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теореми</a:t>
            </a:r>
            <a:endParaRPr lang="ru-RU" sz="40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71472" y="1071546"/>
            <a:ext cx="61436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Наслідок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1.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пряма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паралельна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то  через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точку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провести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пряму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паралельну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прямій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4242" y="428604"/>
            <a:ext cx="300975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71472" y="3357562"/>
            <a:ext cx="5786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Наслідок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безліч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прямих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паралельні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2500306"/>
            <a:ext cx="2643174" cy="211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00034" y="4857760"/>
            <a:ext cx="5929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Наслідок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пряма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паралельна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перетинаються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то вона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паралельна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прямій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їхнього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перетину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9615" y="4786322"/>
            <a:ext cx="2904385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err="1" smtClean="0"/>
              <a:t>Висновки</a:t>
            </a:r>
            <a:endParaRPr lang="ru-RU" sz="40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71472" y="1071546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через точку А поза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площиною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провести: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1500174"/>
            <a:ext cx="6715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безліч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прямих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паралельних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площині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Cambria Math"/>
                <a:ea typeface="Cambria Math"/>
                <a:cs typeface="Times New Roman" pitchFamily="18" charset="0"/>
              </a:rPr>
              <a:t>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472" y="2143116"/>
            <a:ext cx="71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одну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пряму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паралельну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прямій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площини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Cambria Math"/>
                <a:ea typeface="Cambria Math"/>
                <a:cs typeface="Times New Roman" pitchFamily="18" charset="0"/>
              </a:rPr>
              <a:t>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2714620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безліч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прямих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мимобіжних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прямою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площини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Cambria Math"/>
                <a:ea typeface="Cambria Math"/>
                <a:cs typeface="Times New Roman" pitchFamily="18" charset="0"/>
              </a:rPr>
              <a:t>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араллелограмм 10"/>
          <p:cNvSpPr/>
          <p:nvPr/>
        </p:nvSpPr>
        <p:spPr>
          <a:xfrm>
            <a:off x="2714612" y="5000636"/>
            <a:ext cx="4786346" cy="1143008"/>
          </a:xfrm>
          <a:prstGeom prst="parallelogram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3071802" y="4143380"/>
            <a:ext cx="4357718" cy="714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214678" y="3857628"/>
            <a:ext cx="4357718" cy="78581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0800000" flipV="1">
            <a:off x="2571736" y="3857628"/>
            <a:ext cx="5286412" cy="64294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0800000" flipV="1">
            <a:off x="3000364" y="3571876"/>
            <a:ext cx="4357718" cy="1143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 flipV="1">
            <a:off x="5000628" y="4071942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143504" y="335756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/>
              <a:t>А</a:t>
            </a:r>
            <a:endParaRPr lang="ru-RU" sz="3200" b="1" i="1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10800000">
            <a:off x="3071802" y="5072074"/>
            <a:ext cx="3929090" cy="10001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10800000">
            <a:off x="3786182" y="3429000"/>
            <a:ext cx="2357454" cy="135732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10800000" flipV="1">
            <a:off x="3000364" y="5429264"/>
            <a:ext cx="4286280" cy="7143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0" grpId="0"/>
      <p:bldP spid="11" grpId="0" animBg="1"/>
      <p:bldP spid="15" grpId="0" animBg="1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Практичний етап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Розгляньте задачу 1 на ст.261</a:t>
            </a:r>
          </a:p>
          <a:p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яжіть</a:t>
            </a:r>
            <a:r>
              <a:rPr lang="uk-UA" dirty="0" smtClean="0"/>
              <a:t> задачі №4(1,3,5,6) письмово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759445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554</TotalTime>
  <Words>380</Words>
  <Application>Microsoft Office PowerPoint</Application>
  <PresentationFormat>Екран (4:3)</PresentationFormat>
  <Paragraphs>51</Paragraphs>
  <Slides>10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7" baseType="lpstr">
      <vt:lpstr>Calibri</vt:lpstr>
      <vt:lpstr>Cambria Math</vt:lpstr>
      <vt:lpstr>Constantia</vt:lpstr>
      <vt:lpstr>Times New Roman</vt:lpstr>
      <vt:lpstr>Wingdings 2</vt:lpstr>
      <vt:lpstr>Поток</vt:lpstr>
      <vt:lpstr>Equation</vt:lpstr>
      <vt:lpstr>Паралельність прямої і площини</vt:lpstr>
      <vt:lpstr>Методичний коментар</vt:lpstr>
      <vt:lpstr>Як ви думаєте …</vt:lpstr>
      <vt:lpstr>Як ви думаєте …</vt:lpstr>
      <vt:lpstr>Означення прямої, паралельної площині</vt:lpstr>
      <vt:lpstr>Ознака паралельності прямої і площини</vt:lpstr>
      <vt:lpstr>Наслідки з теореми</vt:lpstr>
      <vt:lpstr>Висновки</vt:lpstr>
      <vt:lpstr>Практичний етап</vt:lpstr>
      <vt:lpstr>Домашнє завдання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Паралельність прямої і площини</dc:title>
  <dc:creator>Admin</dc:creator>
  <cp:lastModifiedBy>RePack by Diakov</cp:lastModifiedBy>
  <cp:revision>56</cp:revision>
  <dcterms:created xsi:type="dcterms:W3CDTF">2014-11-04T07:12:22Z</dcterms:created>
  <dcterms:modified xsi:type="dcterms:W3CDTF">2021-10-12T14:19:01Z</dcterms:modified>
</cp:coreProperties>
</file>