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1" r:id="rId1"/>
  </p:sldMasterIdLst>
  <p:notesMasterIdLst>
    <p:notesMasterId r:id="rId18"/>
  </p:notesMasterIdLst>
  <p:sldIdLst>
    <p:sldId id="346" r:id="rId2"/>
    <p:sldId id="359" r:id="rId3"/>
    <p:sldId id="356" r:id="rId4"/>
    <p:sldId id="338" r:id="rId5"/>
    <p:sldId id="339" r:id="rId6"/>
    <p:sldId id="357" r:id="rId7"/>
    <p:sldId id="349" r:id="rId8"/>
    <p:sldId id="358" r:id="rId9"/>
    <p:sldId id="351" r:id="rId10"/>
    <p:sldId id="352" r:id="rId11"/>
    <p:sldId id="331" r:id="rId12"/>
    <p:sldId id="342" r:id="rId13"/>
    <p:sldId id="343" r:id="rId14"/>
    <p:sldId id="335" r:id="rId15"/>
    <p:sldId id="355" r:id="rId16"/>
    <p:sldId id="337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erpetua Titling MT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erpetua Titling MT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erpetua Titling MT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erpetua Titling MT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erpetua Titling MT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erpetua Titling MT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erpetua Titling MT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erpetua Titling MT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erpetua Titling MT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FF"/>
    <a:srgbClr val="00FFFF"/>
    <a:srgbClr val="0066FF"/>
    <a:srgbClr val="F5D7EF"/>
    <a:srgbClr val="D4F8E0"/>
    <a:srgbClr val="E5F6D6"/>
    <a:srgbClr val="D0FA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9" autoAdjust="0"/>
    <p:restoredTop sz="91564" autoAdjust="0"/>
  </p:normalViewPr>
  <p:slideViewPr>
    <p:cSldViewPr>
      <p:cViewPr varScale="1">
        <p:scale>
          <a:sx n="79" d="100"/>
          <a:sy n="79" d="100"/>
        </p:scale>
        <p:origin x="113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FF56B9B7-A666-496E-A241-2007A65F3C9A}" type="datetimeFigureOut">
              <a:rPr lang="ru-RU"/>
              <a:pPr>
                <a:defRPr/>
              </a:pPr>
              <a:t>01.02.2022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B56DD641-4155-4C18-BABC-8F6A34D39ECC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2361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6DD641-4155-4C18-BABC-8F6A34D39ECC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661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E5DD81-95EB-4102-97EC-4E22D157B3F8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47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A45DCC-52AF-40E4-865E-766BC06821CE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671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E7464-A665-4CFC-84B3-694EE4F6B7FE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033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вчитель математики ДНЗ СПЛ Борисенко Л.В.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DE5B20-F44A-4CB1-995A-A4ED77EF8046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5293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7496C3-9B49-4E4E-B7CE-E5B06D0BDE6C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446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F7A5B0-1182-4FCE-B55F-BC2FEE057DCC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65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060D55-A49A-4509-9AFE-ED93E62FA8E1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787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60A16E-FB78-48BF-B92B-D1BE65698127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853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5B71F9-96A8-4CEF-9EAE-D78756999DE0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12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F453E-D1C8-43CA-BCBC-F50FC3DC0453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130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B4516E-96F3-4E80-8DDC-1D08D3899304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268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4ED6F-A332-4847-B226-1F3F973860B8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958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C703526-0A5C-43DC-880A-2335E616700E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757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  <p:sldLayoutId id="2147483883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404664"/>
            <a:ext cx="7317061" cy="936104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chemeClr val="accent5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chemeClr val="accent5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8104" y="5229200"/>
            <a:ext cx="3415928" cy="1485900"/>
          </a:xfrm>
        </p:spPr>
        <p:txBody>
          <a:bodyPr/>
          <a:lstStyle/>
          <a:p>
            <a:pPr algn="l">
              <a:spcBef>
                <a:spcPts val="0"/>
              </a:spcBef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Геометрія 10 клас</a:t>
            </a:r>
          </a:p>
          <a:p>
            <a:pPr algn="l">
              <a:spcBef>
                <a:spcPts val="0"/>
              </a:spcBef>
            </a:pP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</a:pPr>
            <a:r>
              <a:rPr lang="uk-UA" sz="2000" dirty="0" smtClean="0">
                <a:effectLst/>
                <a:latin typeface="Times New Roman" pitchFamily="18" charset="0"/>
                <a:cs typeface="Times New Roman" pitchFamily="18" charset="0"/>
              </a:rPr>
              <a:t>02.02.2022р.</a:t>
            </a:r>
            <a:endParaRPr lang="uk-UA" sz="2000" dirty="0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916832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uk-UA" sz="4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Розв</a:t>
            </a:r>
            <a:r>
              <a:rPr lang="en-US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4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язування</a:t>
            </a:r>
            <a:r>
              <a:rPr lang="uk-UA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вправ</a:t>
            </a:r>
            <a:endParaRPr lang="ru-RU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332656"/>
            <a:ext cx="79208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Інтерактивна вправа </a:t>
            </a:r>
          </a:p>
          <a:p>
            <a:pPr algn="ctr"/>
            <a:r>
              <a:rPr lang="uk-UA" sz="4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uk-UA" sz="4000" b="1" i="1" dirty="0">
                <a:solidFill>
                  <a:srgbClr val="0000FF"/>
                </a:solidFill>
              </a:rPr>
              <a:t>Знайди помилки у формулах</a:t>
            </a:r>
            <a:r>
              <a:rPr lang="uk-UA" sz="4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ru-RU" sz="40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1600" y="1793586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/>
              <a:t>т. М </a:t>
            </a:r>
            <a:r>
              <a:rPr lang="uk-UA" sz="2400" b="1" dirty="0" smtClean="0"/>
              <a:t>(</a:t>
            </a:r>
            <a:r>
              <a:rPr lang="en-US" sz="2400" b="1" dirty="0" err="1"/>
              <a:t>X</a:t>
            </a:r>
            <a:r>
              <a:rPr lang="uk-UA" sz="2400" b="1" baseline="-25000" dirty="0" smtClean="0"/>
              <a:t>м</a:t>
            </a:r>
            <a:r>
              <a:rPr lang="uk-UA" sz="2400" b="1" dirty="0" smtClean="0"/>
              <a:t>;</a:t>
            </a:r>
            <a:r>
              <a:rPr lang="en-US" sz="2400" b="1" dirty="0"/>
              <a:t>y</a:t>
            </a:r>
            <a:r>
              <a:rPr lang="ru-RU" sz="2400" b="1" baseline="-25000" dirty="0"/>
              <a:t>м</a:t>
            </a:r>
            <a:r>
              <a:rPr lang="ru-RU" sz="2400" b="1" dirty="0"/>
              <a:t>;</a:t>
            </a:r>
            <a:r>
              <a:rPr lang="en-US" sz="2400" b="1" dirty="0"/>
              <a:t>z</a:t>
            </a:r>
            <a:r>
              <a:rPr lang="ru-RU" sz="2400" b="1" baseline="-25000" dirty="0"/>
              <a:t>м</a:t>
            </a:r>
            <a:r>
              <a:rPr lang="ru-RU" sz="2400" b="1" dirty="0"/>
              <a:t>) – середина </a:t>
            </a:r>
            <a:r>
              <a:rPr lang="uk-UA" sz="2400" b="1" dirty="0"/>
              <a:t>відрізка АВ, А(</a:t>
            </a:r>
            <a:r>
              <a:rPr lang="en-US" sz="2400" b="1" dirty="0"/>
              <a:t>x</a:t>
            </a:r>
            <a:r>
              <a:rPr lang="uk-UA" sz="2400" b="1" baseline="-25000" dirty="0"/>
              <a:t>а</a:t>
            </a:r>
            <a:r>
              <a:rPr lang="uk-UA" sz="2400" b="1" dirty="0"/>
              <a:t>;</a:t>
            </a:r>
            <a:r>
              <a:rPr lang="en-US" sz="2400" b="1" dirty="0"/>
              <a:t>y</a:t>
            </a:r>
            <a:r>
              <a:rPr lang="uk-UA" sz="2400" b="1" baseline="-25000" dirty="0"/>
              <a:t>а</a:t>
            </a:r>
            <a:r>
              <a:rPr lang="uk-UA" sz="2400" b="1" dirty="0"/>
              <a:t>; </a:t>
            </a:r>
            <a:r>
              <a:rPr lang="en-US" sz="2400" b="1" dirty="0"/>
              <a:t>z</a:t>
            </a:r>
            <a:r>
              <a:rPr lang="uk-UA" sz="2400" b="1" baseline="-25000" dirty="0"/>
              <a:t>а</a:t>
            </a:r>
            <a:r>
              <a:rPr lang="uk-UA" sz="2400" b="1" dirty="0"/>
              <a:t>), В(</a:t>
            </a:r>
            <a:r>
              <a:rPr lang="en-US" sz="2400" b="1" dirty="0"/>
              <a:t>x</a:t>
            </a:r>
            <a:r>
              <a:rPr lang="uk-UA" sz="2400" b="1" baseline="-25000" dirty="0"/>
              <a:t>в</a:t>
            </a:r>
            <a:r>
              <a:rPr lang="uk-UA" sz="2400" b="1" dirty="0"/>
              <a:t>;</a:t>
            </a:r>
            <a:r>
              <a:rPr lang="en-US" sz="2400" b="1" dirty="0"/>
              <a:t>y</a:t>
            </a:r>
            <a:r>
              <a:rPr lang="uk-UA" sz="2400" b="1" baseline="-25000" dirty="0"/>
              <a:t>в</a:t>
            </a:r>
            <a:r>
              <a:rPr lang="uk-UA" sz="2400" b="1" dirty="0"/>
              <a:t>;</a:t>
            </a:r>
            <a:r>
              <a:rPr lang="en-US" sz="2400" b="1" dirty="0"/>
              <a:t>z</a:t>
            </a:r>
            <a:r>
              <a:rPr lang="uk-UA" sz="2400" b="1" baseline="-25000" dirty="0"/>
              <a:t>в</a:t>
            </a:r>
            <a:r>
              <a:rPr lang="uk-UA" sz="2400" b="1" dirty="0"/>
              <a:t>)</a:t>
            </a:r>
            <a:endParaRPr lang="ru-RU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39552" y="2671745"/>
                <a:ext cx="4428492" cy="7187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x</a:t>
                </a:r>
                <a:r>
                  <a:rPr lang="uk-UA" sz="2800" baseline="-25000" dirty="0"/>
                  <a:t>м </a:t>
                </a:r>
                <a:r>
                  <a:rPr lang="uk-UA" sz="2800" dirty="0"/>
                  <a:t>=</a:t>
                </a:r>
                <a14:m>
                  <m:oMath xmlns:m="http://schemas.openxmlformats.org/officeDocument/2006/math">
                    <m:r>
                      <a:rPr lang="uk-UA" sz="28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uk-UA" sz="2800" i="1">
                                <a:latin typeface="Cambria Math" panose="02040503050406030204" pitchFamily="18" charset="0"/>
                              </a:rPr>
                              <m:t>а</m:t>
                            </m:r>
                          </m:sub>
                        </m:sSub>
                        <m:r>
                          <a:rPr lang="uk-UA" sz="28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ru-RU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uk-UA" sz="2800" i="1">
                                <a:latin typeface="Cambria Math" panose="02040503050406030204" pitchFamily="18" charset="0"/>
                              </a:rPr>
                              <m:t>в</m:t>
                            </m:r>
                          </m:sub>
                        </m:sSub>
                      </m:num>
                      <m:den>
                        <m:r>
                          <a:rPr lang="uk-UA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uk-UA" sz="2800" dirty="0"/>
                  <a:t>     </a:t>
                </a:r>
                <a:r>
                  <a:rPr lang="en-US" sz="2800" dirty="0"/>
                  <a:t>y</a:t>
                </a:r>
                <a:r>
                  <a:rPr lang="uk-UA" sz="2800" baseline="-25000" dirty="0"/>
                  <a:t>м </a:t>
                </a:r>
                <a:r>
                  <a:rPr lang="uk-UA" sz="28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uk-UA" sz="2800" i="1">
                                <a:latin typeface="Cambria Math" panose="02040503050406030204" pitchFamily="18" charset="0"/>
                              </a:rPr>
                              <m:t>а</m:t>
                            </m:r>
                          </m:sub>
                        </m:sSub>
                        <m:r>
                          <a:rPr lang="uk-UA" sz="2800" i="1">
                            <a:latin typeface="Cambria Math" panose="02040503050406030204" pitchFamily="18" charset="0"/>
                          </a:rPr>
                          <m:t> + </m:t>
                        </m:r>
                        <m:sSub>
                          <m:sSubPr>
                            <m:ctrlPr>
                              <a:rPr lang="ru-RU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uk-UA" sz="2800" i="1">
                                <a:latin typeface="Cambria Math" panose="02040503050406030204" pitchFamily="18" charset="0"/>
                              </a:rPr>
                              <m:t>в</m:t>
                            </m:r>
                          </m:sub>
                        </m:sSub>
                      </m:num>
                      <m:den>
                        <m:r>
                          <a:rPr lang="uk-UA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800" dirty="0" smtClean="0"/>
                  <a:t>        </a:t>
                </a:r>
                <a:endParaRPr lang="ru-RU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671745"/>
                <a:ext cx="4428492" cy="718723"/>
              </a:xfrm>
              <a:prstGeom prst="rect">
                <a:avLst/>
              </a:prstGeom>
              <a:blipFill rotWithShape="0">
                <a:blip r:embed="rId2"/>
                <a:stretch>
                  <a:fillRect l="-2893" b="-84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r="82719"/>
          <a:stretch/>
        </p:blipFill>
        <p:spPr>
          <a:xfrm>
            <a:off x="5036983" y="2683376"/>
            <a:ext cx="1728192" cy="9361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r="83930"/>
          <a:stretch/>
        </p:blipFill>
        <p:spPr>
          <a:xfrm>
            <a:off x="5036983" y="2740694"/>
            <a:ext cx="1426360" cy="747326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659295" y="3546813"/>
            <a:ext cx="8568952" cy="11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Відстань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між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двома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точками </a:t>
            </a:r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А(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uk-UA" sz="2400" b="1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а</a:t>
            </a:r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y</a:t>
            </a:r>
            <a:r>
              <a:rPr lang="uk-UA" sz="2400" b="1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а</a:t>
            </a:r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z</a:t>
            </a:r>
            <a:r>
              <a:rPr lang="uk-UA" sz="2400" b="1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а</a:t>
            </a:r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) і В(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uk-UA" sz="2400" b="1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в</a:t>
            </a:r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y</a:t>
            </a:r>
            <a:r>
              <a:rPr lang="uk-UA" sz="2400" b="1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в</a:t>
            </a:r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z</a:t>
            </a:r>
            <a:r>
              <a:rPr lang="uk-UA" sz="2400" b="1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в</a:t>
            </a:r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) простору знаходиться за формулою </a:t>
            </a:r>
            <a:endParaRPr lang="ru-RU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2456883" y="5207623"/>
                <a:ext cx="6551345" cy="6924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uk-UA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АВ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uk-UA" sz="2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ru-RU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uk-UA" sz="2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в</m:t>
                                </m:r>
                              </m:sub>
                            </m:sSub>
                            <m:r>
                              <a:rPr lang="uk-UA" sz="2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ru-RU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ru-RU" sz="2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а</m:t>
                                </m:r>
                              </m:sub>
                            </m:sSub>
                            <m:r>
                              <a:rPr lang="uk-UA" sz="2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uk-UA" sz="2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uk-UA" sz="2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uk-UA" sz="2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ru-RU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ru-RU" sz="2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в</m:t>
                                </m:r>
                              </m:sub>
                            </m:sSub>
                            <m:r>
                              <a:rPr lang="uk-UA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ru-RU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ru-RU" sz="2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а</m:t>
                                </m:r>
                              </m:sub>
                            </m:sSub>
                            <m:r>
                              <a:rPr lang="uk-UA" sz="2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uk-UA" sz="2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uk-UA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uk-UA" sz="2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ru-RU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ru-RU" sz="2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в</m:t>
                                </m:r>
                              </m:sub>
                            </m:sSub>
                            <m:r>
                              <a:rPr lang="uk-UA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uk-UA" sz="2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ru-RU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uk-UA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ru-RU" sz="2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а</m:t>
                                </m:r>
                              </m:sub>
                            </m:sSub>
                            <m:r>
                              <a:rPr lang="uk-UA" sz="2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uk-UA" sz="2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ru-RU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6883" y="5207623"/>
                <a:ext cx="6551345" cy="692434"/>
              </a:xfrm>
              <a:prstGeom prst="rect">
                <a:avLst/>
              </a:prstGeom>
              <a:blipFill rotWithShape="0">
                <a:blip r:embed="rId5"/>
                <a:stretch>
                  <a:fillRect l="-1860" b="-140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2272375" y="5274552"/>
                <a:ext cx="6871625" cy="6141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800" dirty="0" smtClean="0"/>
                  <a:t>АВ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u-RU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ru-RU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ru-RU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ru-RU" sz="2800" i="0">
                                        <a:latin typeface="Cambria Math" panose="02040503050406030204" pitchFamily="18" charset="0"/>
                                      </a:rPr>
                                      <m:t>в</m:t>
                                    </m:r>
                                  </m:sub>
                                </m:sSub>
                                <m:r>
                                  <a:rPr lang="ru-RU" sz="2800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ru-RU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ru-RU" sz="2800" i="0">
                                        <a:latin typeface="Cambria Math" panose="02040503050406030204" pitchFamily="18" charset="0"/>
                                      </a:rPr>
                                      <m:t>а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ru-RU" sz="2800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u-RU" sz="2800" i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ru-RU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ru-RU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ru-RU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8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ru-RU" sz="2800" i="0">
                                        <a:latin typeface="Cambria Math" panose="02040503050406030204" pitchFamily="18" charset="0"/>
                                      </a:rPr>
                                      <m:t>в</m:t>
                                    </m:r>
                                  </m:sub>
                                </m:sSub>
                                <m:r>
                                  <a:rPr lang="ru-RU" sz="2800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ru-RU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8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ru-RU" sz="2800" i="0">
                                        <a:latin typeface="Cambria Math" panose="02040503050406030204" pitchFamily="18" charset="0"/>
                                      </a:rPr>
                                      <m:t>а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ru-RU" sz="2800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u-RU" sz="2800" i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ru-RU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ru-RU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ru-RU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8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ru-RU" sz="2800" i="0">
                                        <a:latin typeface="Cambria Math" panose="02040503050406030204" pitchFamily="18" charset="0"/>
                                      </a:rPr>
                                      <m:t>в</m:t>
                                    </m:r>
                                  </m:sub>
                                </m:sSub>
                                <m:r>
                                  <a:rPr lang="ru-RU" sz="2800" i="0">
                                    <a:latin typeface="Cambria Math" panose="02040503050406030204" pitchFamily="18" charset="0"/>
                                  </a:rPr>
                                  <m:t>− </m:t>
                                </m:r>
                                <m:sSub>
                                  <m:sSubPr>
                                    <m:ctrlPr>
                                      <a:rPr lang="ru-RU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8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ru-RU" sz="2800" i="0">
                                        <a:latin typeface="Cambria Math" panose="02040503050406030204" pitchFamily="18" charset="0"/>
                                      </a:rPr>
                                      <m:t>а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ru-RU" sz="2800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ru-RU" sz="2800" dirty="0"/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2375" y="5274552"/>
                <a:ext cx="6871625" cy="614142"/>
              </a:xfrm>
              <a:prstGeom prst="rect">
                <a:avLst/>
              </a:prstGeom>
              <a:blipFill rotWithShape="0">
                <a:blip r:embed="rId6"/>
                <a:stretch>
                  <a:fillRect l="-1863" b="-227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710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4" grpId="0"/>
      <p:bldP spid="15" grpId="0"/>
      <p:bldP spid="15" grpId="1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1124744"/>
            <a:ext cx="46085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dirty="0"/>
              <a:t>У прямокутній </a:t>
            </a:r>
            <a:r>
              <a:rPr lang="uk-UA" sz="2400" dirty="0" err="1"/>
              <a:t>декартовій</a:t>
            </a:r>
            <a:r>
              <a:rPr lang="uk-UA" sz="2400" dirty="0"/>
              <a:t> системі координат у просторі на осі </a:t>
            </a:r>
            <a:r>
              <a:rPr lang="en-US" sz="2400" dirty="0"/>
              <a:t>z</a:t>
            </a:r>
            <a:r>
              <a:rPr lang="uk-UA" sz="2400" dirty="0"/>
              <a:t> вибрано точку М (див. рисунок). Серед наведених варіантів укажіть можливі координати цієї точки.  </a:t>
            </a:r>
            <a:endParaRPr lang="ru-RU" sz="2400" dirty="0"/>
          </a:p>
          <a:p>
            <a:endParaRPr lang="ru-RU" dirty="0"/>
          </a:p>
        </p:txBody>
      </p:sp>
      <p:pic>
        <p:nvPicPr>
          <p:cNvPr id="15" name="Рисунок 14"/>
          <p:cNvPicPr/>
          <p:nvPr/>
        </p:nvPicPr>
        <p:blipFill rotWithShape="1">
          <a:blip r:embed="rId2"/>
          <a:srcRect l="62321" t="34124" r="27108" b="51349"/>
          <a:stretch/>
        </p:blipFill>
        <p:spPr bwMode="auto">
          <a:xfrm>
            <a:off x="6012160" y="937758"/>
            <a:ext cx="3060340" cy="29592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011068"/>
              </p:ext>
            </p:extLst>
          </p:nvPr>
        </p:nvGraphicFramePr>
        <p:xfrm>
          <a:off x="922086" y="4005063"/>
          <a:ext cx="6077585" cy="65328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2153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53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153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1539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160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810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</a:rPr>
                        <a:t>А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</a:rPr>
                        <a:t>Б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</a:rPr>
                        <a:t>В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</a:rPr>
                        <a:t>Г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</a:rPr>
                        <a:t>Д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</a:rPr>
                        <a:t>(1;0;0)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</a:rPr>
                        <a:t>(1;1;0)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</a:rPr>
                        <a:t>(0;0;1)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</a:rPr>
                        <a:t>(0;0;-1)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</a:rPr>
                        <a:t>(0;1;0)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99792" y="5733256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Відповідь: В</a:t>
            </a:r>
            <a:endParaRPr lang="ru-RU" b="1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28650" y="-454286"/>
            <a:ext cx="7886700" cy="2144976"/>
          </a:xfrm>
        </p:spPr>
        <p:txBody>
          <a:bodyPr/>
          <a:lstStyle/>
          <a:p>
            <a:r>
              <a:rPr lang="uk-UA" dirty="0" smtClean="0"/>
              <a:t>Виконайте тестові завдання</a:t>
            </a:r>
            <a:endParaRPr lang="uk-UA" dirty="0"/>
          </a:p>
        </p:txBody>
      </p:sp>
      <p:sp>
        <p:nvSpPr>
          <p:cNvPr id="7" name="Місце для вмісту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22860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39552" y="243900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i="1" dirty="0">
                <a:solidFill>
                  <a:srgbClr val="0000FF"/>
                </a:solidFill>
              </a:rPr>
              <a:t>Завдання 2.  </a:t>
            </a:r>
            <a:r>
              <a:rPr lang="uk-UA" sz="3200" i="1" dirty="0" smtClean="0">
                <a:solidFill>
                  <a:srgbClr val="0000FF"/>
                </a:solidFill>
              </a:rPr>
              <a:t> </a:t>
            </a:r>
            <a:endParaRPr lang="ru-RU" sz="32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164906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/>
              <a:t>Яка з наведених точок належить осі О</a:t>
            </a:r>
            <a:r>
              <a:rPr lang="en-US" sz="2400" dirty="0"/>
              <a:t>z</a:t>
            </a:r>
            <a:r>
              <a:rPr lang="uk-UA" sz="2400" dirty="0"/>
              <a:t> прямокутної системи координат у просторі? </a:t>
            </a:r>
            <a:endParaRPr 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9206004"/>
              </p:ext>
            </p:extLst>
          </p:nvPr>
        </p:nvGraphicFramePr>
        <p:xfrm>
          <a:off x="1259632" y="2780928"/>
          <a:ext cx="6077585" cy="7315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2153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53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153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1539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160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</a:rPr>
                        <a:t>А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</a:rPr>
                        <a:t>Б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</a:rPr>
                        <a:t>В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</a:rPr>
                        <a:t>Г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</a:rPr>
                        <a:t>Д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</a:rPr>
                        <a:t>М(0;-3;0)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N</a:t>
                      </a:r>
                      <a:r>
                        <a:rPr lang="uk-UA" sz="1600" b="1">
                          <a:effectLst/>
                        </a:rPr>
                        <a:t>(3;0;-3)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K</a:t>
                      </a:r>
                      <a:r>
                        <a:rPr lang="uk-UA" sz="1600" b="1">
                          <a:effectLst/>
                        </a:rPr>
                        <a:t>(-3;0;0)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L</a:t>
                      </a:r>
                      <a:r>
                        <a:rPr lang="uk-UA" sz="1600" b="1">
                          <a:effectLst/>
                        </a:rPr>
                        <a:t>(-3;3;0)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F</a:t>
                      </a:r>
                      <a:r>
                        <a:rPr lang="uk-UA" sz="1600" b="1" dirty="0">
                          <a:effectLst/>
                        </a:rPr>
                        <a:t>(0;0;-3)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55776" y="5085184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/>
              <a:t>Відповідь: 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 descr="&amp;Kcy;&amp;acy;&amp;rcy;&amp;tcy;&amp;icy;&amp;ncy;&amp;kcy;&amp;icy; &amp;pcy;&amp;ocy; &amp;zcy;&amp;acy;&amp;pcy;&amp;rcy;&amp;ocy;&amp;scy;&amp;ucy; &amp;fcy;&amp;iukcy;&amp;ncy;&amp;acy;&amp;ncy;&amp;scy;&amp;i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4" name="AutoShape 4" descr="&amp;Kcy;&amp;acy;&amp;rcy;&amp;tcy;&amp;icy;&amp;ncy;&amp;kcy;&amp;icy; &amp;pcy;&amp;ocy; &amp;zcy;&amp;acy;&amp;pcy;&amp;rcy;&amp;ocy;&amp;scy;&amp;ucy; &amp;fcy;&amp;iukcy;&amp;ncy;&amp;acy;&amp;ncy;&amp;scy;&amp;i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39" name="Rectangle 19"/>
          <p:cNvSpPr>
            <a:spLocks noChangeArrowheads="1"/>
          </p:cNvSpPr>
          <p:nvPr/>
        </p:nvSpPr>
        <p:spPr bwMode="auto">
          <a:xfrm>
            <a:off x="0" y="276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45" name="Rectangle 25"/>
          <p:cNvSpPr>
            <a:spLocks noChangeArrowheads="1"/>
          </p:cNvSpPr>
          <p:nvPr/>
        </p:nvSpPr>
        <p:spPr bwMode="auto">
          <a:xfrm>
            <a:off x="0" y="43934"/>
            <a:ext cx="7555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50" name="Rectangle 30"/>
          <p:cNvSpPr>
            <a:spLocks noChangeArrowheads="1"/>
          </p:cNvSpPr>
          <p:nvPr/>
        </p:nvSpPr>
        <p:spPr bwMode="auto">
          <a:xfrm>
            <a:off x="22860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53" name="Rectangle 33"/>
          <p:cNvSpPr>
            <a:spLocks noChangeArrowheads="1"/>
          </p:cNvSpPr>
          <p:nvPr/>
        </p:nvSpPr>
        <p:spPr bwMode="auto">
          <a:xfrm>
            <a:off x="22860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60240" y="508517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>
                <a:solidFill>
                  <a:srgbClr val="0000FF"/>
                </a:solidFill>
              </a:rPr>
              <a:t>Завдання3. </a:t>
            </a:r>
            <a:endParaRPr lang="ru-RU" sz="32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1484784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/>
              <a:t>Яка з наведених точок лежить у площині О</a:t>
            </a:r>
            <a:r>
              <a:rPr lang="en-US" sz="2400" dirty="0" err="1"/>
              <a:t>xz</a:t>
            </a:r>
            <a:r>
              <a:rPr lang="uk-UA" sz="2400" dirty="0"/>
              <a:t> прямокутної системи координат у просторі?</a:t>
            </a:r>
            <a:endParaRPr lang="ru-RU" sz="24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0864530"/>
              </p:ext>
            </p:extLst>
          </p:nvPr>
        </p:nvGraphicFramePr>
        <p:xfrm>
          <a:off x="1533207" y="2708920"/>
          <a:ext cx="6077585" cy="86409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2153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53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153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1539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160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517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</a:rPr>
                        <a:t>А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</a:rPr>
                        <a:t>Б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</a:rPr>
                        <a:t>В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</a:rPr>
                        <a:t>Г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</a:rPr>
                        <a:t>Д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234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</a:rPr>
                        <a:t>(0;-3;0)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</a:rPr>
                        <a:t>(0;4;-3)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</a:rPr>
                        <a:t>(3;0;-4)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</a:rPr>
                        <a:t>(-4;3;0)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</a:rPr>
                        <a:t>(-3;3;3)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519772" y="4581128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/>
              <a:t>Відповідь: 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1785938" y="0"/>
            <a:ext cx="4714875" cy="5643563"/>
          </a:xfrm>
        </p:spPr>
        <p:txBody>
          <a:bodyPr/>
          <a:lstStyle/>
          <a:p>
            <a:pPr algn="just">
              <a:buFontTx/>
              <a:buNone/>
            </a:pPr>
            <a:r>
              <a:rPr lang="uk-UA" dirty="0" smtClean="0">
                <a:latin typeface="Arial Black" pitchFamily="34" charset="0"/>
              </a:rPr>
              <a:t>   </a:t>
            </a:r>
            <a:endParaRPr lang="ru-RU" dirty="0" smtClean="0">
              <a:latin typeface="Arial Black" pitchFamily="34" charset="0"/>
            </a:endParaRPr>
          </a:p>
        </p:txBody>
      </p:sp>
      <p:sp>
        <p:nvSpPr>
          <p:cNvPr id="12292" name="AutoShape 4" descr="Картинки по запросу Пойа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2293" name="AutoShape 6" descr="Картинки по запросу Пойа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2294" name="AutoShape 8" descr="Картинки по запросу Пойа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4" name="TextBox 3"/>
          <p:cNvSpPr txBox="1"/>
          <p:nvPr/>
        </p:nvSpPr>
        <p:spPr>
          <a:xfrm>
            <a:off x="1979712" y="160338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solidFill>
                  <a:srgbClr val="0000FF"/>
                </a:solidFill>
              </a:rPr>
              <a:t>Завдання </a:t>
            </a:r>
            <a:r>
              <a:rPr lang="uk-UA" sz="2400" b="1" i="1" dirty="0">
                <a:solidFill>
                  <a:srgbClr val="0000FF"/>
                </a:solidFill>
              </a:rPr>
              <a:t>4</a:t>
            </a:r>
            <a:endParaRPr lang="ru-RU" sz="24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075" y="629643"/>
            <a:ext cx="83473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dirty="0"/>
              <a:t>У прямокутній </a:t>
            </a:r>
            <a:r>
              <a:rPr lang="uk-UA" sz="2400" dirty="0" err="1"/>
              <a:t>декартовій</a:t>
            </a:r>
            <a:r>
              <a:rPr lang="uk-UA" sz="2400" dirty="0"/>
              <a:t> системі координат у просторі </a:t>
            </a:r>
            <a:r>
              <a:rPr lang="en-US" sz="2400" dirty="0"/>
              <a:t>xyz</a:t>
            </a:r>
            <a:r>
              <a:rPr lang="ru-RU" sz="2400" dirty="0"/>
              <a:t> задано точки А(2;0;0) і В (-4;2;6). До кожного початку </a:t>
            </a:r>
            <a:r>
              <a:rPr lang="ru-RU" sz="2400" dirty="0" err="1"/>
              <a:t>речення</a:t>
            </a:r>
            <a:r>
              <a:rPr lang="ru-RU" sz="2400" dirty="0"/>
              <a:t> (1-4) </a:t>
            </a:r>
            <a:r>
              <a:rPr lang="ru-RU" sz="2400" dirty="0" err="1"/>
              <a:t>доберіть</a:t>
            </a:r>
            <a:r>
              <a:rPr lang="ru-RU" sz="2400" dirty="0"/>
              <a:t>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закінчення</a:t>
            </a:r>
            <a:r>
              <a:rPr lang="ru-RU" sz="2400" dirty="0"/>
              <a:t> (А-Д) так, </a:t>
            </a:r>
            <a:r>
              <a:rPr lang="ru-RU" sz="2400" dirty="0" err="1"/>
              <a:t>щоб</a:t>
            </a:r>
            <a:r>
              <a:rPr lang="ru-RU" sz="2400" dirty="0"/>
              <a:t> </a:t>
            </a:r>
            <a:r>
              <a:rPr lang="ru-RU" sz="2400" dirty="0" err="1"/>
              <a:t>утворилося</a:t>
            </a:r>
            <a:r>
              <a:rPr lang="ru-RU" sz="2400" dirty="0"/>
              <a:t> </a:t>
            </a:r>
            <a:r>
              <a:rPr lang="ru-RU" sz="2400" dirty="0" err="1"/>
              <a:t>правильне</a:t>
            </a:r>
            <a:r>
              <a:rPr lang="ru-RU" sz="2400" dirty="0"/>
              <a:t> </a:t>
            </a:r>
            <a:r>
              <a:rPr lang="ru-RU" sz="2400" dirty="0" err="1"/>
              <a:t>твердження</a:t>
            </a:r>
            <a:r>
              <a:rPr lang="ru-RU" sz="2400" dirty="0"/>
              <a:t>. 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2445985"/>
              </p:ext>
            </p:extLst>
          </p:nvPr>
        </p:nvGraphicFramePr>
        <p:xfrm>
          <a:off x="251520" y="2276872"/>
          <a:ext cx="6727562" cy="24688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724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857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005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688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Початок речення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Закінчення речення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Середина відрізка АВ є точка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(-1;1;3)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Проекцієя</a:t>
                      </a: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точки В на вісь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є точка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(0;2;0)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Проекція точки В на площину 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xz</a:t>
                      </a: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є точка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(-4;0;6)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Проекцією точки В на вісь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є точка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(0;0;6)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(-2;2;6)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699792" y="5253271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В</a:t>
            </a:r>
            <a:r>
              <a:rPr lang="uk-UA" b="1" dirty="0" err="1"/>
              <a:t>ідповідь</a:t>
            </a:r>
            <a:r>
              <a:rPr lang="uk-UA" b="1" dirty="0"/>
              <a:t>: </a:t>
            </a:r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4553317"/>
              </p:ext>
            </p:extLst>
          </p:nvPr>
        </p:nvGraphicFramePr>
        <p:xfrm>
          <a:off x="4499992" y="4869160"/>
          <a:ext cx="2679065" cy="1828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286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02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5021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5021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495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5021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×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×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×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×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3872426"/>
              </p:ext>
            </p:extLst>
          </p:nvPr>
        </p:nvGraphicFramePr>
        <p:xfrm>
          <a:off x="4499992" y="5013176"/>
          <a:ext cx="2679065" cy="16002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28625"/>
                <a:gridCol w="450215"/>
                <a:gridCol w="450215"/>
                <a:gridCol w="450215"/>
                <a:gridCol w="449580"/>
                <a:gridCol w="45021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Б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В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Г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Д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548680"/>
            <a:ext cx="79928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>
                <a:solidFill>
                  <a:srgbClr val="0000FF"/>
                </a:solidFill>
              </a:rPr>
              <a:t>«Те, що ми знаємо — обмежено, а те, що ми не знаємо - нескінченно»</a:t>
            </a:r>
            <a:endParaRPr lang="ru-RU" sz="44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40152" y="2924944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i="1" dirty="0">
                <a:solidFill>
                  <a:srgbClr val="0000FF"/>
                </a:solidFill>
              </a:rPr>
              <a:t>П. Лаплас</a:t>
            </a:r>
            <a:endParaRPr lang="ru-RU" sz="3200" dirty="0">
              <a:solidFill>
                <a:srgbClr val="0000FF"/>
              </a:solidFill>
            </a:endParaRPr>
          </a:p>
        </p:txBody>
      </p:sp>
      <p:pic>
        <p:nvPicPr>
          <p:cNvPr id="36866" name="Picture 2" descr="Ð ÐµÐ·ÑÐ»ÑÑÐ°Ñ Ð¿Ð¾ÑÑÐºÑ Ð·Ð¾Ð±ÑÐ°Ð¶ÐµÐ½Ñ Ð·Ð° Ð·Ð°Ð¿Ð¸ÑÐ¾Ð¼ &quot;Ð¿. Ð»Ð°Ð¿Ð»Ð°Ñ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068960"/>
            <a:ext cx="2533464" cy="337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57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73025"/>
            <a:ext cx="7886700" cy="1325563"/>
          </a:xfrm>
        </p:spPr>
        <p:txBody>
          <a:bodyPr/>
          <a:lstStyle/>
          <a:p>
            <a:pPr algn="ctr">
              <a:defRPr/>
            </a:pPr>
            <a:r>
              <a:rPr lang="uk-UA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Домашнє завдання:</a:t>
            </a:r>
            <a:endParaRPr lang="ru-RU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628650" y="1196752"/>
            <a:ext cx="819182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/>
              <a:t>Опрацювати </a:t>
            </a:r>
            <a:r>
              <a:rPr lang="uk-UA" smtClean="0"/>
              <a:t>презентацію , повторити </a:t>
            </a:r>
            <a:r>
              <a:rPr lang="uk-UA" dirty="0" smtClean="0"/>
              <a:t>параграф 11</a:t>
            </a:r>
            <a:endParaRPr lang="ru-RU" dirty="0"/>
          </a:p>
          <a:p>
            <a:pPr marL="0" indent="0">
              <a:buNone/>
            </a:pPr>
            <a:r>
              <a:rPr lang="uk-UA" dirty="0" smtClean="0"/>
              <a:t>Розв’язати</a:t>
            </a:r>
            <a:r>
              <a:rPr lang="uk-UA" dirty="0"/>
              <a:t>:</a:t>
            </a:r>
            <a:r>
              <a:rPr lang="uk-UA" dirty="0" smtClean="0"/>
              <a:t> </a:t>
            </a:r>
            <a:endParaRPr lang="ru-RU" dirty="0"/>
          </a:p>
          <a:p>
            <a:r>
              <a:rPr lang="uk-UA" b="1" dirty="0" smtClean="0"/>
              <a:t>Задача </a:t>
            </a:r>
            <a:r>
              <a:rPr lang="uk-UA" b="1" dirty="0"/>
              <a:t>1</a:t>
            </a:r>
            <a:r>
              <a:rPr lang="uk-UA" b="1" dirty="0" smtClean="0"/>
              <a:t>. (</a:t>
            </a:r>
            <a:r>
              <a:rPr lang="uk-UA" i="1" dirty="0"/>
              <a:t>І рівень </a:t>
            </a:r>
            <a:r>
              <a:rPr lang="uk-UA" b="1" dirty="0" smtClean="0"/>
              <a:t>)</a:t>
            </a:r>
            <a:endParaRPr lang="ru-RU" dirty="0"/>
          </a:p>
          <a:p>
            <a:pPr marL="0" indent="0">
              <a:buNone/>
            </a:pPr>
            <a:r>
              <a:rPr lang="uk-UA" dirty="0"/>
              <a:t>Знайдіть на осі x точки, які відділені від точки А(4;-2;3) на відстань 7</a:t>
            </a:r>
            <a:endParaRPr lang="ru-RU" dirty="0"/>
          </a:p>
          <a:p>
            <a:r>
              <a:rPr lang="uk-UA" b="1" dirty="0" smtClean="0"/>
              <a:t>Задача </a:t>
            </a:r>
            <a:r>
              <a:rPr lang="uk-UA" b="1" dirty="0"/>
              <a:t>2</a:t>
            </a:r>
            <a:r>
              <a:rPr lang="uk-UA" b="1" dirty="0" smtClean="0"/>
              <a:t>. (</a:t>
            </a:r>
            <a:r>
              <a:rPr lang="uk-UA" i="1" dirty="0"/>
              <a:t>ІІ рівень </a:t>
            </a:r>
            <a:r>
              <a:rPr lang="uk-UA" b="1" dirty="0" smtClean="0"/>
              <a:t>)</a:t>
            </a:r>
            <a:endParaRPr lang="ru-RU" dirty="0"/>
          </a:p>
          <a:p>
            <a:pPr marL="0" indent="0">
              <a:buNone/>
            </a:pPr>
            <a:r>
              <a:rPr lang="uk-UA" dirty="0"/>
              <a:t>Дано вершини трикутника АВС: А(-2; 0; 1), В(8; -4; 9), С(-1; 2; 3). Знайти довжину медіани трикутника, проведеної із вершини С.</a:t>
            </a:r>
            <a:endParaRPr lang="ru-RU" dirty="0"/>
          </a:p>
          <a:p>
            <a:r>
              <a:rPr lang="uk-UA" b="1" dirty="0" smtClean="0"/>
              <a:t>Задача </a:t>
            </a:r>
            <a:r>
              <a:rPr lang="uk-UA" b="1" dirty="0"/>
              <a:t>3</a:t>
            </a:r>
            <a:r>
              <a:rPr lang="uk-UA" b="1" dirty="0" smtClean="0"/>
              <a:t>. (</a:t>
            </a:r>
            <a:r>
              <a:rPr lang="uk-UA" i="1" dirty="0"/>
              <a:t>ІІІ рівень </a:t>
            </a:r>
            <a:r>
              <a:rPr lang="uk-UA" b="1" dirty="0" smtClean="0"/>
              <a:t>)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Точки М</a:t>
            </a:r>
            <a:r>
              <a:rPr lang="ru-RU" dirty="0" smtClean="0"/>
              <a:t>(-4; 5; 6), N(5; 7; 4) </a:t>
            </a:r>
            <a:r>
              <a:rPr lang="ru-RU" dirty="0"/>
              <a:t>і </a:t>
            </a:r>
            <a:r>
              <a:rPr lang="ru-RU" dirty="0" smtClean="0"/>
              <a:t>К(5; -7; 2) </a:t>
            </a:r>
            <a:r>
              <a:rPr lang="ru-RU" dirty="0"/>
              <a:t>— </a:t>
            </a:r>
            <a:r>
              <a:rPr lang="ru-RU" dirty="0" err="1"/>
              <a:t>середини</a:t>
            </a:r>
            <a:r>
              <a:rPr lang="ru-RU" dirty="0"/>
              <a:t> </a:t>
            </a:r>
            <a:r>
              <a:rPr lang="ru-RU" dirty="0" err="1"/>
              <a:t>сторін</a:t>
            </a:r>
            <a:r>
              <a:rPr lang="ru-RU" dirty="0"/>
              <a:t> </a:t>
            </a:r>
            <a:r>
              <a:rPr lang="ru-RU" dirty="0" err="1"/>
              <a:t>трикутника</a:t>
            </a:r>
            <a:r>
              <a:rPr lang="ru-RU" dirty="0"/>
              <a:t>. </a:t>
            </a:r>
            <a:r>
              <a:rPr lang="ru-RU" dirty="0" err="1"/>
              <a:t>Знайдіть</a:t>
            </a:r>
            <a:r>
              <a:rPr lang="ru-RU" dirty="0"/>
              <a:t> </a:t>
            </a:r>
            <a:r>
              <a:rPr lang="ru-RU" dirty="0" err="1"/>
              <a:t>координати</a:t>
            </a:r>
            <a:r>
              <a:rPr lang="ru-RU" dirty="0"/>
              <a:t> вершин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трикутника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&amp;Kcy;&amp;acy;&amp;rcy;&amp;tcy;&amp;icy;&amp;ncy;&amp;kcy;&amp;icy; &amp;pcy;&amp;ocy; &amp;zcy;&amp;acy;&amp;pcy;&amp;rcy;&amp;ocy;&amp;scy;&amp;ucy; &amp;dcy;&amp;ocy;&amp;mcy;&amp;acy;&amp;shcy;&amp;ncy;&amp;jukcy; &amp;zcy;&amp;acy;&amp;vcy;&amp;dcy;&amp;acy;&amp;ncy;&amp;n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3730" y="4869160"/>
            <a:ext cx="1714500" cy="1714500"/>
          </a:xfrm>
          <a:prstGeom prst="rect">
            <a:avLst/>
          </a:prstGeom>
          <a:noFill/>
        </p:spPr>
      </p:pic>
      <p:sp>
        <p:nvSpPr>
          <p:cNvPr id="31750" name="AutoShape 6" descr="&amp;Kcy;&amp;acy;&amp;rcy;&amp;tcy;&amp;icy;&amp;ncy;&amp;kcy;&amp;icy; &amp;pcy;&amp;ocy; &amp;zcy;&amp;acy;&amp;pcy;&amp;rcy;&amp;ocy;&amp;scy;&amp;ucy; &amp;dcy;&amp;ocy;&amp;mcy;&amp;acy;&amp;shcy;&amp;ncy;&amp;jukcy; &amp;zcy;&amp;acy;&amp;vcy;&amp;dcy;&amp;acy;&amp;ncy;&amp;ncy;&amp;yacy;"/>
          <p:cNvSpPr>
            <a:spLocks noChangeAspect="1" noChangeArrowheads="1"/>
          </p:cNvSpPr>
          <p:nvPr/>
        </p:nvSpPr>
        <p:spPr bwMode="auto">
          <a:xfrm>
            <a:off x="155575" y="-1736725"/>
            <a:ext cx="5676900" cy="3619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99814"/>
            <a:ext cx="7886700" cy="1325563"/>
          </a:xfrm>
        </p:spPr>
        <p:txBody>
          <a:bodyPr>
            <a:normAutofit/>
          </a:bodyPr>
          <a:lstStyle/>
          <a:p>
            <a:r>
              <a:rPr lang="uk-UA" sz="4000" dirty="0" smtClean="0"/>
              <a:t>               Завдання </a:t>
            </a:r>
            <a:endParaRPr lang="uk-UA" sz="40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755576" y="1725377"/>
            <a:ext cx="7886700" cy="4351338"/>
          </a:xfrm>
        </p:spPr>
        <p:txBody>
          <a:bodyPr>
            <a:normAutofit/>
          </a:bodyPr>
          <a:lstStyle/>
          <a:p>
            <a:pPr marL="2743200" lvl="8" indent="0">
              <a:buNone/>
            </a:pPr>
            <a:r>
              <a:rPr lang="uk-UA" sz="2400" dirty="0"/>
              <a:t> </a:t>
            </a:r>
            <a:r>
              <a:rPr lang="uk-UA" sz="2400" dirty="0" smtClean="0"/>
              <a:t>                                                                  Повторіть вивчений матеріал параграфа 11</a:t>
            </a:r>
          </a:p>
          <a:p>
            <a:r>
              <a:rPr lang="uk-UA" sz="1800" dirty="0"/>
              <a:t>в</a:t>
            </a:r>
            <a:r>
              <a:rPr lang="uk-UA" sz="1800" dirty="0" smtClean="0"/>
              <a:t>ідстань між двома точками</a:t>
            </a:r>
          </a:p>
          <a:p>
            <a:r>
              <a:rPr lang="uk-UA" sz="1800" dirty="0"/>
              <a:t>к</a:t>
            </a:r>
            <a:r>
              <a:rPr lang="uk-UA" sz="1800" dirty="0" smtClean="0"/>
              <a:t>оординати середини відрізка</a:t>
            </a:r>
          </a:p>
          <a:p>
            <a:endParaRPr lang="uk-UA" sz="1800" dirty="0"/>
          </a:p>
          <a:p>
            <a:r>
              <a:rPr lang="uk-UA" sz="1800" dirty="0" smtClean="0"/>
              <a:t>Розгляньте запропоновані задачі , запишіть їх</a:t>
            </a:r>
          </a:p>
          <a:p>
            <a:r>
              <a:rPr lang="uk-UA" sz="1800" dirty="0" err="1" smtClean="0"/>
              <a:t>Розв</a:t>
            </a:r>
            <a:r>
              <a:rPr lang="en-US" sz="1800" dirty="0" smtClean="0"/>
              <a:t>’</a:t>
            </a:r>
            <a:r>
              <a:rPr lang="uk-UA" sz="1800" dirty="0" err="1" smtClean="0"/>
              <a:t>яжіть</a:t>
            </a:r>
            <a:r>
              <a:rPr lang="uk-UA" sz="1800" dirty="0" smtClean="0"/>
              <a:t> тестові завдання , виконайте самоперевірку</a:t>
            </a:r>
            <a:endParaRPr lang="uk-UA" sz="1800" dirty="0"/>
          </a:p>
        </p:txBody>
      </p:sp>
    </p:spTree>
    <p:extLst>
      <p:ext uri="{BB962C8B-B14F-4D97-AF65-F5344CB8AC3E}">
        <p14:creationId xmlns:p14="http://schemas.microsoft.com/office/powerpoint/2010/main" val="185780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052736"/>
            <a:ext cx="88924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>
                <a:solidFill>
                  <a:srgbClr val="FF0000"/>
                </a:solidFill>
              </a:rPr>
              <a:t>Задача 1. </a:t>
            </a:r>
            <a:endParaRPr lang="uk-UA" sz="5400" b="1" dirty="0" smtClean="0">
              <a:solidFill>
                <a:srgbClr val="FF0000"/>
              </a:solidFill>
            </a:endParaRPr>
          </a:p>
          <a:p>
            <a:r>
              <a:rPr lang="uk-UA" sz="4800" dirty="0" smtClean="0"/>
              <a:t>Відстань </a:t>
            </a:r>
            <a:r>
              <a:rPr lang="uk-UA" sz="4800" dirty="0"/>
              <a:t>між точками А(х;5;6) і В(2;7;3) дорівнює 7. </a:t>
            </a:r>
            <a:endParaRPr lang="uk-UA" sz="4800" dirty="0" smtClean="0"/>
          </a:p>
          <a:p>
            <a:r>
              <a:rPr lang="uk-UA" sz="4800" dirty="0" smtClean="0"/>
              <a:t>Знайти: </a:t>
            </a:r>
            <a:r>
              <a:rPr lang="uk-UA" sz="4800" dirty="0"/>
              <a:t>х.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419440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9386" y="260648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Розв</a:t>
            </a:r>
            <a:r>
              <a:rPr lang="en-US" sz="4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40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язання</a:t>
            </a:r>
            <a:endParaRPr lang="ru-RU" sz="40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1025674"/>
            <a:ext cx="4020486" cy="5383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188640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Завдання 2</a:t>
            </a:r>
            <a:endParaRPr lang="ru-RU" sz="40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980728"/>
            <a:ext cx="78488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 </a:t>
            </a:r>
            <a:r>
              <a:rPr lang="uk-UA" sz="4800" dirty="0" smtClean="0"/>
              <a:t>Довести</a:t>
            </a:r>
            <a:r>
              <a:rPr lang="uk-UA" sz="4800" dirty="0"/>
              <a:t>, що середина відрізка з кінцями в точках А (4;-6;8) і В(-6;6;10) лежить у площині </a:t>
            </a:r>
            <a:r>
              <a:rPr lang="en-US" sz="4800" dirty="0" err="1"/>
              <a:t>xOz</a:t>
            </a:r>
            <a:r>
              <a:rPr lang="uk-UA" sz="4800" dirty="0"/>
              <a:t>.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188640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Розв</a:t>
            </a:r>
            <a:r>
              <a:rPr lang="en-US" sz="4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40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язання</a:t>
            </a:r>
            <a:endParaRPr lang="ru-RU" sz="40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1300" y="5013176"/>
            <a:ext cx="1905000" cy="1704976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1627059"/>
            <a:ext cx="4389500" cy="479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34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188640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Завдання 3</a:t>
            </a:r>
            <a:endParaRPr lang="ru-RU" sz="40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980728"/>
            <a:ext cx="7848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 </a:t>
            </a:r>
            <a:r>
              <a:rPr lang="uk-UA" sz="4800" dirty="0" smtClean="0"/>
              <a:t>Порівняйте </a:t>
            </a:r>
            <a:r>
              <a:rPr lang="uk-UA" sz="4800" dirty="0"/>
              <a:t>АС і ВС, якщо А(1;0;-2), В(7;6;10), С(5;3;4).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48579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188640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Розв</a:t>
            </a:r>
            <a:r>
              <a:rPr lang="en-US" sz="4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40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язання</a:t>
            </a:r>
            <a:endParaRPr lang="ru-RU" sz="40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admin\Pictures\img01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15"/>
          <a:stretch/>
        </p:blipFill>
        <p:spPr bwMode="auto">
          <a:xfrm>
            <a:off x="2383028" y="1556792"/>
            <a:ext cx="4305935" cy="48469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4302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404193" y="74340"/>
            <a:ext cx="6336457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Згадайте</a:t>
            </a:r>
            <a:r>
              <a:rPr lang="ru-RU" altLang="ru-RU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з</a:t>
            </a:r>
            <a:r>
              <a:rPr lang="ru-RU" altLang="ru-RU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адання</a:t>
            </a:r>
            <a:r>
              <a:rPr lang="ru-RU" altLang="ru-RU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прямокутної</a:t>
            </a:r>
            <a:r>
              <a:rPr lang="ru-RU" altLang="ru-RU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системи</a:t>
            </a:r>
            <a:r>
              <a:rPr lang="ru-RU" altLang="ru-RU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br>
              <a:rPr lang="ru-RU" altLang="ru-RU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</a:br>
            <a:r>
              <a:rPr lang="ru-RU" altLang="ru-RU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координат у </a:t>
            </a:r>
            <a:r>
              <a:rPr lang="ru-RU" altLang="ru-RU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просторі</a:t>
            </a:r>
            <a:r>
              <a:rPr lang="ru-RU" altLang="ru-RU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</p:txBody>
      </p:sp>
      <p:pic>
        <p:nvPicPr>
          <p:cNvPr id="11279" name="Object 1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40650" y="4797425"/>
            <a:ext cx="500063" cy="53816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83" name="Object 1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40650" y="5373688"/>
            <a:ext cx="500063" cy="5381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9" name="Oval 5"/>
          <p:cNvSpPr>
            <a:spLocks noChangeArrowheads="1"/>
          </p:cNvSpPr>
          <p:nvPr/>
        </p:nvSpPr>
        <p:spPr bwMode="auto">
          <a:xfrm>
            <a:off x="3059113" y="4076700"/>
            <a:ext cx="144462" cy="122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271" name="Freeform 7"/>
          <p:cNvSpPr>
            <a:spLocks/>
          </p:cNvSpPr>
          <p:nvPr/>
        </p:nvSpPr>
        <p:spPr bwMode="auto">
          <a:xfrm>
            <a:off x="3167063" y="4144963"/>
            <a:ext cx="4300537" cy="4762"/>
          </a:xfrm>
          <a:custGeom>
            <a:avLst/>
            <a:gdLst>
              <a:gd name="T0" fmla="*/ 0 w 2709"/>
              <a:gd name="T1" fmla="*/ 3 h 3"/>
              <a:gd name="T2" fmla="*/ 2709 w 2709"/>
              <a:gd name="T3" fmla="*/ 0 h 3"/>
              <a:gd name="T4" fmla="*/ 0 60000 65536"/>
              <a:gd name="T5" fmla="*/ 0 60000 65536"/>
              <a:gd name="T6" fmla="*/ 0 w 2709"/>
              <a:gd name="T7" fmla="*/ 0 h 3"/>
              <a:gd name="T8" fmla="*/ 2709 w 2709"/>
              <a:gd name="T9" fmla="*/ 3 h 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09" h="3">
                <a:moveTo>
                  <a:pt x="0" y="3"/>
                </a:moveTo>
                <a:lnTo>
                  <a:pt x="2709" y="0"/>
                </a:lnTo>
              </a:path>
            </a:pathLst>
          </a:custGeom>
          <a:noFill/>
          <a:ln w="412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273" name="Freeform 9"/>
          <p:cNvSpPr>
            <a:spLocks/>
          </p:cNvSpPr>
          <p:nvPr/>
        </p:nvSpPr>
        <p:spPr bwMode="auto">
          <a:xfrm>
            <a:off x="900113" y="4191000"/>
            <a:ext cx="2136775" cy="2667000"/>
          </a:xfrm>
          <a:custGeom>
            <a:avLst/>
            <a:gdLst>
              <a:gd name="T0" fmla="*/ 1395 w 1395"/>
              <a:gd name="T1" fmla="*/ 0 h 1709"/>
              <a:gd name="T2" fmla="*/ 0 w 1395"/>
              <a:gd name="T3" fmla="*/ 1709 h 1709"/>
              <a:gd name="T4" fmla="*/ 0 60000 65536"/>
              <a:gd name="T5" fmla="*/ 0 60000 65536"/>
              <a:gd name="T6" fmla="*/ 0 w 1395"/>
              <a:gd name="T7" fmla="*/ 0 h 1709"/>
              <a:gd name="T8" fmla="*/ 1395 w 1395"/>
              <a:gd name="T9" fmla="*/ 1709 h 170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395" h="1709">
                <a:moveTo>
                  <a:pt x="1395" y="0"/>
                </a:moveTo>
                <a:lnTo>
                  <a:pt x="0" y="1709"/>
                </a:lnTo>
              </a:path>
            </a:pathLst>
          </a:custGeom>
          <a:noFill/>
          <a:ln w="412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274" name="Freeform 10"/>
          <p:cNvSpPr>
            <a:spLocks/>
          </p:cNvSpPr>
          <p:nvPr/>
        </p:nvSpPr>
        <p:spPr bwMode="auto">
          <a:xfrm>
            <a:off x="3132138" y="1557338"/>
            <a:ext cx="4289425" cy="2541587"/>
          </a:xfrm>
          <a:custGeom>
            <a:avLst/>
            <a:gdLst>
              <a:gd name="T0" fmla="*/ 0 w 2702"/>
              <a:gd name="T1" fmla="*/ 0 h 1601"/>
              <a:gd name="T2" fmla="*/ 2702 w 2702"/>
              <a:gd name="T3" fmla="*/ 8 h 1601"/>
              <a:gd name="T4" fmla="*/ 2702 w 2702"/>
              <a:gd name="T5" fmla="*/ 1601 h 1601"/>
              <a:gd name="T6" fmla="*/ 5 w 2702"/>
              <a:gd name="T7" fmla="*/ 1601 h 1601"/>
              <a:gd name="T8" fmla="*/ 0 60000 65536"/>
              <a:gd name="T9" fmla="*/ 0 60000 65536"/>
              <a:gd name="T10" fmla="*/ 0 60000 65536"/>
              <a:gd name="T11" fmla="*/ 0 60000 65536"/>
              <a:gd name="T12" fmla="*/ 0 w 2702"/>
              <a:gd name="T13" fmla="*/ 0 h 1601"/>
              <a:gd name="T14" fmla="*/ 2702 w 2702"/>
              <a:gd name="T15" fmla="*/ 1601 h 160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02" h="1601">
                <a:moveTo>
                  <a:pt x="0" y="0"/>
                </a:moveTo>
                <a:lnTo>
                  <a:pt x="2702" y="8"/>
                </a:lnTo>
                <a:lnTo>
                  <a:pt x="2702" y="1601"/>
                </a:lnTo>
                <a:lnTo>
                  <a:pt x="5" y="1601"/>
                </a:lnTo>
              </a:path>
            </a:pathLst>
          </a:custGeom>
          <a:solidFill>
            <a:srgbClr val="CCFFFF"/>
          </a:solidFill>
          <a:ln w="9525">
            <a:solidFill>
              <a:srgbClr val="CCFFFF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7164388" y="4149725"/>
            <a:ext cx="3651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ru-RU" sz="3200" i="1">
                <a:latin typeface="Times New Roman" panose="02020603050405020304" pitchFamily="18" charset="0"/>
              </a:rPr>
              <a:t>y</a:t>
            </a:r>
            <a:endParaRPr lang="ru-RU" altLang="ru-RU" sz="3200" i="1">
              <a:latin typeface="Times New Roman" panose="02020603050405020304" pitchFamily="18" charset="0"/>
            </a:endParaRPr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7092950" y="4868863"/>
            <a:ext cx="17208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ru-RU" altLang="ru-RU" sz="3200" i="1">
                <a:latin typeface="Times New Roman" panose="02020603050405020304" pitchFamily="18" charset="0"/>
              </a:rPr>
              <a:t>О</a:t>
            </a:r>
            <a:r>
              <a:rPr lang="en-US" altLang="ru-RU" sz="3200" i="1">
                <a:latin typeface="Times New Roman" panose="02020603050405020304" pitchFamily="18" charset="0"/>
              </a:rPr>
              <a:t>y</a:t>
            </a:r>
            <a:r>
              <a:rPr lang="ru-RU" altLang="ru-RU" sz="3200" i="1">
                <a:latin typeface="Times New Roman" panose="02020603050405020304" pitchFamily="18" charset="0"/>
              </a:rPr>
              <a:t>      О</a:t>
            </a:r>
            <a:r>
              <a:rPr lang="en-US" altLang="ru-RU" sz="3200" i="1">
                <a:latin typeface="Times New Roman" panose="02020603050405020304" pitchFamily="18" charset="0"/>
              </a:rPr>
              <a:t>z</a:t>
            </a:r>
            <a:endParaRPr lang="ru-RU" altLang="ru-RU" sz="3200" i="1">
              <a:latin typeface="Times New Roman" panose="02020603050405020304" pitchFamily="18" charset="0"/>
            </a:endParaRPr>
          </a:p>
        </p:txBody>
      </p:sp>
      <p:sp>
        <p:nvSpPr>
          <p:cNvPr id="11282" name="Text Box 18"/>
          <p:cNvSpPr txBox="1">
            <a:spLocks noChangeArrowheads="1"/>
          </p:cNvSpPr>
          <p:nvPr/>
        </p:nvSpPr>
        <p:spPr bwMode="auto">
          <a:xfrm>
            <a:off x="7092950" y="5445125"/>
            <a:ext cx="17430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ru-RU" altLang="ru-RU" sz="3200" i="1">
                <a:latin typeface="Times New Roman" panose="02020603050405020304" pitchFamily="18" charset="0"/>
              </a:rPr>
              <a:t>О</a:t>
            </a:r>
            <a:r>
              <a:rPr lang="en-US" altLang="ru-RU" sz="3200" i="1">
                <a:latin typeface="Times New Roman" panose="02020603050405020304" pitchFamily="18" charset="0"/>
              </a:rPr>
              <a:t>z</a:t>
            </a:r>
            <a:r>
              <a:rPr lang="ru-RU" altLang="ru-RU" sz="3200" i="1">
                <a:latin typeface="Times New Roman" panose="02020603050405020304" pitchFamily="18" charset="0"/>
              </a:rPr>
              <a:t>      О</a:t>
            </a:r>
            <a:r>
              <a:rPr lang="en-US" altLang="ru-RU" sz="3200" i="1">
                <a:latin typeface="Times New Roman" panose="02020603050405020304" pitchFamily="18" charset="0"/>
              </a:rPr>
              <a:t>x</a:t>
            </a:r>
            <a:endParaRPr lang="ru-RU" altLang="ru-RU" sz="3200" i="1">
              <a:latin typeface="Times New Roman" panose="02020603050405020304" pitchFamily="18" charset="0"/>
            </a:endParaRPr>
          </a:p>
        </p:txBody>
      </p:sp>
      <p:sp>
        <p:nvSpPr>
          <p:cNvPr id="11285" name="Freeform 21"/>
          <p:cNvSpPr>
            <a:spLocks/>
          </p:cNvSpPr>
          <p:nvPr/>
        </p:nvSpPr>
        <p:spPr bwMode="auto">
          <a:xfrm>
            <a:off x="1042988" y="1628775"/>
            <a:ext cx="2046287" cy="4968875"/>
          </a:xfrm>
          <a:custGeom>
            <a:avLst/>
            <a:gdLst>
              <a:gd name="T0" fmla="*/ 1315 w 1334"/>
              <a:gd name="T1" fmla="*/ 1555 h 3120"/>
              <a:gd name="T2" fmla="*/ 1334 w 1334"/>
              <a:gd name="T3" fmla="*/ 0 h 3120"/>
              <a:gd name="T4" fmla="*/ 0 w 1334"/>
              <a:gd name="T5" fmla="*/ 1430 h 3120"/>
              <a:gd name="T6" fmla="*/ 9 w 1334"/>
              <a:gd name="T7" fmla="*/ 3120 h 3120"/>
              <a:gd name="T8" fmla="*/ 0 60000 65536"/>
              <a:gd name="T9" fmla="*/ 0 60000 65536"/>
              <a:gd name="T10" fmla="*/ 0 60000 65536"/>
              <a:gd name="T11" fmla="*/ 0 60000 65536"/>
              <a:gd name="T12" fmla="*/ 0 w 1334"/>
              <a:gd name="T13" fmla="*/ 0 h 3120"/>
              <a:gd name="T14" fmla="*/ 1334 w 1334"/>
              <a:gd name="T15" fmla="*/ 3120 h 31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4" h="3120">
                <a:moveTo>
                  <a:pt x="1315" y="1555"/>
                </a:moveTo>
                <a:lnTo>
                  <a:pt x="1334" y="0"/>
                </a:lnTo>
                <a:lnTo>
                  <a:pt x="0" y="1430"/>
                </a:lnTo>
                <a:lnTo>
                  <a:pt x="9" y="3120"/>
                </a:lnTo>
              </a:path>
            </a:pathLst>
          </a:custGeom>
          <a:solidFill>
            <a:srgbClr val="FFFF99"/>
          </a:solidFill>
          <a:ln w="9525">
            <a:solidFill>
              <a:srgbClr val="FFFF99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286" name="Text Box 22"/>
          <p:cNvSpPr txBox="1">
            <a:spLocks noChangeArrowheads="1"/>
          </p:cNvSpPr>
          <p:nvPr/>
        </p:nvSpPr>
        <p:spPr bwMode="auto">
          <a:xfrm>
            <a:off x="7092950" y="6021388"/>
            <a:ext cx="17653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ru-RU" altLang="ru-RU" sz="3200" i="1">
                <a:latin typeface="Times New Roman" panose="02020603050405020304" pitchFamily="18" charset="0"/>
              </a:rPr>
              <a:t>О</a:t>
            </a:r>
            <a:r>
              <a:rPr lang="en-US" altLang="ru-RU" sz="3200" i="1">
                <a:latin typeface="Times New Roman" panose="02020603050405020304" pitchFamily="18" charset="0"/>
              </a:rPr>
              <a:t>y</a:t>
            </a:r>
            <a:r>
              <a:rPr lang="ru-RU" altLang="ru-RU" sz="3200" i="1">
                <a:latin typeface="Times New Roman" panose="02020603050405020304" pitchFamily="18" charset="0"/>
              </a:rPr>
              <a:t>      О</a:t>
            </a:r>
            <a:r>
              <a:rPr lang="en-US" altLang="ru-RU" sz="3200" i="1">
                <a:latin typeface="Times New Roman" panose="02020603050405020304" pitchFamily="18" charset="0"/>
              </a:rPr>
              <a:t>x</a:t>
            </a:r>
            <a:endParaRPr lang="ru-RU" altLang="ru-RU" sz="3200" i="1">
              <a:latin typeface="Times New Roman" panose="02020603050405020304" pitchFamily="18" charset="0"/>
            </a:endParaRPr>
          </a:p>
        </p:txBody>
      </p:sp>
      <p:pic>
        <p:nvPicPr>
          <p:cNvPr id="11291" name="Object 27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40650" y="5949950"/>
            <a:ext cx="500063" cy="53816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93" name="Freeform 29"/>
          <p:cNvSpPr>
            <a:spLocks/>
          </p:cNvSpPr>
          <p:nvPr/>
        </p:nvSpPr>
        <p:spPr bwMode="auto">
          <a:xfrm>
            <a:off x="1116013" y="4221163"/>
            <a:ext cx="6259512" cy="2438400"/>
          </a:xfrm>
          <a:custGeom>
            <a:avLst/>
            <a:gdLst>
              <a:gd name="T0" fmla="*/ 1236 w 3943"/>
              <a:gd name="T1" fmla="*/ 0 h 1536"/>
              <a:gd name="T2" fmla="*/ 3943 w 3943"/>
              <a:gd name="T3" fmla="*/ 10 h 1536"/>
              <a:gd name="T4" fmla="*/ 2916 w 3943"/>
              <a:gd name="T5" fmla="*/ 1536 h 1536"/>
              <a:gd name="T6" fmla="*/ 0 w 3943"/>
              <a:gd name="T7" fmla="*/ 1517 h 1536"/>
              <a:gd name="T8" fmla="*/ 0 60000 65536"/>
              <a:gd name="T9" fmla="*/ 0 60000 65536"/>
              <a:gd name="T10" fmla="*/ 0 60000 65536"/>
              <a:gd name="T11" fmla="*/ 0 60000 65536"/>
              <a:gd name="T12" fmla="*/ 0 w 3943"/>
              <a:gd name="T13" fmla="*/ 0 h 1536"/>
              <a:gd name="T14" fmla="*/ 3943 w 3943"/>
              <a:gd name="T15" fmla="*/ 1536 h 1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943" h="1536">
                <a:moveTo>
                  <a:pt x="1236" y="0"/>
                </a:moveTo>
                <a:lnTo>
                  <a:pt x="3943" y="10"/>
                </a:lnTo>
                <a:lnTo>
                  <a:pt x="2916" y="1536"/>
                </a:lnTo>
                <a:lnTo>
                  <a:pt x="0" y="1517"/>
                </a:lnTo>
              </a:path>
            </a:pathLst>
          </a:custGeom>
          <a:solidFill>
            <a:srgbClr val="FCD4F4"/>
          </a:solidFill>
          <a:ln w="9525">
            <a:solidFill>
              <a:srgbClr val="FCD4F4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305" name="Line 41"/>
          <p:cNvSpPr>
            <a:spLocks noChangeShapeType="1"/>
          </p:cNvSpPr>
          <p:nvPr/>
        </p:nvSpPr>
        <p:spPr bwMode="auto">
          <a:xfrm>
            <a:off x="3851275" y="4005263"/>
            <a:ext cx="0" cy="21590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306" name="Line 42"/>
          <p:cNvSpPr>
            <a:spLocks noChangeShapeType="1"/>
          </p:cNvSpPr>
          <p:nvPr/>
        </p:nvSpPr>
        <p:spPr bwMode="auto">
          <a:xfrm>
            <a:off x="4572000" y="4005263"/>
            <a:ext cx="0" cy="21590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307" name="Line 43"/>
          <p:cNvSpPr>
            <a:spLocks noChangeShapeType="1"/>
          </p:cNvSpPr>
          <p:nvPr/>
        </p:nvSpPr>
        <p:spPr bwMode="auto">
          <a:xfrm>
            <a:off x="5292725" y="4005263"/>
            <a:ext cx="0" cy="21590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308" name="Line 44"/>
          <p:cNvSpPr>
            <a:spLocks noChangeShapeType="1"/>
          </p:cNvSpPr>
          <p:nvPr/>
        </p:nvSpPr>
        <p:spPr bwMode="auto">
          <a:xfrm>
            <a:off x="6011863" y="4005263"/>
            <a:ext cx="0" cy="21590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309" name="Freeform 45"/>
          <p:cNvSpPr>
            <a:spLocks/>
          </p:cNvSpPr>
          <p:nvPr/>
        </p:nvSpPr>
        <p:spPr bwMode="auto">
          <a:xfrm>
            <a:off x="2987675" y="3429000"/>
            <a:ext cx="220663" cy="7938"/>
          </a:xfrm>
          <a:custGeom>
            <a:avLst/>
            <a:gdLst>
              <a:gd name="T0" fmla="*/ 139 w 139"/>
              <a:gd name="T1" fmla="*/ 5 h 5"/>
              <a:gd name="T2" fmla="*/ 0 w 139"/>
              <a:gd name="T3" fmla="*/ 0 h 5"/>
              <a:gd name="T4" fmla="*/ 0 60000 65536"/>
              <a:gd name="T5" fmla="*/ 0 60000 65536"/>
              <a:gd name="T6" fmla="*/ 0 w 139"/>
              <a:gd name="T7" fmla="*/ 0 h 5"/>
              <a:gd name="T8" fmla="*/ 139 w 139"/>
              <a:gd name="T9" fmla="*/ 5 h 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39" h="5">
                <a:moveTo>
                  <a:pt x="139" y="5"/>
                </a:moveTo>
                <a:lnTo>
                  <a:pt x="0" y="0"/>
                </a:lnTo>
              </a:path>
            </a:pathLst>
          </a:custGeom>
          <a:noFill/>
          <a:ln w="412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310" name="Freeform 46"/>
          <p:cNvSpPr>
            <a:spLocks/>
          </p:cNvSpPr>
          <p:nvPr/>
        </p:nvSpPr>
        <p:spPr bwMode="auto">
          <a:xfrm>
            <a:off x="2987675" y="2708275"/>
            <a:ext cx="220663" cy="7938"/>
          </a:xfrm>
          <a:custGeom>
            <a:avLst/>
            <a:gdLst>
              <a:gd name="T0" fmla="*/ 139 w 139"/>
              <a:gd name="T1" fmla="*/ 5 h 5"/>
              <a:gd name="T2" fmla="*/ 0 w 139"/>
              <a:gd name="T3" fmla="*/ 0 h 5"/>
              <a:gd name="T4" fmla="*/ 0 60000 65536"/>
              <a:gd name="T5" fmla="*/ 0 60000 65536"/>
              <a:gd name="T6" fmla="*/ 0 w 139"/>
              <a:gd name="T7" fmla="*/ 0 h 5"/>
              <a:gd name="T8" fmla="*/ 139 w 139"/>
              <a:gd name="T9" fmla="*/ 5 h 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39" h="5">
                <a:moveTo>
                  <a:pt x="139" y="5"/>
                </a:moveTo>
                <a:lnTo>
                  <a:pt x="0" y="0"/>
                </a:lnTo>
              </a:path>
            </a:pathLst>
          </a:custGeom>
          <a:noFill/>
          <a:ln w="412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311" name="Freeform 47"/>
          <p:cNvSpPr>
            <a:spLocks/>
          </p:cNvSpPr>
          <p:nvPr/>
        </p:nvSpPr>
        <p:spPr bwMode="auto">
          <a:xfrm>
            <a:off x="2987675" y="1989138"/>
            <a:ext cx="220663" cy="7937"/>
          </a:xfrm>
          <a:custGeom>
            <a:avLst/>
            <a:gdLst>
              <a:gd name="T0" fmla="*/ 139 w 139"/>
              <a:gd name="T1" fmla="*/ 5 h 5"/>
              <a:gd name="T2" fmla="*/ 0 w 139"/>
              <a:gd name="T3" fmla="*/ 0 h 5"/>
              <a:gd name="T4" fmla="*/ 0 60000 65536"/>
              <a:gd name="T5" fmla="*/ 0 60000 65536"/>
              <a:gd name="T6" fmla="*/ 0 w 139"/>
              <a:gd name="T7" fmla="*/ 0 h 5"/>
              <a:gd name="T8" fmla="*/ 139 w 139"/>
              <a:gd name="T9" fmla="*/ 5 h 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39" h="5">
                <a:moveTo>
                  <a:pt x="139" y="5"/>
                </a:moveTo>
                <a:lnTo>
                  <a:pt x="0" y="0"/>
                </a:lnTo>
              </a:path>
            </a:pathLst>
          </a:custGeom>
          <a:noFill/>
          <a:ln w="412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315" name="Line 51"/>
          <p:cNvSpPr>
            <a:spLocks noChangeShapeType="1"/>
          </p:cNvSpPr>
          <p:nvPr/>
        </p:nvSpPr>
        <p:spPr bwMode="auto">
          <a:xfrm>
            <a:off x="1403350" y="5949950"/>
            <a:ext cx="0" cy="21590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316" name="Line 52"/>
          <p:cNvSpPr>
            <a:spLocks noChangeShapeType="1"/>
          </p:cNvSpPr>
          <p:nvPr/>
        </p:nvSpPr>
        <p:spPr bwMode="auto">
          <a:xfrm>
            <a:off x="2627313" y="4437063"/>
            <a:ext cx="0" cy="21590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317" name="Line 53"/>
          <p:cNvSpPr>
            <a:spLocks noChangeShapeType="1"/>
          </p:cNvSpPr>
          <p:nvPr/>
        </p:nvSpPr>
        <p:spPr bwMode="auto">
          <a:xfrm>
            <a:off x="2195513" y="5013325"/>
            <a:ext cx="0" cy="21590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318" name="Line 54"/>
          <p:cNvSpPr>
            <a:spLocks noChangeShapeType="1"/>
          </p:cNvSpPr>
          <p:nvPr/>
        </p:nvSpPr>
        <p:spPr bwMode="auto">
          <a:xfrm>
            <a:off x="1835150" y="5516563"/>
            <a:ext cx="0" cy="21590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331" name="Text Box 67"/>
          <p:cNvSpPr txBox="1">
            <a:spLocks noChangeArrowheads="1"/>
          </p:cNvSpPr>
          <p:nvPr/>
        </p:nvSpPr>
        <p:spPr bwMode="auto">
          <a:xfrm>
            <a:off x="1187450" y="6092825"/>
            <a:ext cx="387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ru-RU" sz="3200" i="1">
                <a:latin typeface="Times New Roman" panose="02020603050405020304" pitchFamily="18" charset="0"/>
              </a:rPr>
              <a:t>x</a:t>
            </a:r>
            <a:endParaRPr lang="ru-RU" altLang="ru-RU" sz="3200" i="1">
              <a:latin typeface="Times New Roman" panose="02020603050405020304" pitchFamily="18" charset="0"/>
            </a:endParaRPr>
          </a:p>
        </p:txBody>
      </p:sp>
      <p:sp>
        <p:nvSpPr>
          <p:cNvPr id="11332" name="Text Box 68"/>
          <p:cNvSpPr txBox="1">
            <a:spLocks noChangeArrowheads="1"/>
          </p:cNvSpPr>
          <p:nvPr/>
        </p:nvSpPr>
        <p:spPr bwMode="auto">
          <a:xfrm>
            <a:off x="2700338" y="1412875"/>
            <a:ext cx="3429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ru-RU" sz="3200" i="1">
                <a:latin typeface="Times New Roman" panose="02020603050405020304" pitchFamily="18" charset="0"/>
              </a:rPr>
              <a:t>z</a:t>
            </a:r>
            <a:endParaRPr lang="ru-RU" altLang="ru-RU" sz="3200" i="1">
              <a:latin typeface="Times New Roman" panose="02020603050405020304" pitchFamily="18" charset="0"/>
            </a:endParaRPr>
          </a:p>
        </p:txBody>
      </p:sp>
      <p:sp>
        <p:nvSpPr>
          <p:cNvPr id="11333" name="Text Box 69"/>
          <p:cNvSpPr txBox="1">
            <a:spLocks noChangeArrowheads="1"/>
          </p:cNvSpPr>
          <p:nvPr/>
        </p:nvSpPr>
        <p:spPr bwMode="auto">
          <a:xfrm>
            <a:off x="2700338" y="458152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ru-RU" sz="2400">
                <a:latin typeface="Times New Roman" panose="02020603050405020304" pitchFamily="18" charset="0"/>
              </a:rPr>
              <a:t>1</a:t>
            </a:r>
            <a:endParaRPr lang="ru-RU" altLang="ru-RU" sz="2400">
              <a:latin typeface="Times New Roman" panose="02020603050405020304" pitchFamily="18" charset="0"/>
            </a:endParaRPr>
          </a:p>
        </p:txBody>
      </p:sp>
      <p:sp>
        <p:nvSpPr>
          <p:cNvPr id="11334" name="Text Box 70"/>
          <p:cNvSpPr txBox="1">
            <a:spLocks noChangeArrowheads="1"/>
          </p:cNvSpPr>
          <p:nvPr/>
        </p:nvSpPr>
        <p:spPr bwMode="auto">
          <a:xfrm>
            <a:off x="3635375" y="414972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ru-RU" sz="2400">
                <a:latin typeface="Times New Roman" panose="02020603050405020304" pitchFamily="18" charset="0"/>
              </a:rPr>
              <a:t>1</a:t>
            </a:r>
            <a:endParaRPr lang="ru-RU" altLang="ru-RU" sz="2400">
              <a:latin typeface="Times New Roman" panose="02020603050405020304" pitchFamily="18" charset="0"/>
            </a:endParaRPr>
          </a:p>
        </p:txBody>
      </p:sp>
      <p:sp>
        <p:nvSpPr>
          <p:cNvPr id="11335" name="Text Box 71"/>
          <p:cNvSpPr txBox="1">
            <a:spLocks noChangeArrowheads="1"/>
          </p:cNvSpPr>
          <p:nvPr/>
        </p:nvSpPr>
        <p:spPr bwMode="auto">
          <a:xfrm>
            <a:off x="2555875" y="3284538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ru-RU" sz="2400">
                <a:latin typeface="Times New Roman" panose="02020603050405020304" pitchFamily="18" charset="0"/>
              </a:rPr>
              <a:t>1</a:t>
            </a:r>
            <a:endParaRPr lang="ru-RU" altLang="ru-RU" sz="2400">
              <a:latin typeface="Times New Roman" panose="02020603050405020304" pitchFamily="18" charset="0"/>
            </a:endParaRPr>
          </a:p>
        </p:txBody>
      </p:sp>
      <p:sp>
        <p:nvSpPr>
          <p:cNvPr id="11362" name="Text Box 98"/>
          <p:cNvSpPr txBox="1">
            <a:spLocks noChangeArrowheads="1"/>
          </p:cNvSpPr>
          <p:nvPr/>
        </p:nvSpPr>
        <p:spPr bwMode="auto">
          <a:xfrm>
            <a:off x="3759200" y="1335088"/>
            <a:ext cx="30686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ru-RU" altLang="ru-RU" sz="3200" i="1">
                <a:latin typeface="Times New Roman" panose="02020603050405020304" pitchFamily="18" charset="0"/>
              </a:rPr>
              <a:t>Ох – вісь абсцис</a:t>
            </a:r>
          </a:p>
        </p:txBody>
      </p:sp>
      <p:sp>
        <p:nvSpPr>
          <p:cNvPr id="11363" name="Text Box 99"/>
          <p:cNvSpPr txBox="1">
            <a:spLocks noChangeArrowheads="1"/>
          </p:cNvSpPr>
          <p:nvPr/>
        </p:nvSpPr>
        <p:spPr bwMode="auto">
          <a:xfrm>
            <a:off x="4211638" y="1844675"/>
            <a:ext cx="34051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ru-RU" altLang="ru-RU" sz="3200" i="1">
                <a:latin typeface="Times New Roman" panose="02020603050405020304" pitchFamily="18" charset="0"/>
              </a:rPr>
              <a:t>Оу – вісь ординат</a:t>
            </a:r>
          </a:p>
        </p:txBody>
      </p:sp>
      <p:sp>
        <p:nvSpPr>
          <p:cNvPr id="11364" name="Text Box 100"/>
          <p:cNvSpPr txBox="1">
            <a:spLocks noChangeArrowheads="1"/>
          </p:cNvSpPr>
          <p:nvPr/>
        </p:nvSpPr>
        <p:spPr bwMode="auto">
          <a:xfrm>
            <a:off x="4859338" y="2349500"/>
            <a:ext cx="32797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ru-RU" altLang="ru-RU" sz="3200" i="1" dirty="0">
                <a:latin typeface="Times New Roman" panose="02020603050405020304" pitchFamily="18" charset="0"/>
              </a:rPr>
              <a:t>О</a:t>
            </a:r>
            <a:r>
              <a:rPr lang="en-US" altLang="ru-RU" sz="3200" i="1" dirty="0">
                <a:latin typeface="Times New Roman" panose="02020603050405020304" pitchFamily="18" charset="0"/>
              </a:rPr>
              <a:t>z</a:t>
            </a:r>
            <a:r>
              <a:rPr lang="ru-RU" altLang="ru-RU" sz="3200" i="1" dirty="0">
                <a:latin typeface="Times New Roman" panose="02020603050405020304" pitchFamily="18" charset="0"/>
              </a:rPr>
              <a:t> – </a:t>
            </a:r>
            <a:r>
              <a:rPr lang="ru-RU" altLang="ru-RU" sz="3200" i="1" dirty="0" err="1">
                <a:latin typeface="Times New Roman" panose="02020603050405020304" pitchFamily="18" charset="0"/>
              </a:rPr>
              <a:t>вісь</a:t>
            </a:r>
            <a:r>
              <a:rPr lang="ru-RU" altLang="ru-RU" sz="3200" i="1" dirty="0">
                <a:latin typeface="Times New Roman" panose="02020603050405020304" pitchFamily="18" charset="0"/>
              </a:rPr>
              <a:t> </a:t>
            </a:r>
            <a:r>
              <a:rPr lang="ru-RU" altLang="ru-RU" sz="3200" i="1" dirty="0" err="1">
                <a:latin typeface="Times New Roman" panose="02020603050405020304" pitchFamily="18" charset="0"/>
              </a:rPr>
              <a:t>аплікат</a:t>
            </a:r>
            <a:endParaRPr lang="ru-RU" altLang="ru-RU" sz="3200" i="1" dirty="0">
              <a:latin typeface="Times New Roman" panose="02020603050405020304" pitchFamily="18" charset="0"/>
            </a:endParaRP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2627313" y="3716338"/>
            <a:ext cx="4778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ru-RU" altLang="ru-RU" sz="3200" i="1">
                <a:latin typeface="Times New Roman" panose="02020603050405020304" pitchFamily="18" charset="0"/>
              </a:rPr>
              <a:t>О</a:t>
            </a:r>
          </a:p>
        </p:txBody>
      </p:sp>
      <p:sp>
        <p:nvSpPr>
          <p:cNvPr id="11272" name="Freeform 8"/>
          <p:cNvSpPr>
            <a:spLocks/>
          </p:cNvSpPr>
          <p:nvPr/>
        </p:nvSpPr>
        <p:spPr bwMode="auto">
          <a:xfrm>
            <a:off x="3124200" y="1539875"/>
            <a:ext cx="1588" cy="2574925"/>
          </a:xfrm>
          <a:custGeom>
            <a:avLst/>
            <a:gdLst>
              <a:gd name="T0" fmla="*/ 0 w 1"/>
              <a:gd name="T1" fmla="*/ 1622 h 1622"/>
              <a:gd name="T2" fmla="*/ 0 w 1"/>
              <a:gd name="T3" fmla="*/ 0 h 1622"/>
              <a:gd name="T4" fmla="*/ 0 60000 65536"/>
              <a:gd name="T5" fmla="*/ 0 60000 65536"/>
              <a:gd name="T6" fmla="*/ 0 w 1"/>
              <a:gd name="T7" fmla="*/ 0 h 1622"/>
              <a:gd name="T8" fmla="*/ 1 w 1"/>
              <a:gd name="T9" fmla="*/ 1622 h 162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1622">
                <a:moveTo>
                  <a:pt x="0" y="1622"/>
                </a:moveTo>
                <a:lnTo>
                  <a:pt x="0" y="0"/>
                </a:lnTo>
              </a:path>
            </a:pathLst>
          </a:custGeom>
          <a:noFill/>
          <a:ln w="412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366" name="Freeform 102"/>
          <p:cNvSpPr>
            <a:spLocks/>
          </p:cNvSpPr>
          <p:nvPr/>
        </p:nvSpPr>
        <p:spPr bwMode="auto">
          <a:xfrm>
            <a:off x="3132138" y="1557338"/>
            <a:ext cx="1587" cy="2574925"/>
          </a:xfrm>
          <a:custGeom>
            <a:avLst/>
            <a:gdLst>
              <a:gd name="T0" fmla="*/ 0 w 1"/>
              <a:gd name="T1" fmla="*/ 1622 h 1622"/>
              <a:gd name="T2" fmla="*/ 0 w 1"/>
              <a:gd name="T3" fmla="*/ 0 h 1622"/>
              <a:gd name="T4" fmla="*/ 0 60000 65536"/>
              <a:gd name="T5" fmla="*/ 0 60000 65536"/>
              <a:gd name="T6" fmla="*/ 0 w 1"/>
              <a:gd name="T7" fmla="*/ 0 h 1622"/>
              <a:gd name="T8" fmla="*/ 1 w 1"/>
              <a:gd name="T9" fmla="*/ 1622 h 162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1622">
                <a:moveTo>
                  <a:pt x="0" y="1622"/>
                </a:moveTo>
                <a:lnTo>
                  <a:pt x="0" y="0"/>
                </a:lnTo>
              </a:path>
            </a:pathLst>
          </a:custGeom>
          <a:noFill/>
          <a:ln w="41275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367" name="Line 103"/>
          <p:cNvSpPr>
            <a:spLocks noChangeShapeType="1"/>
          </p:cNvSpPr>
          <p:nvPr/>
        </p:nvSpPr>
        <p:spPr bwMode="auto">
          <a:xfrm>
            <a:off x="3132138" y="4149725"/>
            <a:ext cx="4248150" cy="0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368" name="Line 104"/>
          <p:cNvSpPr>
            <a:spLocks noChangeShapeType="1"/>
          </p:cNvSpPr>
          <p:nvPr/>
        </p:nvSpPr>
        <p:spPr bwMode="auto">
          <a:xfrm flipH="1">
            <a:off x="1042988" y="4076700"/>
            <a:ext cx="2087562" cy="2592388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08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10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1000"/>
                                        <p:tgtEl>
                                          <p:spTgt spid="1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11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11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11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11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6" dur="500"/>
                                        <p:tgtEl>
                                          <p:spTgt spid="11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0" dur="500"/>
                                        <p:tgtEl>
                                          <p:spTgt spid="11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4" dur="500"/>
                                        <p:tgtEl>
                                          <p:spTgt spid="11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11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1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11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11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1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1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11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1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1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11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1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1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11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1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1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1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1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 tmFilter="0,0; .5, 1; 1, 1"/>
                                        <p:tgtEl>
                                          <p:spTgt spid="11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9" dur="2000"/>
                                        <p:tgtEl>
                                          <p:spTgt spid="11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11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11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11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11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 tmFilter="0,0; .5, 1; 1, 1"/>
                                        <p:tgtEl>
                                          <p:spTgt spid="11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2000"/>
                                        <p:tgtEl>
                                          <p:spTgt spid="11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 nodeType="clickPar">
                      <p:stCondLst>
                        <p:cond delay="indefinite"/>
                      </p:stCondLst>
                      <p:childTnLst>
                        <p:par>
                          <p:cTn id="2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11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11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11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11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500" tmFilter="0,0; .5, 1; 1, 1"/>
                                        <p:tgtEl>
                                          <p:spTgt spid="11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" dur="2000"/>
                                        <p:tgtEl>
                                          <p:spTgt spid="11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9" grpId="0" animBg="1"/>
      <p:bldP spid="11271" grpId="0" animBg="1"/>
      <p:bldP spid="11273" grpId="0" animBg="1"/>
      <p:bldP spid="11274" grpId="0" animBg="1"/>
      <p:bldP spid="11276" grpId="0"/>
      <p:bldP spid="11278" grpId="0"/>
      <p:bldP spid="11282" grpId="0"/>
      <p:bldP spid="11285" grpId="0" animBg="1"/>
      <p:bldP spid="11286" grpId="0"/>
      <p:bldP spid="11293" grpId="0" animBg="1"/>
      <p:bldP spid="11305" grpId="0" animBg="1"/>
      <p:bldP spid="11306" grpId="0" animBg="1"/>
      <p:bldP spid="11307" grpId="0" animBg="1"/>
      <p:bldP spid="11308" grpId="0" animBg="1"/>
      <p:bldP spid="11309" grpId="0" animBg="1"/>
      <p:bldP spid="11310" grpId="0" animBg="1"/>
      <p:bldP spid="11311" grpId="0" animBg="1"/>
      <p:bldP spid="11315" grpId="0" animBg="1"/>
      <p:bldP spid="11316" grpId="0" animBg="1"/>
      <p:bldP spid="11317" grpId="0" animBg="1"/>
      <p:bldP spid="11318" grpId="0" animBg="1"/>
      <p:bldP spid="11331" grpId="0"/>
      <p:bldP spid="11333" grpId="0"/>
      <p:bldP spid="11334" grpId="0"/>
      <p:bldP spid="11335" grpId="0"/>
      <p:bldP spid="11362" grpId="0"/>
      <p:bldP spid="11363" grpId="0"/>
      <p:bldP spid="11364" grpId="0"/>
      <p:bldP spid="11270" grpId="0"/>
      <p:bldP spid="11272" grpId="0" animBg="1"/>
      <p:bldP spid="11366" grpId="0" animBg="1"/>
      <p:bldP spid="11367" grpId="0" animBg="1"/>
      <p:bldP spid="1136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2362</TotalTime>
  <Words>635</Words>
  <Application>Microsoft Office PowerPoint</Application>
  <PresentationFormat>Екран (4:3)</PresentationFormat>
  <Paragraphs>176</Paragraphs>
  <Slides>16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16</vt:i4>
      </vt:variant>
    </vt:vector>
  </HeadingPairs>
  <TitlesOfParts>
    <vt:vector size="26" baseType="lpstr">
      <vt:lpstr>Arial</vt:lpstr>
      <vt:lpstr>Arial Black</vt:lpstr>
      <vt:lpstr>Calibri</vt:lpstr>
      <vt:lpstr>Calibri Light</vt:lpstr>
      <vt:lpstr>Cambria Math</vt:lpstr>
      <vt:lpstr>Georgia</vt:lpstr>
      <vt:lpstr>Perpetua Titling MT</vt:lpstr>
      <vt:lpstr>Times New Roman</vt:lpstr>
      <vt:lpstr>Verdana</vt:lpstr>
      <vt:lpstr>Тема Office</vt:lpstr>
      <vt:lpstr> </vt:lpstr>
      <vt:lpstr>               Завдання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Згадайте задання прямокутної системи  координат у просторі:</vt:lpstr>
      <vt:lpstr>Презентація PowerPoint</vt:lpstr>
      <vt:lpstr>Виконайте тестові завдання</vt:lpstr>
      <vt:lpstr>Презентація PowerPoint</vt:lpstr>
      <vt:lpstr>Презентація PowerPoint</vt:lpstr>
      <vt:lpstr>Презентація PowerPoint</vt:lpstr>
      <vt:lpstr>Презентація PowerPoint</vt:lpstr>
      <vt:lpstr>Домашнє завдання: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RePack by Diakov</cp:lastModifiedBy>
  <cp:revision>185</cp:revision>
  <dcterms:created xsi:type="dcterms:W3CDTF">2011-01-07T17:09:30Z</dcterms:created>
  <dcterms:modified xsi:type="dcterms:W3CDTF">2022-02-01T14:25:17Z</dcterms:modified>
</cp:coreProperties>
</file>