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1" r:id="rId11"/>
    <p:sldId id="282" r:id="rId12"/>
    <p:sldId id="267" r:id="rId13"/>
    <p:sldId id="277" r:id="rId14"/>
    <p:sldId id="283" r:id="rId15"/>
    <p:sldId id="279" r:id="rId16"/>
    <p:sldId id="278" r:id="rId17"/>
    <p:sldId id="269" r:id="rId18"/>
    <p:sldId id="285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7375E"/>
    <a:srgbClr val="FFCC66"/>
    <a:srgbClr val="FF9933"/>
    <a:srgbClr val="FF0066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B077A-6FA0-4B95-A6F3-AEEC52E645E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B2811-C5EF-41A4-B1AF-D72C2B6C224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4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590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76326"/>
            <a:ext cx="8458200" cy="5049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535" y="6446706"/>
            <a:ext cx="462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AE321D-5C8E-47BA-AA52-C91DBBE393DD}" type="slidenum">
              <a:rPr lang="ru-RU" smtClean="0"/>
              <a:pPr/>
              <a:t>‹№›</a:t>
            </a:fld>
            <a:endParaRPr lang="ru-RU" dirty="0"/>
          </a:p>
        </p:txBody>
      </p:sp>
      <p:pic>
        <p:nvPicPr>
          <p:cNvPr id="7" name="Рисунок 6" descr="logo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07818" y="6234795"/>
            <a:ext cx="1795634" cy="456517"/>
          </a:xfrm>
          <a:prstGeom prst="rect">
            <a:avLst/>
          </a:prstGeom>
        </p:spPr>
      </p:pic>
      <p:pic>
        <p:nvPicPr>
          <p:cNvPr id="8" name="Рисунок 7" descr="logo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207818" y="6234795"/>
            <a:ext cx="1795634" cy="4565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2">
              <a:lumMod val="75000"/>
            </a:schemeClr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3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887103" y="1228297"/>
            <a:ext cx="7492621" cy="2532371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 smtClean="0">
                <a:solidFill>
                  <a:srgbClr val="17375E"/>
                </a:solidFill>
                <a:latin typeface="Arial Black" pitchFamily="34" charset="0"/>
              </a:rPr>
              <a:t>Координати</a:t>
            </a:r>
            <a:r>
              <a:rPr lang="ru-RU" sz="4400" dirty="0" smtClean="0">
                <a:solidFill>
                  <a:srgbClr val="17375E"/>
                </a:solidFill>
                <a:latin typeface="Arial Black" pitchFamily="34" charset="0"/>
              </a:rPr>
              <a:t> та </a:t>
            </a:r>
            <a:r>
              <a:rPr lang="ru-RU" sz="4400" dirty="0" err="1" smtClean="0">
                <a:solidFill>
                  <a:srgbClr val="17375E"/>
                </a:solidFill>
                <a:latin typeface="Arial Black" pitchFamily="34" charset="0"/>
              </a:rPr>
              <a:t>вектори</a:t>
            </a:r>
            <a:r>
              <a:rPr lang="ru-RU" sz="4400" dirty="0" smtClean="0">
                <a:solidFill>
                  <a:srgbClr val="17375E"/>
                </a:solidFill>
                <a:latin typeface="Arial Black" pitchFamily="34" charset="0"/>
              </a:rPr>
              <a:t> у </a:t>
            </a:r>
            <a:r>
              <a:rPr lang="ru-RU" sz="4400" dirty="0" err="1" smtClean="0">
                <a:solidFill>
                  <a:srgbClr val="17375E"/>
                </a:solidFill>
                <a:latin typeface="Arial Black" pitchFamily="34" charset="0"/>
              </a:rPr>
              <a:t>просторі</a:t>
            </a:r>
            <a:r>
              <a:rPr lang="ru-RU" sz="4400" dirty="0" smtClean="0">
                <a:solidFill>
                  <a:srgbClr val="17375E"/>
                </a:solidFill>
                <a:latin typeface="Arial Black" pitchFamily="34" charset="0"/>
              </a:rPr>
              <a:t>.</a:t>
            </a:r>
          </a:p>
          <a:p>
            <a:pPr algn="ctr"/>
            <a:r>
              <a:rPr lang="ru-RU" sz="4400" dirty="0" err="1" smtClean="0">
                <a:solidFill>
                  <a:srgbClr val="17375E"/>
                </a:solidFill>
                <a:latin typeface="Arial Black" pitchFamily="34" charset="0"/>
              </a:rPr>
              <a:t>Підготовка</a:t>
            </a:r>
            <a:r>
              <a:rPr lang="ru-RU" sz="4400" dirty="0" smtClean="0">
                <a:solidFill>
                  <a:srgbClr val="17375E"/>
                </a:solidFill>
                <a:latin typeface="Arial Black" pitchFamily="34" charset="0"/>
              </a:rPr>
              <a:t> до </a:t>
            </a:r>
            <a:r>
              <a:rPr lang="ru-RU" sz="4400" dirty="0" err="1" smtClean="0">
                <a:solidFill>
                  <a:srgbClr val="17375E"/>
                </a:solidFill>
                <a:latin typeface="Arial Black" pitchFamily="34" charset="0"/>
              </a:rPr>
              <a:t>контрольної</a:t>
            </a:r>
            <a:r>
              <a:rPr lang="ru-RU" sz="4400" dirty="0" smtClean="0">
                <a:solidFill>
                  <a:srgbClr val="17375E"/>
                </a:solidFill>
                <a:latin typeface="Arial Black" pitchFamily="34" charset="0"/>
              </a:rPr>
              <a:t> </a:t>
            </a:r>
            <a:r>
              <a:rPr lang="ru-RU" sz="4400" dirty="0" err="1" smtClean="0">
                <a:solidFill>
                  <a:srgbClr val="17375E"/>
                </a:solidFill>
                <a:latin typeface="Arial Black" pitchFamily="34" charset="0"/>
              </a:rPr>
              <a:t>роботи</a:t>
            </a:r>
            <a:endParaRPr lang="ru-RU" sz="4400" dirty="0" smtClean="0">
              <a:solidFill>
                <a:srgbClr val="17375E"/>
              </a:solidFill>
              <a:latin typeface="Arial Black" pitchFamily="34" charset="0"/>
            </a:endParaRPr>
          </a:p>
          <a:p>
            <a:pPr algn="ctr"/>
            <a:endParaRPr lang="ru-RU" sz="4400" dirty="0">
              <a:solidFill>
                <a:srgbClr val="17375E"/>
              </a:solidFill>
              <a:latin typeface="Arial Black" pitchFamily="34" charset="0"/>
            </a:endParaRPr>
          </a:p>
          <a:p>
            <a:pPr algn="ctr"/>
            <a:r>
              <a:rPr lang="ru-RU" dirty="0" err="1" smtClean="0">
                <a:solidFill>
                  <a:srgbClr val="00B050"/>
                </a:solidFill>
                <a:latin typeface="Arial Black" pitchFamily="34" charset="0"/>
              </a:rPr>
              <a:t>Геометрія</a:t>
            </a: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 10 </a:t>
            </a:r>
            <a:r>
              <a:rPr lang="ru-RU" dirty="0" err="1" smtClean="0">
                <a:solidFill>
                  <a:srgbClr val="00B050"/>
                </a:solidFill>
                <a:latin typeface="Arial Black" pitchFamily="34" charset="0"/>
              </a:rPr>
              <a:t>клас</a:t>
            </a: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01.04.2022р.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95702" y="694187"/>
                <a:ext cx="8458200" cy="230831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uk-UA" sz="2800" dirty="0" smtClean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9. </a:t>
                </a:r>
                <a:r>
                  <a:rPr lang="ru-RU" sz="2800" dirty="0" err="1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Знайдіть</a:t>
                </a:r>
                <a:r>
                  <a:rPr lang="ru-RU" sz="2800" dirty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2800" dirty="0" smtClean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   </a:t>
                </a:r>
                <a:r>
                  <a:rPr lang="ru-RU" sz="2800" dirty="0" err="1" smtClean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координати</a:t>
                </a:r>
                <a:r>
                  <a:rPr lang="ru-RU" sz="2800" dirty="0" smtClean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     </a:t>
                </a:r>
                <a:r>
                  <a:rPr lang="ru-RU" sz="2800" dirty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вектора</a:t>
                </a:r>
                <a:r>
                  <a:rPr lang="ru-RU" sz="2800" dirty="0" smtClean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2800" dirty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solidFill>
                          <a:srgbClr val="17375E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    </m:t>
                    </m:r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</m:e>
                    </m:acc>
                  </m:oMath>
                </a14:m>
                <a:r>
                  <a:rPr lang="ru-RU" sz="2800" i="1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800" i="1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, </a:t>
                </a:r>
                <a:r>
                  <a:rPr lang="ru-RU" sz="2800" dirty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2800" dirty="0" smtClean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ru-RU" sz="2800" dirty="0" err="1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якщо</a:t>
                </a:r>
                <a:r>
                  <a:rPr lang="ru-RU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2800" i="1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(2; 0; 1)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800" i="1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(5; 2; − 3) </a:t>
                </a:r>
                <a:r>
                  <a:rPr lang="ru-RU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/>
                </a:r>
                <a:b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</a:b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А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 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(7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;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2; −2)  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       </a:t>
                </a:r>
                <a:r>
                  <a:rPr lang="ru-RU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Б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 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(7; 2; − 4) 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 </a:t>
                </a:r>
                <a:r>
                  <a:rPr lang="uk-UA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  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В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 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(7; − 2; −2</a:t>
                </a:r>
                <a:r>
                  <a:rPr lang="ru-RU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</a:t>
                </a:r>
                <a:endParaRPr lang="ru-RU" sz="2000" dirty="0">
                  <a:solidFill>
                    <a:srgbClr val="17375E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ru-RU" sz="1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702" y="694187"/>
                <a:ext cx="8458200" cy="2308319"/>
              </a:xfrm>
              <a:blipFill rotWithShape="1">
                <a:blip r:embed="rId2"/>
                <a:stretch>
                  <a:fillRect l="-1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10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393511" y="4121624"/>
                <a:ext cx="8458200" cy="2347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9388" indent="-179388" algn="l" defTabSz="9144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SzPct val="80000"/>
                  <a:buFont typeface="Wingdings" pitchFamily="2" charset="2"/>
                  <a:buChar char="§"/>
                  <a:tabLst>
                    <a:tab pos="179388" algn="l"/>
                  </a:tabLst>
                  <a:defRPr sz="2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538163" indent="-273050" algn="l" defTabSz="9144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Font typeface="Arial" pitchFamily="34" charset="0"/>
                  <a:buChar char="–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717550" indent="-179388" algn="l" defTabSz="9144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896938" indent="-179388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076325" indent="-2730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2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uk-UA" sz="2800" dirty="0" smtClean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10. </a:t>
                </a:r>
                <a:r>
                  <a:rPr lang="ru-RU" sz="2800" dirty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При </a:t>
                </a:r>
                <a:r>
                  <a:rPr lang="ru-RU" sz="2800" dirty="0" smtClean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ru-RU" sz="2800" dirty="0" err="1" smtClean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яких</a:t>
                </a:r>
                <a:r>
                  <a:rPr lang="ru-RU" sz="2800" dirty="0" smtClean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   </a:t>
                </a:r>
                <a:r>
                  <a:rPr lang="ru-RU" sz="2800" dirty="0" err="1" smtClean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значеннях</a:t>
                </a:r>
                <a:r>
                  <a:rPr lang="ru-RU" sz="2800" dirty="0" smtClean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ru-RU" sz="2800" i="1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n   </a:t>
                </a:r>
                <a:r>
                  <a:rPr lang="ru-RU" sz="2800" dirty="0" err="1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вектори</a:t>
                </a:r>
                <a:r>
                  <a:rPr lang="ru-RU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2800" i="1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(10; 15; 20)  і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(</a:t>
                </a:r>
                <a:r>
                  <a:rPr lang="ru-RU" sz="2800" i="1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n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; 3; 4) є </a:t>
                </a:r>
                <a:r>
                  <a:rPr lang="ru-RU" sz="2800" dirty="0" err="1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колінеарними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?</a:t>
                </a:r>
                <a:b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</a:b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А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 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50 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   </a:t>
                </a:r>
                <a:r>
                  <a:rPr lang="uk-UA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  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Б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 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5 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       </a:t>
                </a:r>
                <a:r>
                  <a:rPr lang="uk-UA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ru-RU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В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 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12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      </a:t>
                </a:r>
                <a:r>
                  <a:rPr lang="uk-UA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 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Г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 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2</a:t>
                </a:r>
                <a:endParaRPr lang="ru-RU" sz="2800" dirty="0">
                  <a:solidFill>
                    <a:srgbClr val="17375E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11" y="4121624"/>
                <a:ext cx="8458200" cy="2347415"/>
              </a:xfrm>
              <a:prstGeom prst="rect">
                <a:avLst/>
              </a:prstGeom>
              <a:blipFill rotWithShape="1">
                <a:blip r:embed="rId3"/>
                <a:stretch>
                  <a:fillRect l="-1514" r="-23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бъект 2"/>
          <p:cNvSpPr txBox="1">
            <a:spLocks/>
          </p:cNvSpPr>
          <p:nvPr/>
        </p:nvSpPr>
        <p:spPr>
          <a:xfrm>
            <a:off x="1999396" y="2129479"/>
            <a:ext cx="655093" cy="117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Wingdings 2"/>
              </a:rPr>
              <a:t></a:t>
            </a:r>
            <a:endParaRPr lang="ru-RU" sz="44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171063" y="5472753"/>
            <a:ext cx="655093" cy="117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Wingdings 2"/>
              </a:rPr>
              <a:t></a:t>
            </a:r>
            <a:endParaRPr lang="ru-RU" sz="44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767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95702" y="694615"/>
                <a:ext cx="8458200" cy="230831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uk-UA" sz="2800" dirty="0" smtClean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11. </a:t>
                </a:r>
                <a:r>
                  <a:rPr lang="ru-RU" sz="2800" dirty="0">
                    <a:solidFill>
                      <a:srgbClr val="17375E"/>
                    </a:solidFill>
                    <a:latin typeface="Times New Roman"/>
                    <a:ea typeface="Calibri"/>
                  </a:rPr>
                  <a:t>Дано </a:t>
                </a:r>
                <a:r>
                  <a:rPr lang="ru-RU" sz="2800" dirty="0" err="1">
                    <a:solidFill>
                      <a:srgbClr val="17375E"/>
                    </a:solidFill>
                    <a:latin typeface="Times New Roman"/>
                    <a:ea typeface="Calibri"/>
                  </a:rPr>
                  <a:t>вектори</a:t>
                </a:r>
                <a:r>
                  <a:rPr lang="ru-RU" sz="2800" dirty="0">
                    <a:solidFill>
                      <a:srgbClr val="17375E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2800" i="1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 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(3; −3; −2 ),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(−2; 1; −1). </a:t>
                </a:r>
                <a:r>
                  <a:rPr lang="ru-RU" sz="2800" dirty="0" err="1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Знайдіть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2800" i="1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 </a:t>
                </a:r>
                <a:r>
                  <a:rPr lang="uk-UA" sz="2800" i="1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.</a:t>
                </a:r>
                <a:b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</a:b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А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) </a:t>
                </a:r>
                <a:r>
                  <a:rPr lang="ru-RU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(</a:t>
                </a:r>
                <a:r>
                  <a:rPr lang="uk-UA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5 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; −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4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; </a:t>
                </a:r>
                <a:r>
                  <a:rPr lang="ru-RU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 </a:t>
                </a:r>
                <a:r>
                  <a:rPr lang="uk-UA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1</a:t>
                </a:r>
                <a:r>
                  <a:rPr lang="ru-RU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) </a:t>
                </a:r>
                <a:r>
                  <a:rPr lang="uk-UA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        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Б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) 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(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5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; −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4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; −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1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) </a:t>
                </a:r>
                <a:r>
                  <a:rPr lang="ru-RU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         Г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) 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(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1 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; −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4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; −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3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</a:rPr>
                  <a:t>)</a:t>
                </a:r>
                <a:endParaRPr lang="ru-RU" sz="1600" dirty="0">
                  <a:solidFill>
                    <a:srgbClr val="17375E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702" y="694615"/>
                <a:ext cx="8458200" cy="2308319"/>
              </a:xfrm>
              <a:blipFill rotWithShape="1">
                <a:blip r:embed="rId2"/>
                <a:stretch>
                  <a:fillRect l="-1514" r="-1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11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393511" y="3903260"/>
                <a:ext cx="8458200" cy="25657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9388" indent="-179388" algn="l" defTabSz="9144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SzPct val="80000"/>
                  <a:buFont typeface="Wingdings" pitchFamily="2" charset="2"/>
                  <a:buChar char="§"/>
                  <a:tabLst>
                    <a:tab pos="179388" algn="l"/>
                  </a:tabLst>
                  <a:defRPr sz="2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538163" indent="-273050" algn="l" defTabSz="9144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Font typeface="Arial" pitchFamily="34" charset="0"/>
                  <a:buChar char="–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717550" indent="-179388" algn="l" defTabSz="9144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896938" indent="-179388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076325" indent="-2730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2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uk-UA" sz="2800" dirty="0" smtClean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12. </a:t>
                </a:r>
                <a:r>
                  <a:rPr lang="ru-RU" sz="2800" i="1" dirty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ABCD </a:t>
                </a:r>
                <a:r>
                  <a:rPr lang="uk-UA" sz="2800" i="1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– 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квадрат зі стороною 10. Чому дорівнює скалярний добуток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ru-RU" sz="2800" i="1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Cambria Math"/>
                    <a:ea typeface="Calibri"/>
                    <a:cs typeface="Cambria Math"/>
                  </a:rPr>
                  <a:t>⋅</a:t>
                </a:r>
                <a:r>
                  <a:rPr lang="uk-UA" sz="2800" i="1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𝐷</m:t>
                        </m:r>
                      </m:e>
                    </m:acc>
                  </m:oMath>
                </a14:m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ru-RU" sz="2000" dirty="0">
                  <a:solidFill>
                    <a:srgbClr val="17375E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А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 100       </a:t>
                </a:r>
                <a:r>
                  <a:rPr lang="uk-UA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Б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 20         </a:t>
                </a:r>
                <a:r>
                  <a:rPr lang="uk-UA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 </a:t>
                </a:r>
                <a:r>
                  <a:rPr lang="ru-RU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В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 0             </a:t>
                </a:r>
                <a:r>
                  <a:rPr lang="ru-RU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Г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 40</a:t>
                </a:r>
                <a:endParaRPr lang="ru-RU" sz="2000" dirty="0">
                  <a:solidFill>
                    <a:srgbClr val="17375E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endParaRPr lang="ru-RU" sz="2800" dirty="0">
                  <a:solidFill>
                    <a:srgbClr val="17375E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11" y="3903260"/>
                <a:ext cx="8458200" cy="2565779"/>
              </a:xfrm>
              <a:prstGeom prst="rect">
                <a:avLst/>
              </a:prstGeom>
              <a:blipFill rotWithShape="1">
                <a:blip r:embed="rId3"/>
                <a:stretch>
                  <a:fillRect l="-1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бъект 2"/>
          <p:cNvSpPr txBox="1">
            <a:spLocks/>
          </p:cNvSpPr>
          <p:nvPr/>
        </p:nvSpPr>
        <p:spPr>
          <a:xfrm>
            <a:off x="5070142" y="2061239"/>
            <a:ext cx="655093" cy="117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Wingdings 2"/>
              </a:rPr>
              <a:t></a:t>
            </a:r>
            <a:endParaRPr lang="ru-RU" sz="44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29433" y="5295333"/>
            <a:ext cx="655093" cy="117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Wingdings 2"/>
              </a:rPr>
              <a:t></a:t>
            </a:r>
            <a:endParaRPr lang="ru-RU" sz="44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62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82054" y="762427"/>
                <a:ext cx="8458200" cy="2308319"/>
              </a:xfrm>
            </p:spPr>
            <p:txBody>
              <a:bodyPr>
                <a:noAutofit/>
              </a:bodyPr>
              <a:lstStyle/>
              <a:p>
                <a:pPr marL="0" indent="0">
                  <a:spcAft>
                    <a:spcPts val="0"/>
                  </a:spcAft>
                  <a:buNone/>
                </a:pPr>
                <a:r>
                  <a:rPr lang="uk-UA" sz="2800" dirty="0" smtClean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13. Дано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uk-UA" sz="2800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acc>
                  </m:oMath>
                </a14:m>
                <a:r>
                  <a:rPr lang="uk-UA" sz="28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(−6; 4; 12). Знайдіть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uk-UA" sz="2800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𝑚</m:t>
                        </m:r>
                      </m:e>
                    </m:acc>
                  </m:oMath>
                </a14:m>
                <a:r>
                  <a:rPr lang="uk-UA" sz="28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,який </a:t>
                </a:r>
                <a:r>
                  <a:rPr lang="uk-UA" sz="2800" dirty="0" err="1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співнапрямлений</a:t>
                </a:r>
                <a:r>
                  <a:rPr lang="uk-UA" sz="28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uk-UA" sz="2800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acc>
                  </m:oMath>
                </a14:m>
                <a:r>
                  <a:rPr lang="uk-UA" sz="28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.</a:t>
                </a:r>
                <a:endParaRPr lang="ru-RU" sz="2000" dirty="0">
                  <a:solidFill>
                    <a:srgbClr val="00206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uk-UA" sz="2800" dirty="0" smtClean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А</a:t>
                </a:r>
                <a:r>
                  <a:rPr lang="uk-UA" sz="28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uk-UA" sz="2800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𝑚</m:t>
                        </m:r>
                      </m:e>
                    </m:acc>
                  </m:oMath>
                </a14:m>
                <a:r>
                  <a:rPr lang="uk-UA" sz="28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(3; 2; 6);     Б)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uk-UA" sz="2800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𝑚</m:t>
                        </m:r>
                      </m:e>
                    </m:acc>
                  </m:oMath>
                </a14:m>
                <a:r>
                  <a:rPr lang="uk-UA" sz="28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(3; −2; −6);    В)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uk-UA" sz="2800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𝑚</m:t>
                        </m:r>
                      </m:e>
                    </m:acc>
                  </m:oMath>
                </a14:m>
                <a:r>
                  <a:rPr lang="uk-UA" sz="28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(−3; 2; 6).</a:t>
                </a:r>
                <a:endParaRPr lang="ru-RU" sz="2000" dirty="0">
                  <a:solidFill>
                    <a:srgbClr val="00206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ru-RU" sz="1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2054" y="762427"/>
                <a:ext cx="8458200" cy="2308319"/>
              </a:xfrm>
              <a:blipFill rotWithShape="1">
                <a:blip r:embed="rId2"/>
                <a:stretch>
                  <a:fillRect l="-1441" t="-2639" r="-12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12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393511" y="3889612"/>
                <a:ext cx="8458200" cy="2347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9388" indent="-179388" algn="l" defTabSz="9144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SzPct val="80000"/>
                  <a:buFont typeface="Wingdings" pitchFamily="2" charset="2"/>
                  <a:buChar char="§"/>
                  <a:tabLst>
                    <a:tab pos="179388" algn="l"/>
                  </a:tabLst>
                  <a:defRPr sz="2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538163" indent="-273050" algn="l" defTabSz="9144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Font typeface="Arial" pitchFamily="34" charset="0"/>
                  <a:buChar char="–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717550" indent="-179388" algn="l" defTabSz="9144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896938" indent="-179388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076325" indent="-2730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2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0"/>
                  </a:spcAft>
                  <a:buNone/>
                </a:pPr>
                <a:r>
                  <a:rPr lang="uk-UA" sz="2800" dirty="0" smtClean="0">
                    <a:solidFill>
                      <a:srgbClr val="002060"/>
                    </a:solidFill>
                    <a:latin typeface="Times New Roman"/>
                    <a:ea typeface="Calibri"/>
                  </a:rPr>
                  <a:t>14</a:t>
                </a:r>
                <a:r>
                  <a:rPr lang="ru-RU" sz="2800" dirty="0" smtClean="0">
                    <a:solidFill>
                      <a:srgbClr val="002060"/>
                    </a:solidFill>
                    <a:latin typeface="Times New Roman"/>
                    <a:ea typeface="Calibri"/>
                  </a:rPr>
                  <a:t>. </a:t>
                </a:r>
                <a:r>
                  <a:rPr lang="ru-RU" sz="2800" dirty="0" err="1">
                    <a:solidFill>
                      <a:srgbClr val="002060"/>
                    </a:solidFill>
                    <a:latin typeface="Times New Roman"/>
                    <a:ea typeface="Calibri"/>
                  </a:rPr>
                  <a:t>Якщо</a:t>
                </a:r>
                <a:r>
                  <a:rPr lang="ru-RU" sz="2800" dirty="0">
                    <a:solidFill>
                      <a:srgbClr val="002060"/>
                    </a:solidFill>
                    <a:latin typeface="Times New Roman"/>
                    <a:ea typeface="Calibri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800" i="1" dirty="0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2800" dirty="0" err="1">
                    <a:solidFill>
                      <a:srgbClr val="002060"/>
                    </a:solidFill>
                    <a:latin typeface="Cambria Math"/>
                    <a:ea typeface="Calibri"/>
                    <a:cs typeface="Cambria Math"/>
                  </a:rPr>
                  <a:t>⋅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800" i="1" dirty="0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800" dirty="0">
                    <a:solidFill>
                      <a:srgbClr val="002060"/>
                    </a:solidFill>
                    <a:latin typeface="Times New Roman"/>
                    <a:ea typeface="Calibri"/>
                  </a:rPr>
                  <a:t> = 120 , то кут </a:t>
                </a:r>
                <a:r>
                  <a:rPr lang="ru-RU" sz="2800" dirty="0" err="1">
                    <a:solidFill>
                      <a:srgbClr val="002060"/>
                    </a:solidFill>
                    <a:latin typeface="Times New Roman"/>
                    <a:ea typeface="Calibri"/>
                  </a:rPr>
                  <a:t>між</a:t>
                </a:r>
                <a:r>
                  <a:rPr lang="ru-RU" sz="2800" dirty="0">
                    <a:solidFill>
                      <a:srgbClr val="002060"/>
                    </a:solidFill>
                    <a:latin typeface="Times New Roman"/>
                    <a:ea typeface="Calibri"/>
                  </a:rPr>
                  <a:t> векторами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800" i="1" dirty="0">
                            <a:solidFill>
                              <a:srgbClr val="002060"/>
                            </a:solidFill>
                            <a:latin typeface="Cambria Math"/>
                            <a:ea typeface="Calibri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2800" i="1" dirty="0">
                    <a:solidFill>
                      <a:srgbClr val="002060"/>
                    </a:solidFill>
                    <a:latin typeface="Times New Roman"/>
                    <a:ea typeface="Calibri"/>
                  </a:rPr>
                  <a:t> </a:t>
                </a:r>
                <a:r>
                  <a:rPr lang="ru-RU" sz="2800" dirty="0">
                    <a:solidFill>
                      <a:srgbClr val="002060"/>
                    </a:solidFill>
                    <a:latin typeface="Times New Roman"/>
                    <a:ea typeface="Calibri"/>
                  </a:rPr>
                  <a:t>і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ru-RU" sz="2800" i="1" dirty="0">
                            <a:solidFill>
                              <a:srgbClr val="002060"/>
                            </a:solidFill>
                            <a:latin typeface="Times New Roman"/>
                            <a:ea typeface="Calibri"/>
                          </a:rPr>
                          <m:t>b</m:t>
                        </m:r>
                      </m:e>
                    </m:acc>
                  </m:oMath>
                </a14:m>
                <a:r>
                  <a:rPr lang="ru-RU" sz="2800" i="1" dirty="0" smtClean="0">
                    <a:solidFill>
                      <a:srgbClr val="002060"/>
                    </a:solidFill>
                    <a:latin typeface="Times New Roman"/>
                    <a:ea typeface="Calibri"/>
                  </a:rPr>
                  <a:t> </a:t>
                </a:r>
                <a:r>
                  <a:rPr lang="ru-RU" sz="2800" dirty="0" err="1">
                    <a:solidFill>
                      <a:srgbClr val="002060"/>
                    </a:solidFill>
                    <a:latin typeface="Times New Roman"/>
                    <a:ea typeface="Calibri"/>
                  </a:rPr>
                  <a:t>може</a:t>
                </a:r>
                <a:r>
                  <a:rPr lang="ru-RU" sz="2800" dirty="0">
                    <a:solidFill>
                      <a:srgbClr val="002060"/>
                    </a:solidFill>
                    <a:latin typeface="Times New Roman"/>
                    <a:ea typeface="Calibri"/>
                  </a:rPr>
                  <a:t> </a:t>
                </a:r>
                <a:r>
                  <a:rPr lang="ru-RU" sz="2800" dirty="0" err="1">
                    <a:solidFill>
                      <a:srgbClr val="002060"/>
                    </a:solidFill>
                    <a:latin typeface="Times New Roman"/>
                    <a:ea typeface="Calibri"/>
                  </a:rPr>
                  <a:t>дорівнювати</a:t>
                </a:r>
                <a:r>
                  <a:rPr lang="ru-RU" sz="2800" dirty="0" smtClean="0">
                    <a:solidFill>
                      <a:srgbClr val="002060"/>
                    </a:solidFill>
                    <a:latin typeface="Times New Roman"/>
                    <a:ea typeface="Calibri"/>
                  </a:rPr>
                  <a:t>:</a:t>
                </a: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ru-RU" sz="2800" dirty="0">
                    <a:solidFill>
                      <a:srgbClr val="002060"/>
                    </a:solidFill>
                    <a:latin typeface="Times New Roman"/>
                    <a:ea typeface="Calibri"/>
                  </a:rPr>
                  <a:t/>
                </a:r>
                <a:br>
                  <a:rPr lang="ru-RU" sz="2800" dirty="0">
                    <a:solidFill>
                      <a:srgbClr val="002060"/>
                    </a:solidFill>
                    <a:latin typeface="Times New Roman"/>
                    <a:ea typeface="Calibri"/>
                  </a:rPr>
                </a:br>
                <a:r>
                  <a:rPr lang="ru-RU" sz="2800" dirty="0">
                    <a:solidFill>
                      <a:srgbClr val="002060"/>
                    </a:solidFill>
                    <a:latin typeface="Times New Roman"/>
                    <a:ea typeface="Calibri"/>
                  </a:rPr>
                  <a:t>А) 130°   </a:t>
                </a:r>
                <a:r>
                  <a:rPr lang="ru-RU" sz="2800" dirty="0" smtClean="0">
                    <a:solidFill>
                      <a:srgbClr val="002060"/>
                    </a:solidFill>
                    <a:latin typeface="Times New Roman"/>
                    <a:ea typeface="Calibri"/>
                  </a:rPr>
                  <a:t>    </a:t>
                </a:r>
                <a:r>
                  <a:rPr lang="ru-RU" sz="2800" dirty="0">
                    <a:solidFill>
                      <a:srgbClr val="002060"/>
                    </a:solidFill>
                    <a:latin typeface="Times New Roman"/>
                    <a:ea typeface="Calibri"/>
                  </a:rPr>
                  <a:t>Б) </a:t>
                </a:r>
                <a:r>
                  <a:rPr lang="ru-RU" sz="2800" dirty="0" smtClean="0">
                    <a:solidFill>
                      <a:srgbClr val="002060"/>
                    </a:solidFill>
                    <a:latin typeface="Times New Roman"/>
                    <a:ea typeface="Calibri"/>
                  </a:rPr>
                  <a:t>50</a:t>
                </a:r>
                <a:r>
                  <a:rPr lang="ru-RU" sz="2800" dirty="0">
                    <a:solidFill>
                      <a:srgbClr val="002060"/>
                    </a:solidFill>
                    <a:latin typeface="Times New Roman"/>
                    <a:ea typeface="Calibri"/>
                  </a:rPr>
                  <a:t>°           </a:t>
                </a:r>
                <a:r>
                  <a:rPr lang="ru-RU" sz="2800" dirty="0" smtClean="0">
                    <a:solidFill>
                      <a:srgbClr val="002060"/>
                    </a:solidFill>
                    <a:latin typeface="Times New Roman"/>
                    <a:ea typeface="Calibri"/>
                  </a:rPr>
                  <a:t>В</a:t>
                </a:r>
                <a:r>
                  <a:rPr lang="ru-RU" sz="2800" dirty="0">
                    <a:solidFill>
                      <a:srgbClr val="002060"/>
                    </a:solidFill>
                    <a:latin typeface="Times New Roman"/>
                    <a:ea typeface="Calibri"/>
                  </a:rPr>
                  <a:t>) 90°    </a:t>
                </a:r>
                <a:r>
                  <a:rPr lang="ru-RU" sz="2800" dirty="0" smtClean="0">
                    <a:solidFill>
                      <a:srgbClr val="002060"/>
                    </a:solidFill>
                    <a:latin typeface="Times New Roman"/>
                    <a:ea typeface="Calibri"/>
                  </a:rPr>
                  <a:t>   </a:t>
                </a:r>
                <a:r>
                  <a:rPr lang="ru-RU" sz="2800" dirty="0">
                    <a:solidFill>
                      <a:srgbClr val="002060"/>
                    </a:solidFill>
                    <a:latin typeface="Times New Roman"/>
                    <a:ea typeface="Calibri"/>
                  </a:rPr>
                  <a:t>Г) </a:t>
                </a:r>
                <a:r>
                  <a:rPr lang="ru-RU" sz="2800" dirty="0" smtClean="0">
                    <a:solidFill>
                      <a:srgbClr val="002060"/>
                    </a:solidFill>
                    <a:latin typeface="Times New Roman"/>
                    <a:ea typeface="Calibri"/>
                  </a:rPr>
                  <a:t>120</a:t>
                </a:r>
                <a:r>
                  <a:rPr lang="ru-RU" sz="2800" dirty="0">
                    <a:solidFill>
                      <a:srgbClr val="002060"/>
                    </a:solidFill>
                    <a:latin typeface="Times New Roman"/>
                    <a:ea typeface="Calibri"/>
                  </a:rPr>
                  <a:t>°</a:t>
                </a:r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11" y="3889612"/>
                <a:ext cx="8458200" cy="2347415"/>
              </a:xfrm>
              <a:prstGeom prst="rect">
                <a:avLst/>
              </a:prstGeom>
              <a:blipFill rotWithShape="1">
                <a:blip r:embed="rId3"/>
                <a:stretch>
                  <a:fillRect l="-1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бъект 2"/>
          <p:cNvSpPr txBox="1">
            <a:spLocks/>
          </p:cNvSpPr>
          <p:nvPr/>
        </p:nvSpPr>
        <p:spPr>
          <a:xfrm>
            <a:off x="7945267" y="1747130"/>
            <a:ext cx="655093" cy="117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Wingdings 2"/>
              </a:rPr>
              <a:t></a:t>
            </a:r>
            <a:endParaRPr lang="ru-RU" sz="44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034350" y="5063321"/>
            <a:ext cx="655093" cy="117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Wingdings 2"/>
              </a:rPr>
              <a:t></a:t>
            </a:r>
            <a:endParaRPr lang="ru-RU" sz="44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992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511" y="392350"/>
            <a:ext cx="8458200" cy="88759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6600"/>
                </a:solidFill>
              </a:rPr>
              <a:t>Розв‘яжіть задачу</a:t>
            </a:r>
            <a:endParaRPr lang="ru-RU" sz="3600" dirty="0">
              <a:solidFill>
                <a:srgbClr val="FF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1000" y="1398985"/>
            <a:ext cx="7642747" cy="18306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17375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17375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</a:t>
            </a:r>
            <a:r>
              <a:rPr lang="uk-UA" sz="2800" dirty="0" smtClean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Доведіть</a:t>
            </a:r>
            <a:r>
              <a:rPr lang="uk-UA" sz="2800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uk-UA" sz="2800" dirty="0" smtClean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    що    трикутник   з   вершинами   А(3</a:t>
            </a:r>
            <a:r>
              <a:rPr lang="uk-UA" sz="2800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;-2; 1), В(-2, 1;3), С(1;3;-2) </a:t>
            </a:r>
            <a:r>
              <a:rPr lang="uk-UA" sz="2800" dirty="0" smtClean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   рівносторонній</a:t>
            </a:r>
            <a:r>
              <a:rPr lang="uk-UA" sz="2800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solidFill>
                <a:srgbClr val="17375E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3000" dirty="0" smtClean="0">
              <a:solidFill>
                <a:srgbClr val="17375E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uk-UA" sz="2800" dirty="0" smtClean="0">
              <a:solidFill>
                <a:srgbClr val="17375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800" dirty="0">
              <a:solidFill>
                <a:srgbClr val="17375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3511" y="3889612"/>
            <a:ext cx="8458200" cy="234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255599" y="3875964"/>
            <a:ext cx="2251876" cy="1483195"/>
          </a:xfrm>
          <a:prstGeom prst="triangl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1000" y="5321494"/>
            <a:ext cx="621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А</a:t>
            </a:r>
            <a:endParaRPr lang="ru-RU" sz="2400" b="1" dirty="0">
              <a:solidFill>
                <a:srgbClr val="17375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0650" y="3229633"/>
            <a:ext cx="621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В</a:t>
            </a:r>
            <a:endParaRPr lang="ru-RU" sz="2400" b="1" dirty="0">
              <a:solidFill>
                <a:srgbClr val="17375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7475" y="5322061"/>
            <a:ext cx="621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</a:rPr>
              <a:t>С</a:t>
            </a:r>
            <a:endParaRPr lang="ru-RU" sz="24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0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511" y="392350"/>
            <a:ext cx="8458200" cy="88759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6600"/>
                </a:solidFill>
              </a:rPr>
              <a:t>Розв‘яжіть задачу</a:t>
            </a:r>
            <a:endParaRPr lang="ru-RU" sz="3600" dirty="0">
              <a:solidFill>
                <a:srgbClr val="FF66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3511" y="1336556"/>
                <a:ext cx="7952665" cy="473669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ru-RU" sz="2800" dirty="0" smtClean="0">
                    <a:solidFill>
                      <a:srgbClr val="17375E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      </a:t>
                </a:r>
              </a:p>
              <a:p>
                <a:pPr marL="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ru-RU" sz="2800" dirty="0" smtClean="0">
                    <a:solidFill>
                      <a:srgbClr val="17375E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2. </a:t>
                </a:r>
                <a:r>
                  <a:rPr lang="uk-UA" sz="2800" dirty="0" smtClean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Обчисліть </a:t>
                </a:r>
                <a:r>
                  <a:rPr lang="uk-UA" sz="2800" dirty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довжину вектора 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</m:acc>
                  </m:oMath>
                </a14:m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+ 3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</m:acc>
                  </m:oMath>
                </a14:m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, </a:t>
                </a:r>
                <a:r>
                  <a:rPr lang="uk-UA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якщо </a:t>
                </a:r>
              </a:p>
              <a:p>
                <a:pPr marL="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uk-UA" sz="2800" dirty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uk-UA" sz="2800" dirty="0" smtClean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       </a:t>
                </a:r>
                <a:r>
                  <a:rPr lang="uk-UA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</m:acc>
                  </m:oMath>
                </a14:m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(3;1;0), </a:t>
                </a:r>
                <a:r>
                  <a:rPr lang="uk-UA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</m:acc>
                  </m:oMath>
                </a14:m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(0;1;1</a:t>
                </a:r>
                <a:r>
                  <a:rPr lang="uk-UA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).</a:t>
                </a:r>
              </a:p>
              <a:p>
                <a:pPr marL="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endParaRPr lang="uk-UA" sz="2800" dirty="0">
                  <a:solidFill>
                    <a:srgbClr val="17375E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endParaRPr lang="ru-RU" sz="2800" dirty="0">
                  <a:solidFill>
                    <a:srgbClr val="17375E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uk-UA" sz="2800" dirty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uk-UA" sz="2800" dirty="0" smtClean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                  </a:t>
                </a:r>
                <a:r>
                  <a:rPr lang="uk-UA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(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Відповідь: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uk-UA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70</m:t>
                        </m:r>
                      </m:e>
                    </m:rad>
                  </m:oMath>
                </a14:m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)</a:t>
                </a:r>
                <a:endParaRPr lang="ru-RU" sz="2800" dirty="0">
                  <a:solidFill>
                    <a:srgbClr val="17375E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endParaRPr lang="uk-UA" sz="2800" dirty="0" smtClean="0">
                  <a:solidFill>
                    <a:srgbClr val="17375E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511" y="1336556"/>
                <a:ext cx="7952665" cy="4736698"/>
              </a:xfrm>
              <a:blipFill rotWithShape="0">
                <a:blip r:embed="rId2"/>
                <a:stretch>
                  <a:fillRect l="-161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3511" y="3889612"/>
            <a:ext cx="8458200" cy="234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2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511" y="392350"/>
            <a:ext cx="8458200" cy="88759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6600"/>
                </a:solidFill>
              </a:rPr>
              <a:t>Розв‘яжіть задачу</a:t>
            </a:r>
            <a:endParaRPr lang="ru-RU" sz="3600" dirty="0">
              <a:solidFill>
                <a:srgbClr val="FF66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01237" y="1660599"/>
                <a:ext cx="7642747" cy="4712906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2800" dirty="0" smtClean="0">
                    <a:solidFill>
                      <a:srgbClr val="17375E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</a:t>
                </a:r>
                <a:r>
                  <a:rPr lang="ru-RU" sz="2800" dirty="0" smtClean="0">
                    <a:solidFill>
                      <a:srgbClr val="17375E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3. </a:t>
                </a:r>
                <a:r>
                  <a:rPr lang="uk-UA" sz="2800" dirty="0" smtClean="0">
                    <a:solidFill>
                      <a:srgbClr val="17375E"/>
                    </a:solidFill>
                    <a:latin typeface="Times New Roman"/>
                    <a:ea typeface="Calibri"/>
                  </a:rPr>
                  <a:t>Знайдіть довжину діагоналі </a:t>
                </a:r>
                <a:r>
                  <a:rPr lang="uk-UA" sz="2800" i="1" dirty="0">
                    <a:solidFill>
                      <a:srgbClr val="17375E"/>
                    </a:solidFill>
                    <a:latin typeface="Times New Roman"/>
                    <a:ea typeface="Calibri"/>
                  </a:rPr>
                  <a:t>АС</a:t>
                </a:r>
                <a:r>
                  <a:rPr lang="uk-UA" sz="2800" dirty="0">
                    <a:solidFill>
                      <a:srgbClr val="17375E"/>
                    </a:solidFill>
                    <a:latin typeface="Times New Roman"/>
                    <a:ea typeface="Calibri"/>
                  </a:rPr>
                  <a:t> паралелограма </a:t>
                </a:r>
                <a:r>
                  <a:rPr lang="uk-UA" sz="2800" i="1" dirty="0" smtClean="0">
                    <a:solidFill>
                      <a:srgbClr val="17375E"/>
                    </a:solidFill>
                    <a:latin typeface="Times New Roman"/>
                    <a:ea typeface="Calibri"/>
                  </a:rPr>
                  <a:t>ABCD</a:t>
                </a:r>
                <a:r>
                  <a:rPr lang="uk-UA" sz="2800" i="1" dirty="0">
                    <a:solidFill>
                      <a:srgbClr val="17375E"/>
                    </a:solidFill>
                    <a:latin typeface="Times New Roman"/>
                    <a:ea typeface="Calibri"/>
                  </a:rPr>
                  <a:t>,</a:t>
                </a:r>
                <a:r>
                  <a:rPr lang="uk-UA" sz="2800" dirty="0">
                    <a:solidFill>
                      <a:srgbClr val="17375E"/>
                    </a:solidFill>
                    <a:latin typeface="Times New Roman"/>
                    <a:ea typeface="Calibri"/>
                  </a:rPr>
                  <a:t> </a:t>
                </a:r>
                <a:r>
                  <a:rPr lang="uk-UA" sz="2800" dirty="0" smtClean="0">
                    <a:solidFill>
                      <a:srgbClr val="17375E"/>
                    </a:solidFill>
                    <a:latin typeface="Times New Roman"/>
                    <a:ea typeface="Calibri"/>
                  </a:rPr>
                  <a:t>якщо 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uk-UA" sz="2800" dirty="0">
                    <a:solidFill>
                      <a:srgbClr val="17375E"/>
                    </a:solidFill>
                    <a:latin typeface="Times New Roman"/>
                    <a:ea typeface="Calibri"/>
                  </a:rPr>
                  <a:t> </a:t>
                </a:r>
                <a:r>
                  <a:rPr lang="uk-UA" sz="2800" dirty="0" smtClean="0">
                    <a:solidFill>
                      <a:srgbClr val="17375E"/>
                    </a:solidFill>
                    <a:latin typeface="Times New Roman"/>
                    <a:ea typeface="Calibri"/>
                  </a:rPr>
                  <a:t>                А </a:t>
                </a:r>
                <a:r>
                  <a:rPr lang="uk-UA" sz="2800" dirty="0">
                    <a:solidFill>
                      <a:srgbClr val="17375E"/>
                    </a:solidFill>
                    <a:latin typeface="Times New Roman"/>
                    <a:ea typeface="Calibri"/>
                  </a:rPr>
                  <a:t>(2; - 6; 0), </a:t>
                </a:r>
                <a:r>
                  <a:rPr lang="uk-UA" sz="2800" dirty="0" smtClean="0">
                    <a:solidFill>
                      <a:srgbClr val="17375E"/>
                    </a:solidFill>
                    <a:latin typeface="Times New Roman"/>
                    <a:ea typeface="Calibri"/>
                  </a:rPr>
                  <a:t>   В </a:t>
                </a:r>
                <a:r>
                  <a:rPr lang="uk-UA" sz="2800" dirty="0">
                    <a:solidFill>
                      <a:srgbClr val="17375E"/>
                    </a:solidFill>
                    <a:latin typeface="Times New Roman"/>
                    <a:ea typeface="Calibri"/>
                  </a:rPr>
                  <a:t>(-4; 8; 2), </a:t>
                </a:r>
                <a:r>
                  <a:rPr lang="uk-UA" sz="2800" dirty="0" smtClean="0">
                    <a:solidFill>
                      <a:srgbClr val="17375E"/>
                    </a:solidFill>
                    <a:latin typeface="Times New Roman"/>
                    <a:ea typeface="Calibri"/>
                  </a:rPr>
                  <a:t>  </a:t>
                </a:r>
                <a:r>
                  <a:rPr lang="en-US" sz="2800" dirty="0" smtClean="0">
                    <a:solidFill>
                      <a:srgbClr val="17375E"/>
                    </a:solidFill>
                    <a:latin typeface="Times New Roman"/>
                    <a:ea typeface="Calibri"/>
                  </a:rPr>
                  <a:t>D</a:t>
                </a:r>
                <a:r>
                  <a:rPr lang="uk-UA" sz="2800" dirty="0" smtClean="0">
                    <a:solidFill>
                      <a:srgbClr val="17375E"/>
                    </a:solidFill>
                    <a:latin typeface="Times New Roman"/>
                    <a:ea typeface="Calibri"/>
                  </a:rPr>
                  <a:t> </a:t>
                </a:r>
                <a:r>
                  <a:rPr lang="uk-UA" sz="2800" dirty="0">
                    <a:solidFill>
                      <a:srgbClr val="17375E"/>
                    </a:solidFill>
                    <a:latin typeface="Times New Roman"/>
                    <a:ea typeface="Calibri"/>
                  </a:rPr>
                  <a:t>(0;-12;0).</a:t>
                </a:r>
                <a:endParaRPr lang="uk-UA" sz="2800" dirty="0">
                  <a:solidFill>
                    <a:srgbClr val="17375E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uk-UA" sz="2800" dirty="0" smtClean="0">
                  <a:solidFill>
                    <a:srgbClr val="17375E"/>
                  </a:solidFill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0" indent="0" algn="r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uk-UA" sz="2800" dirty="0">
                  <a:solidFill>
                    <a:srgbClr val="17375E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uk-UA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                                  (</a:t>
                </a:r>
                <a:r>
                  <a:rPr lang="uk-UA" sz="2800" dirty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Відповідь. 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rgbClr val="17375E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33</m:t>
                        </m:r>
                      </m:e>
                    </m:rad>
                  </m:oMath>
                </a14:m>
                <a:r>
                  <a:rPr lang="uk-UA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.)</a:t>
                </a:r>
                <a:endParaRPr lang="ru-RU" sz="2000" dirty="0">
                  <a:solidFill>
                    <a:srgbClr val="17375E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endParaRPr lang="ru-RU" sz="3000" dirty="0" smtClean="0">
                  <a:solidFill>
                    <a:srgbClr val="17375E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endParaRPr lang="uk-UA" sz="2800" dirty="0" smtClean="0">
                  <a:solidFill>
                    <a:srgbClr val="17375E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endParaRPr lang="ru-RU" sz="2800" dirty="0">
                  <a:solidFill>
                    <a:srgbClr val="17375E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1237" y="1660599"/>
                <a:ext cx="7642747" cy="4712906"/>
              </a:xfrm>
              <a:blipFill rotWithShape="0">
                <a:blip r:embed="rId2"/>
                <a:stretch>
                  <a:fillRect l="-1595" t="-7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3511" y="3889612"/>
            <a:ext cx="8458200" cy="234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09" y="4103352"/>
            <a:ext cx="3652743" cy="191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8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511" y="392350"/>
            <a:ext cx="8458200" cy="88759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6600"/>
                </a:solidFill>
              </a:rPr>
              <a:t>Розв‘яжіть задачу</a:t>
            </a:r>
            <a:endParaRPr lang="ru-RU" sz="3600" dirty="0">
              <a:solidFill>
                <a:srgbClr val="FF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10168" y="1506123"/>
                <a:ext cx="7642747" cy="4048516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2800" dirty="0" smtClean="0">
                    <a:solidFill>
                      <a:srgbClr val="17375E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	    </a:t>
                </a:r>
                <a:r>
                  <a:rPr lang="uk-UA" sz="2800" dirty="0" smtClean="0">
                    <a:solidFill>
                      <a:srgbClr val="17375E"/>
                    </a:solidFill>
                    <a:latin typeface="Times New Roman"/>
                    <a:ea typeface="Calibri"/>
                    <a:cs typeface="Times New Roman"/>
                  </a:rPr>
                  <a:t>Відомо,  що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uk-UA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</m:acc>
                  </m:oMath>
                </a14:m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 і  </a:t>
                </a:r>
                <a:r>
                  <a:rPr lang="uk-UA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uk-UA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</m:acc>
                  </m:oMath>
                </a14:m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—  одиничні  вектори,  кут  </a:t>
                </a:r>
                <a:r>
                  <a:rPr lang="uk-UA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між   якими  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дорівнює  30°. </a:t>
                </a:r>
                <a:r>
                  <a:rPr lang="uk-UA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   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Обчисліть  скалярний  добуток  векторів 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uk-UA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</m:acc>
                  </m:oMath>
                </a14:m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− 2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uk-UA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</m:acc>
                  </m:oMath>
                </a14:m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)(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uk-UA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</m:acc>
                  </m:oMath>
                </a14:m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17375E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uk-UA" sz="2800" i="1">
                            <a:solidFill>
                              <a:srgbClr val="17375E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</m:acc>
                  </m:oMath>
                </a14:m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). </a:t>
                </a:r>
                <a:endParaRPr lang="uk-UA" sz="2800" dirty="0" smtClean="0">
                  <a:solidFill>
                    <a:srgbClr val="17375E"/>
                  </a:solidFill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uk-UA" sz="2800" dirty="0">
                  <a:solidFill>
                    <a:srgbClr val="17375E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uk-UA" sz="2800" dirty="0" smtClean="0">
                  <a:solidFill>
                    <a:srgbClr val="17375E"/>
                  </a:solidFill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uk-UA" sz="2800" dirty="0" smtClean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                           (</a:t>
                </a:r>
                <a:r>
                  <a:rPr lang="uk-UA" sz="2800" dirty="0">
                    <a:solidFill>
                      <a:srgbClr val="17375E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Відповідь:  −√3/2 − 1.)</a:t>
                </a:r>
                <a:endParaRPr lang="ru-RU" sz="2000" dirty="0">
                  <a:solidFill>
                    <a:srgbClr val="17375E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endParaRPr lang="ru-RU" sz="3000" dirty="0" smtClean="0">
                  <a:solidFill>
                    <a:srgbClr val="17375E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endParaRPr lang="uk-UA" sz="2800" dirty="0" smtClean="0">
                  <a:solidFill>
                    <a:srgbClr val="17375E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endParaRPr lang="ru-RU" sz="2800" dirty="0">
                  <a:solidFill>
                    <a:srgbClr val="17375E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0168" y="1506123"/>
                <a:ext cx="7642747" cy="4048516"/>
              </a:xfrm>
              <a:blipFill rotWithShape="1">
                <a:blip r:embed="rId2"/>
                <a:stretch>
                  <a:fillRect l="-15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3511" y="3889612"/>
            <a:ext cx="8458200" cy="234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515" y="4765141"/>
            <a:ext cx="1951037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64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018" y="146690"/>
            <a:ext cx="8458200" cy="740414"/>
          </a:xfrm>
        </p:spPr>
        <p:txBody>
          <a:bodyPr>
            <a:noAutofit/>
          </a:bodyPr>
          <a:lstStyle/>
          <a:p>
            <a:pPr algn="ctr"/>
            <a:r>
              <a:rPr lang="uk-UA" sz="6000" spc="600" dirty="0" smtClean="0">
                <a:solidFill>
                  <a:srgbClr val="FF6600"/>
                </a:solidFill>
                <a:latin typeface="Georgia" pitchFamily="18" charset="0"/>
              </a:rPr>
              <a:t>Кросворд</a:t>
            </a:r>
            <a:endParaRPr lang="ru-RU" sz="6000" spc="600" dirty="0">
              <a:solidFill>
                <a:srgbClr val="FF66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369" y="1021735"/>
            <a:ext cx="8632209" cy="5692964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1. Прізвище </a:t>
            </a:r>
            <a:r>
              <a:rPr lang="uk-UA" sz="2400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математика, в праці якого вперше з'явилося поняття вектора</a:t>
            </a:r>
            <a:r>
              <a:rPr lang="uk-UA" sz="2400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lvl="0" indent="0">
              <a:spcAft>
                <a:spcPts val="0"/>
              </a:spcAft>
              <a:buNone/>
            </a:pPr>
            <a:endParaRPr lang="ru-RU" sz="1800" dirty="0">
              <a:solidFill>
                <a:srgbClr val="17375E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2. Як </a:t>
            </a:r>
            <a:r>
              <a:rPr lang="uk-UA" sz="2400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називається відрізок, для якого вказано початок і кінець</a:t>
            </a:r>
            <a:r>
              <a:rPr lang="uk-UA" sz="2400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 marL="0" lvl="0" indent="0">
              <a:spcAft>
                <a:spcPts val="0"/>
              </a:spcAft>
              <a:buNone/>
            </a:pPr>
            <a:endParaRPr lang="ru-RU" sz="1800" dirty="0">
              <a:solidFill>
                <a:srgbClr val="17375E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3. Назва </a:t>
            </a:r>
            <a:r>
              <a:rPr lang="uk-UA" sz="2400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двох ненульових векторів, що лежать на одній прямій або на двох паралельних прямих</a:t>
            </a:r>
            <a:r>
              <a:rPr lang="uk-UA" sz="2400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 marL="0" lvl="0" indent="0">
              <a:spcAft>
                <a:spcPts val="0"/>
              </a:spcAft>
              <a:buNone/>
            </a:pPr>
            <a:endParaRPr lang="ru-RU" sz="1800" dirty="0">
              <a:solidFill>
                <a:srgbClr val="17375E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4. Математик</a:t>
            </a:r>
            <a:r>
              <a:rPr lang="uk-UA" sz="2400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, який ввів сучасне позначення вектора</a:t>
            </a:r>
            <a:r>
              <a:rPr lang="uk-UA" sz="2400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lvl="0" indent="0">
              <a:spcAft>
                <a:spcPts val="0"/>
              </a:spcAft>
              <a:buNone/>
            </a:pPr>
            <a:endParaRPr lang="ru-RU" sz="1800" dirty="0">
              <a:solidFill>
                <a:srgbClr val="17375E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5. Вчений</a:t>
            </a:r>
            <a:r>
              <a:rPr lang="uk-UA" sz="2400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, який ввів прямокутну систему координат</a:t>
            </a:r>
            <a:r>
              <a:rPr lang="uk-UA" sz="2400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lvl="0" indent="0">
              <a:spcAft>
                <a:spcPts val="0"/>
              </a:spcAft>
              <a:buNone/>
            </a:pPr>
            <a:endParaRPr lang="ru-RU" sz="1800" dirty="0">
              <a:solidFill>
                <a:srgbClr val="17375E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6. Як </a:t>
            </a:r>
            <a:r>
              <a:rPr lang="uk-UA" sz="2400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називається координата  </a:t>
            </a:r>
            <a:r>
              <a:rPr lang="uk-UA" sz="2400" i="1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x</a:t>
            </a:r>
            <a:r>
              <a:rPr lang="uk-UA" sz="2400" i="1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lvl="0" indent="0">
              <a:spcAft>
                <a:spcPts val="0"/>
              </a:spcAft>
              <a:buNone/>
            </a:pPr>
            <a:endParaRPr lang="ru-RU" sz="1800" dirty="0" smtClean="0">
              <a:solidFill>
                <a:srgbClr val="17375E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spcAft>
                <a:spcPts val="1000"/>
              </a:spcAft>
              <a:buNone/>
            </a:pPr>
            <a:r>
              <a:rPr lang="uk-UA" sz="2400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7. Як </a:t>
            </a:r>
            <a:r>
              <a:rPr lang="uk-UA" sz="2400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називаються два вектори, якщо вони </a:t>
            </a:r>
            <a:r>
              <a:rPr lang="uk-UA" sz="2400" dirty="0" err="1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співнапрямлені</a:t>
            </a:r>
            <a:r>
              <a:rPr lang="uk-UA" sz="2400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 і мають однакову довжину?</a:t>
            </a:r>
            <a:endParaRPr lang="ru-RU" sz="1800" dirty="0">
              <a:solidFill>
                <a:srgbClr val="17375E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1105" y="6492875"/>
            <a:ext cx="462895" cy="365125"/>
          </a:xfrm>
        </p:spPr>
        <p:txBody>
          <a:bodyPr/>
          <a:lstStyle/>
          <a:p>
            <a:fld id="{B6AE321D-5C8E-47BA-AA52-C91DBBE393DD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1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5" y="3930364"/>
            <a:ext cx="2218650" cy="246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7285" y="1282322"/>
            <a:ext cx="4244455" cy="740414"/>
          </a:xfrm>
          <a:solidFill>
            <a:srgbClr val="FFCC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800" spc="600" dirty="0" err="1" smtClean="0">
                <a:solidFill>
                  <a:srgbClr val="002060"/>
                </a:solidFill>
              </a:rPr>
              <a:t>га</a:t>
            </a:r>
            <a:r>
              <a:rPr lang="uk-UA" sz="4800" spc="600" dirty="0" err="1" smtClean="0">
                <a:solidFill>
                  <a:srgbClr val="FF0000"/>
                </a:solidFill>
              </a:rPr>
              <a:t>м</a:t>
            </a:r>
            <a:r>
              <a:rPr lang="uk-UA" sz="4800" spc="600" dirty="0" err="1" smtClean="0">
                <a:solidFill>
                  <a:srgbClr val="002060"/>
                </a:solidFill>
              </a:rPr>
              <a:t>ільтон</a:t>
            </a:r>
            <a:endParaRPr lang="ru-RU" sz="4800" spc="6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1105" y="6492875"/>
            <a:ext cx="462895" cy="365125"/>
          </a:xfrm>
        </p:spPr>
        <p:txBody>
          <a:bodyPr/>
          <a:lstStyle/>
          <a:p>
            <a:fld id="{B6AE321D-5C8E-47BA-AA52-C91DBBE393DD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76303" y="2022736"/>
            <a:ext cx="2838743" cy="740414"/>
          </a:xfrm>
          <a:prstGeom prst="rect">
            <a:avLst/>
          </a:prstGeom>
          <a:solidFill>
            <a:srgbClr val="FFCC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800" spc="600" dirty="0" smtClean="0">
                <a:solidFill>
                  <a:srgbClr val="002060"/>
                </a:solidFill>
              </a:rPr>
              <a:t>вект</a:t>
            </a:r>
            <a:r>
              <a:rPr lang="uk-UA" sz="4800" spc="600" dirty="0" smtClean="0">
                <a:solidFill>
                  <a:srgbClr val="FF0000"/>
                </a:solidFill>
              </a:rPr>
              <a:t>о</a:t>
            </a:r>
            <a:r>
              <a:rPr lang="uk-UA" sz="4800" spc="600" dirty="0" smtClean="0">
                <a:solidFill>
                  <a:srgbClr val="002060"/>
                </a:solidFill>
              </a:rPr>
              <a:t>р</a:t>
            </a:r>
            <a:endParaRPr lang="ru-RU" sz="4800" spc="600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92818" y="2755804"/>
            <a:ext cx="4244455" cy="740414"/>
          </a:xfrm>
          <a:prstGeom prst="rect">
            <a:avLst/>
          </a:prstGeom>
          <a:solidFill>
            <a:srgbClr val="FFCC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800" spc="600" dirty="0" smtClean="0">
                <a:solidFill>
                  <a:srgbClr val="002060"/>
                </a:solidFill>
              </a:rPr>
              <a:t>ко</a:t>
            </a:r>
            <a:r>
              <a:rPr lang="uk-UA" sz="4800" spc="600" dirty="0" smtClean="0">
                <a:solidFill>
                  <a:srgbClr val="FF0000"/>
                </a:solidFill>
              </a:rPr>
              <a:t>л</a:t>
            </a:r>
            <a:r>
              <a:rPr lang="uk-UA" sz="4800" spc="600" dirty="0" smtClean="0">
                <a:solidFill>
                  <a:srgbClr val="002060"/>
                </a:solidFill>
              </a:rPr>
              <a:t>інеарні</a:t>
            </a:r>
            <a:endParaRPr lang="ru-RU" sz="4800" spc="600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741485" y="3521028"/>
            <a:ext cx="1965277" cy="740414"/>
          </a:xfrm>
          <a:prstGeom prst="rect">
            <a:avLst/>
          </a:prstGeom>
          <a:solidFill>
            <a:srgbClr val="FFCC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800" spc="600" dirty="0" smtClean="0">
                <a:solidFill>
                  <a:srgbClr val="002060"/>
                </a:solidFill>
              </a:rPr>
              <a:t>к</a:t>
            </a:r>
            <a:r>
              <a:rPr lang="uk-UA" sz="4800" spc="600" dirty="0" smtClean="0">
                <a:solidFill>
                  <a:srgbClr val="FF0000"/>
                </a:solidFill>
              </a:rPr>
              <a:t>о</a:t>
            </a:r>
            <a:r>
              <a:rPr lang="uk-UA" sz="4800" spc="600" dirty="0" smtClean="0">
                <a:solidFill>
                  <a:srgbClr val="002060"/>
                </a:solidFill>
              </a:rPr>
              <a:t>ші</a:t>
            </a:r>
            <a:endParaRPr lang="ru-RU" sz="4800" spc="600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995674" y="4251135"/>
            <a:ext cx="3016163" cy="740414"/>
          </a:xfrm>
          <a:prstGeom prst="rect">
            <a:avLst/>
          </a:prstGeom>
          <a:solidFill>
            <a:srgbClr val="FFCC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800" spc="600" dirty="0" err="1" smtClean="0">
                <a:solidFill>
                  <a:srgbClr val="FF0000"/>
                </a:solidFill>
              </a:rPr>
              <a:t>д</a:t>
            </a:r>
            <a:r>
              <a:rPr lang="uk-UA" sz="4800" spc="600" dirty="0" err="1" smtClean="0">
                <a:solidFill>
                  <a:srgbClr val="002060"/>
                </a:solidFill>
              </a:rPr>
              <a:t>екарт</a:t>
            </a:r>
            <a:endParaRPr lang="ru-RU" sz="4800" spc="600" dirty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99132" y="4991549"/>
            <a:ext cx="3555255" cy="740414"/>
          </a:xfrm>
          <a:prstGeom prst="rect">
            <a:avLst/>
          </a:prstGeom>
          <a:solidFill>
            <a:srgbClr val="FFCC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800" spc="600" dirty="0" smtClean="0">
                <a:solidFill>
                  <a:srgbClr val="002060"/>
                </a:solidFill>
              </a:rPr>
              <a:t>абс</a:t>
            </a:r>
            <a:r>
              <a:rPr lang="uk-UA" sz="4800" spc="600" dirty="0" smtClean="0">
                <a:solidFill>
                  <a:srgbClr val="FF0000"/>
                </a:solidFill>
              </a:rPr>
              <a:t>ц</a:t>
            </a:r>
            <a:r>
              <a:rPr lang="uk-UA" sz="4800" spc="600" dirty="0" smtClean="0">
                <a:solidFill>
                  <a:srgbClr val="002060"/>
                </a:solidFill>
              </a:rPr>
              <a:t>иса</a:t>
            </a:r>
            <a:endParaRPr lang="ru-RU" sz="4800" spc="600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645949" y="5762692"/>
            <a:ext cx="2379833" cy="740414"/>
          </a:xfrm>
          <a:prstGeom prst="rect">
            <a:avLst/>
          </a:prstGeom>
          <a:solidFill>
            <a:srgbClr val="FFCC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800" spc="600" dirty="0" smtClean="0">
                <a:solidFill>
                  <a:srgbClr val="002060"/>
                </a:solidFill>
              </a:rPr>
              <a:t>р</a:t>
            </a:r>
            <a:r>
              <a:rPr lang="uk-UA" sz="4800" spc="600" dirty="0" smtClean="0">
                <a:solidFill>
                  <a:srgbClr val="FF0000"/>
                </a:solidFill>
              </a:rPr>
              <a:t>і</a:t>
            </a:r>
            <a:r>
              <a:rPr lang="uk-UA" sz="4800" spc="600" dirty="0" smtClean="0">
                <a:solidFill>
                  <a:srgbClr val="002060"/>
                </a:solidFill>
              </a:rPr>
              <a:t>вні</a:t>
            </a:r>
            <a:endParaRPr lang="ru-RU" sz="4800" spc="600" dirty="0">
              <a:solidFill>
                <a:srgbClr val="00206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48018" y="146690"/>
            <a:ext cx="8458200" cy="740414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uk-UA" sz="6000" spc="600" dirty="0" smtClean="0">
                <a:solidFill>
                  <a:srgbClr val="FF6600"/>
                </a:solidFill>
                <a:latin typeface="Georgia" pitchFamily="18" charset="0"/>
              </a:rPr>
              <a:t>Кросворд</a:t>
            </a:r>
            <a:endParaRPr lang="ru-RU" sz="6000" spc="600" dirty="0">
              <a:solidFill>
                <a:srgbClr val="FF66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6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91822" y="750627"/>
            <a:ext cx="7629098" cy="354841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Повторити параграф 11-15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Виконати номери на вибір</a:t>
            </a:r>
            <a:endParaRPr lang="uk-UA" sz="24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Підготуватися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до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контрольної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роботи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260143" y="0"/>
            <a:ext cx="7861111" cy="1140299"/>
          </a:xfrm>
        </p:spPr>
        <p:txBody>
          <a:bodyPr>
            <a:noAutofit/>
          </a:bodyPr>
          <a:lstStyle/>
          <a:p>
            <a:r>
              <a:rPr lang="uk-UA" sz="4800" i="1" dirty="0" smtClean="0">
                <a:solidFill>
                  <a:srgbClr val="FF6600"/>
                </a:solidFill>
                <a:latin typeface="Georgia" pitchFamily="18" charset="0"/>
              </a:rPr>
              <a:t>Домашнє завдання</a:t>
            </a:r>
            <a:endParaRPr lang="ru-RU" sz="4800" i="1" dirty="0">
              <a:solidFill>
                <a:srgbClr val="FF66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0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500" y="597067"/>
            <a:ext cx="8314899" cy="887590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FF6600"/>
                </a:solidFill>
              </a:rPr>
              <a:t>Епіграф</a:t>
            </a:r>
            <a:r>
              <a:rPr lang="ru-RU" sz="3600" dirty="0" smtClean="0">
                <a:solidFill>
                  <a:srgbClr val="FF6600"/>
                </a:solidFill>
              </a:rPr>
              <a:t>: </a:t>
            </a:r>
            <a:endParaRPr lang="ru-RU" sz="3600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2956" y="1501252"/>
            <a:ext cx="8488907" cy="51315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400" dirty="0" smtClean="0">
              <a:latin typeface="Times New Roman"/>
              <a:ea typeface="Calibri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uk-UA" sz="3200" b="1" i="1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Без звички працювати, без уміння долати труднощі, без дисципліни праці немає людини. А саме до цього й привчає математика.</a:t>
            </a:r>
            <a:endParaRPr lang="ru-RU" sz="2400" b="1" dirty="0">
              <a:solidFill>
                <a:srgbClr val="17375E"/>
              </a:solidFill>
              <a:latin typeface="Calibri"/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3200" b="1" i="1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 	 	</a:t>
            </a:r>
            <a:r>
              <a:rPr lang="uk-UA" sz="2600" b="1" i="1" dirty="0" smtClean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М.І.Кодак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3200" b="1" i="1" dirty="0">
              <a:solidFill>
                <a:srgbClr val="17375E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uk-UA" sz="3200" b="1" i="1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Навчання мистецтву розв'язувати задачі — це виховання волі.</a:t>
            </a:r>
            <a:endParaRPr lang="ru-RU" sz="2400" b="1" dirty="0">
              <a:solidFill>
                <a:srgbClr val="17375E"/>
              </a:solidFill>
              <a:latin typeface="Calibri"/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3200" b="1" i="1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	 	</a:t>
            </a:r>
            <a:r>
              <a:rPr lang="uk-UA" sz="2600" b="1" i="1" dirty="0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Д.</a:t>
            </a:r>
            <a:r>
              <a:rPr lang="uk-UA" sz="2600" b="1" i="1" dirty="0" err="1">
                <a:solidFill>
                  <a:srgbClr val="17375E"/>
                </a:solidFill>
                <a:latin typeface="Times New Roman"/>
                <a:ea typeface="Calibri"/>
                <a:cs typeface="Times New Roman"/>
              </a:rPr>
              <a:t>Пойа</a:t>
            </a:r>
            <a:endParaRPr lang="ru-RU" sz="1900" b="1" dirty="0">
              <a:solidFill>
                <a:srgbClr val="17375E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1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48" y="365055"/>
            <a:ext cx="8458200" cy="88759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FF6600"/>
                </a:solidFill>
              </a:rPr>
              <a:t>Розминка</a:t>
            </a:r>
            <a:endParaRPr lang="ru-RU" sz="4800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6603" y="1351128"/>
            <a:ext cx="8458200" cy="1241947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8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1. Виразіть </a:t>
            </a:r>
            <a:r>
              <a:rPr lang="uk-UA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відстань між двома точками 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А(</a:t>
            </a:r>
            <a:r>
              <a:rPr lang="en-US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x</a:t>
            </a:r>
            <a:r>
              <a:rPr lang="ru-RU" sz="2800" i="1" baseline="-25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;</a:t>
            </a:r>
            <a:r>
              <a:rPr lang="en-US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y</a:t>
            </a:r>
            <a:r>
              <a:rPr lang="ru-RU" sz="2800" i="1" baseline="-25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;</a:t>
            </a:r>
            <a:r>
              <a:rPr lang="en-US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z</a:t>
            </a:r>
            <a:r>
              <a:rPr lang="ru-RU" sz="2800" i="1" baseline="-25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) і </a:t>
            </a:r>
            <a:r>
              <a:rPr lang="uk-UA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en-US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x</a:t>
            </a:r>
            <a:r>
              <a:rPr lang="ru-RU" sz="2800" i="1" baseline="-25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;</a:t>
            </a:r>
            <a:r>
              <a:rPr lang="en-US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y</a:t>
            </a:r>
            <a:r>
              <a:rPr lang="ru-RU" sz="2800" i="1" baseline="-25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;</a:t>
            </a:r>
            <a:r>
              <a:rPr lang="en-US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z</a:t>
            </a:r>
            <a:r>
              <a:rPr lang="ru-RU" sz="2800" i="1" baseline="-25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) </a:t>
            </a:r>
            <a:r>
              <a:rPr lang="uk-UA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через координати цих точок.</a:t>
            </a:r>
            <a:endParaRPr lang="ru-RU" sz="2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6603" y="2747747"/>
            <a:ext cx="8458200" cy="1555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8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2. Запишіть </a:t>
            </a:r>
            <a:r>
              <a:rPr lang="uk-UA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формули для координат середини відрізка КМ через координати його кінців К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en-US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x</a:t>
            </a:r>
            <a:r>
              <a:rPr lang="ru-RU" sz="2800" i="1" baseline="-25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;</a:t>
            </a:r>
            <a:r>
              <a:rPr lang="en-US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y</a:t>
            </a:r>
            <a:r>
              <a:rPr lang="ru-RU" sz="2800" i="1" baseline="-25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;</a:t>
            </a:r>
            <a:r>
              <a:rPr lang="en-US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z</a:t>
            </a:r>
            <a:r>
              <a:rPr lang="ru-RU" sz="2800" i="1" baseline="-25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) і </a:t>
            </a:r>
            <a:r>
              <a:rPr lang="uk-UA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en-US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x</a:t>
            </a:r>
            <a:r>
              <a:rPr lang="ru-RU" sz="2800" i="1" baseline="-25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;</a:t>
            </a:r>
            <a:r>
              <a:rPr lang="en-US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y</a:t>
            </a:r>
            <a:r>
              <a:rPr lang="ru-RU" sz="2800" i="1" baseline="-25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;</a:t>
            </a:r>
            <a:r>
              <a:rPr lang="en-US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z</a:t>
            </a:r>
            <a:r>
              <a:rPr lang="ru-RU" sz="2800" i="1" baseline="-25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)</a:t>
            </a:r>
            <a:r>
              <a:rPr lang="uk-UA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6603" y="4440072"/>
            <a:ext cx="8458200" cy="800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3.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Що</a:t>
            </a:r>
            <a:r>
              <a:rPr lang="ru-RU" sz="28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називається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вектором?</a:t>
            </a:r>
            <a:endParaRPr lang="ru-RU" sz="2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86603" y="5363572"/>
            <a:ext cx="8458200" cy="781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4.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Що</a:t>
            </a:r>
            <a:r>
              <a:rPr lang="ru-RU" sz="28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таке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абсолютна величина вектора?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57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48" y="365055"/>
            <a:ext cx="8458200" cy="887590"/>
          </a:xfrm>
        </p:spPr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rgbClr val="FF6600"/>
                </a:solidFill>
              </a:rPr>
              <a:t>Розминка</a:t>
            </a:r>
            <a:endParaRPr lang="ru-RU" sz="3600" dirty="0">
              <a:solidFill>
                <a:srgbClr val="FF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286603" y="1264690"/>
                <a:ext cx="8458200" cy="1241947"/>
              </a:xfrm>
            </p:spPr>
            <p:txBody>
              <a:bodyPr/>
              <a:lstStyle/>
              <a:p>
                <a:pPr marL="0" lv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uk-UA" sz="2800" i="1" dirty="0" smtClean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5. Як знайти </a:t>
                </a:r>
                <a:r>
                  <a:rPr lang="ru-RU" sz="2800" i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координат</a:t>
                </a:r>
                <a:r>
                  <a:rPr lang="uk-UA" sz="2800" i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и</a:t>
                </a:r>
                <a:r>
                  <a:rPr lang="ru-RU" sz="2800" i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uk-UA" sz="2800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АВ</m:t>
                        </m:r>
                      </m:e>
                    </m:acc>
                  </m:oMath>
                </a14:m>
                <a:r>
                  <a:rPr lang="uk-UA" sz="2800" i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, якщо </a:t>
                </a:r>
                <a:r>
                  <a:rPr lang="ru-RU" sz="2800" i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А(</a:t>
                </a:r>
                <a:r>
                  <a:rPr lang="en-US" sz="2800" i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ru-RU" sz="2800" i="1" baseline="-25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1</a:t>
                </a:r>
                <a:r>
                  <a:rPr lang="ru-RU" sz="2800" i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;</a:t>
                </a:r>
                <a:r>
                  <a:rPr lang="en-US" sz="2800" i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y</a:t>
                </a:r>
                <a:r>
                  <a:rPr lang="ru-RU" sz="2800" i="1" baseline="-25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1</a:t>
                </a:r>
                <a:r>
                  <a:rPr lang="ru-RU" sz="2800" i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;</a:t>
                </a:r>
                <a:r>
                  <a:rPr lang="en-US" sz="2800" i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z</a:t>
                </a:r>
                <a:r>
                  <a:rPr lang="ru-RU" sz="2800" i="1" baseline="-25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1</a:t>
                </a:r>
                <a:r>
                  <a:rPr lang="ru-RU" sz="2800" i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 і </a:t>
                </a:r>
                <a:r>
                  <a:rPr lang="uk-UA" sz="2800" i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В</a:t>
                </a:r>
                <a:r>
                  <a:rPr lang="ru-RU" sz="2800" i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(</a:t>
                </a:r>
                <a:r>
                  <a:rPr lang="en-US" sz="2800" i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ru-RU" sz="2800" i="1" baseline="-25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2</a:t>
                </a:r>
                <a:r>
                  <a:rPr lang="ru-RU" sz="2800" i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;</a:t>
                </a:r>
                <a:r>
                  <a:rPr lang="en-US" sz="2800" i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y</a:t>
                </a:r>
                <a:r>
                  <a:rPr lang="ru-RU" sz="2800" i="1" baseline="-25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2</a:t>
                </a:r>
                <a:r>
                  <a:rPr lang="ru-RU" sz="2800" i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;</a:t>
                </a:r>
                <a:r>
                  <a:rPr lang="en-US" sz="2800" i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z</a:t>
                </a:r>
                <a:r>
                  <a:rPr lang="ru-RU" sz="2800" i="1" baseline="-250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2</a:t>
                </a:r>
                <a:r>
                  <a:rPr lang="ru-RU" sz="2800" i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).</a:t>
                </a:r>
                <a:endParaRPr lang="ru-RU" sz="2000" dirty="0">
                  <a:solidFill>
                    <a:srgbClr val="00206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6603" y="1264690"/>
                <a:ext cx="8458200" cy="1241947"/>
              </a:xfrm>
              <a:blipFill rotWithShape="1">
                <a:blip r:embed="rId2"/>
                <a:stretch>
                  <a:fillRect l="-1441"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6603" y="2931993"/>
            <a:ext cx="8458200" cy="777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6. Як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додати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два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вектори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задані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координатами?</a:t>
            </a:r>
            <a:endParaRPr lang="ru-RU" sz="2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6603" y="3907805"/>
            <a:ext cx="8458200" cy="113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7. Як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помножити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вектор, заданий координатами, на число?</a:t>
            </a:r>
            <a:endParaRPr lang="ru-RU" sz="2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86603" y="5345370"/>
            <a:ext cx="8458200" cy="928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Font typeface="Wingdings" pitchFamily="2" charset="2"/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8. Дайте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означення</a:t>
            </a:r>
            <a:r>
              <a:rPr lang="ru-RU" sz="28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колінеарних</a:t>
            </a:r>
            <a:r>
              <a:rPr lang="ru-RU" sz="28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векторів</a:t>
            </a:r>
            <a:r>
              <a:rPr lang="ru-RU" sz="28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25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48" y="365055"/>
            <a:ext cx="8458200" cy="887590"/>
          </a:xfrm>
        </p:spPr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rgbClr val="FF6600"/>
                </a:solidFill>
              </a:rPr>
              <a:t>Розминка</a:t>
            </a:r>
            <a:endParaRPr lang="ru-RU" sz="3600" dirty="0">
              <a:solidFill>
                <a:srgbClr val="FF66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6603" y="1380695"/>
            <a:ext cx="8458200" cy="1262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9.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Сформулюйте</a:t>
            </a:r>
            <a:r>
              <a:rPr lang="ru-RU" sz="28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необхідну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і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достатню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умову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колінеарності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векторів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6603" y="2670981"/>
            <a:ext cx="8458200" cy="113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10.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Чому</a:t>
            </a:r>
            <a:r>
              <a:rPr lang="ru-RU" sz="28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дорівнює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скалярний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добуток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векторів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які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задано </a:t>
            </a:r>
            <a:r>
              <a:rPr lang="ru-RU" sz="28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координатами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2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86603" y="3922028"/>
            <a:ext cx="8458200" cy="1223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11. Як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можна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обчислити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скалярний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добуток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векторів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якщо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відомі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їх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довжини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і кут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між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ними?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86603" y="5145206"/>
            <a:ext cx="8458200" cy="1262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12.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Сформулюйте</a:t>
            </a:r>
            <a:r>
              <a:rPr lang="ru-RU" sz="28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ознаку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перпендикулярності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двох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ненульових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векторів</a:t>
            </a:r>
            <a:r>
              <a:rPr lang="ru-RU" sz="2800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885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702" y="1308338"/>
            <a:ext cx="8458200" cy="2008068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3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59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Тестові завдання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3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uk-UA" sz="7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 Серед точок </a:t>
            </a:r>
            <a:r>
              <a:rPr lang="uk-UA" sz="7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A</a:t>
            </a:r>
            <a:r>
              <a:rPr lang="uk-UA" sz="7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(−2; 0; 3),  </a:t>
            </a:r>
            <a:r>
              <a:rPr lang="uk-UA" sz="7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B</a:t>
            </a:r>
            <a:r>
              <a:rPr lang="uk-UA" sz="7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(−4; 2; 0), </a:t>
            </a:r>
            <a:r>
              <a:rPr lang="uk-UA" sz="7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C(0</a:t>
            </a:r>
            <a:r>
              <a:rPr lang="uk-UA" sz="7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; 3; 2), D(0; 0; 1)  знайдіть такі, що лежать на осі </a:t>
            </a:r>
            <a:r>
              <a:rPr lang="uk-UA" sz="7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Oz</a:t>
            </a:r>
            <a:r>
              <a:rPr lang="uk-UA" sz="7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7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7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 </a:t>
            </a:r>
            <a:r>
              <a:rPr lang="uk-UA" sz="7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А) A ;           Б) B;             В) C;            Г) D </a:t>
            </a:r>
            <a:r>
              <a:rPr lang="uk-UA" sz="7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>
              <a:buNone/>
            </a:pPr>
            <a:endParaRPr lang="ru-RU" sz="3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3511" y="4026518"/>
            <a:ext cx="8458200" cy="1391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3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2. Точка K(0; − 9; 0)  </a:t>
            </a:r>
            <a:r>
              <a:rPr lang="ru-RU" sz="3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лежить</a:t>
            </a:r>
            <a:r>
              <a:rPr lang="ru-RU" sz="3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на </a:t>
            </a:r>
            <a:r>
              <a:rPr lang="ru-RU" sz="3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осі</a:t>
            </a:r>
            <a:r>
              <a:rPr lang="ru-RU" sz="3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    А</a:t>
            </a:r>
            <a:r>
              <a:rPr lang="ru-RU" sz="3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) </a:t>
            </a:r>
            <a:r>
              <a:rPr lang="ru-RU" sz="3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Ox</a:t>
            </a:r>
            <a:r>
              <a:rPr lang="ru-RU" sz="3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;  </a:t>
            </a:r>
            <a:r>
              <a:rPr lang="ru-RU" sz="3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 </a:t>
            </a:r>
            <a:r>
              <a:rPr lang="ru-RU" sz="3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Б) </a:t>
            </a:r>
            <a:r>
              <a:rPr lang="ru-RU" sz="3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Oy</a:t>
            </a:r>
            <a:r>
              <a:rPr lang="ru-RU" sz="3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; </a:t>
            </a:r>
            <a:r>
              <a:rPr lang="ru-RU" sz="3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  </a:t>
            </a:r>
            <a:r>
              <a:rPr lang="ru-RU" sz="3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В) </a:t>
            </a:r>
            <a:r>
              <a:rPr lang="ru-RU" sz="3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Oz</a:t>
            </a:r>
            <a:r>
              <a:rPr lang="ru-RU" sz="3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30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465322" y="2524840"/>
            <a:ext cx="655093" cy="117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Wingdings 2"/>
              </a:rPr>
              <a:t></a:t>
            </a:r>
            <a:endParaRPr lang="ru-RU" sz="44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431541" y="4722340"/>
            <a:ext cx="655093" cy="117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Wingdings 2"/>
              </a:rPr>
              <a:t></a:t>
            </a:r>
            <a:endParaRPr lang="ru-RU" sz="44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28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702" y="898905"/>
            <a:ext cx="8458200" cy="20080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3. Точка N(−3; 0; 0) 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лежить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на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осі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…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     А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)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Ox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;            Б)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Oy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;         В)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Oz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3511" y="3725839"/>
            <a:ext cx="8458200" cy="2634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sz="3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4. Де лежать точки простору, </a:t>
            </a:r>
            <a:r>
              <a:rPr lang="ru-RU" sz="3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координати</a:t>
            </a:r>
            <a:r>
              <a:rPr lang="ru-RU" sz="3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x і y  </a:t>
            </a:r>
            <a:r>
              <a:rPr lang="ru-RU" sz="3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яких</a:t>
            </a:r>
            <a:r>
              <a:rPr lang="ru-RU" sz="3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дорівнюють</a:t>
            </a:r>
            <a:r>
              <a:rPr lang="ru-RU" sz="3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нулю?</a:t>
            </a:r>
            <a:endParaRPr lang="ru-RU" sz="30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</a:t>
            </a:r>
            <a:r>
              <a:rPr lang="ru-RU" sz="3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</a:t>
            </a:r>
            <a:r>
              <a:rPr lang="ru-RU" sz="3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) На </a:t>
            </a:r>
            <a:r>
              <a:rPr lang="ru-RU" sz="3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осі</a:t>
            </a:r>
            <a:r>
              <a:rPr lang="ru-RU" sz="3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Oz</a:t>
            </a:r>
            <a:r>
              <a:rPr lang="ru-RU" sz="3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;    </a:t>
            </a:r>
            <a:r>
              <a:rPr lang="ru-RU" sz="3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Б</a:t>
            </a:r>
            <a:r>
              <a:rPr lang="ru-RU" sz="3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) на </a:t>
            </a:r>
            <a:r>
              <a:rPr lang="ru-RU" sz="3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площині</a:t>
            </a:r>
            <a:r>
              <a:rPr lang="ru-RU" sz="3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xy</a:t>
            </a:r>
            <a:r>
              <a:rPr lang="ru-RU" sz="3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;  </a:t>
            </a:r>
            <a:r>
              <a:rPr lang="ru-RU" sz="3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В</a:t>
            </a:r>
            <a:r>
              <a:rPr lang="ru-RU" sz="3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) у початку координат.</a:t>
            </a:r>
          </a:p>
          <a:p>
            <a:pPr marL="0" indent="0"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452616" y="1599493"/>
            <a:ext cx="655093" cy="117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Wingdings 2"/>
              </a:rPr>
              <a:t></a:t>
            </a:r>
            <a:endParaRPr lang="ru-RU" sz="44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780162" y="4806501"/>
            <a:ext cx="655093" cy="117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Wingdings 2"/>
              </a:rPr>
              <a:t></a:t>
            </a:r>
            <a:endParaRPr lang="ru-RU" sz="44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92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759" y="735131"/>
            <a:ext cx="8458200" cy="2308319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5. Де лежать точки простору, координата z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яких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дорівнює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0?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А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) На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осі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Oz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; 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Б) на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площині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xy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;          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В) у початку координат.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3511" y="4121624"/>
            <a:ext cx="8458200" cy="234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6.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Знайдіть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координати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середини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відрізка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AB,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якщо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A(1; 3; 5),   B(3; 5; 1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).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А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) (4; 8; 6);      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Б) (2; 2; −4);    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В) (2; 4; 3). </a:t>
            </a:r>
          </a:p>
          <a:p>
            <a:pPr marL="0" indent="0"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110215" y="1651595"/>
            <a:ext cx="655093" cy="117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Wingdings 2"/>
              </a:rPr>
              <a:t></a:t>
            </a:r>
            <a:endParaRPr lang="ru-RU" sz="44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765309" y="5295333"/>
            <a:ext cx="655093" cy="117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Wingdings 2"/>
              </a:rPr>
              <a:t></a:t>
            </a:r>
            <a:endParaRPr lang="ru-RU" sz="44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64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68406" y="789722"/>
                <a:ext cx="8458200" cy="2308319"/>
              </a:xfrm>
            </p:spPr>
            <p:txBody>
              <a:bodyPr>
                <a:noAutofit/>
              </a:bodyPr>
              <a:lstStyle/>
              <a:p>
                <a:pPr marL="0" indent="0">
                  <a:spcAft>
                    <a:spcPts val="0"/>
                  </a:spcAft>
                  <a:buNone/>
                </a:pPr>
                <a:r>
                  <a:rPr lang="uk-UA" sz="2800" dirty="0" smtClean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7. Дано точки A(3; −1; 1)  і B(5; 1; 1). Знайдіть координати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uk-UA" sz="2800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uk-UA" sz="28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.</a:t>
                </a:r>
                <a:endParaRPr lang="ru-RU" sz="2000" dirty="0">
                  <a:solidFill>
                    <a:srgbClr val="00206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uk-UA" sz="2800" dirty="0" smtClean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   А</a:t>
                </a:r>
                <a:r>
                  <a:rPr lang="uk-UA" sz="28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 (2;  2; 0);         Б) (−2; −2; 0);       В) (4; 0; 1).</a:t>
                </a:r>
                <a:endParaRPr lang="ru-RU" sz="2000" dirty="0">
                  <a:solidFill>
                    <a:srgbClr val="00206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ru-RU" sz="1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406" y="789722"/>
                <a:ext cx="8458200" cy="2308319"/>
              </a:xfrm>
              <a:blipFill rotWithShape="1">
                <a:blip r:embed="rId2"/>
                <a:stretch>
                  <a:fillRect l="-1441" t="-2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9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393511" y="4121624"/>
                <a:ext cx="8458200" cy="2347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9388" indent="-179388" algn="l" defTabSz="9144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SzPct val="80000"/>
                  <a:buFont typeface="Wingdings" pitchFamily="2" charset="2"/>
                  <a:buChar char="§"/>
                  <a:tabLst>
                    <a:tab pos="179388" algn="l"/>
                  </a:tabLst>
                  <a:defRPr sz="2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538163" indent="-273050" algn="l" defTabSz="9144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Font typeface="Arial" pitchFamily="34" charset="0"/>
                  <a:buChar char="–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717550" indent="-179388" algn="l" defTabSz="914400" rtl="0" eaLnBrk="1" latinLnBrk="0" hangingPunct="1">
                  <a:spcBef>
                    <a:spcPct val="20000"/>
                  </a:spcBef>
                  <a:buClr>
                    <a:schemeClr val="accent2">
                      <a:lumMod val="75000"/>
                    </a:schemeClr>
                  </a:buClr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896938" indent="-179388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076325" indent="-2730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2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0"/>
                  </a:spcAft>
                  <a:buNone/>
                </a:pPr>
                <a:r>
                  <a:rPr lang="uk-UA" sz="2800" dirty="0" smtClean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8. Дано вектор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uk-UA" sz="2800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uk-UA" sz="28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(−2;5;1). Які координати  має  вектор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uk-UA" sz="2800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uk-UA" sz="2800" dirty="0">
                    <a:solidFill>
                      <a:srgbClr val="00206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?</a:t>
                </a:r>
                <a:endParaRPr lang="ru-RU" sz="2000" dirty="0">
                  <a:solidFill>
                    <a:srgbClr val="00206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uk-UA" sz="2800" dirty="0" smtClean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А</a:t>
                </a:r>
                <a:r>
                  <a:rPr lang="uk-UA" sz="28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 (2;  −5; −1);     </a:t>
                </a:r>
                <a:r>
                  <a:rPr lang="uk-UA" sz="2800" dirty="0" smtClean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Б</a:t>
                </a:r>
                <a:r>
                  <a:rPr lang="uk-UA" sz="28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 (2; 1; 5);    </a:t>
                </a:r>
                <a:r>
                  <a:rPr lang="uk-UA" sz="2800" dirty="0" smtClean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В</a:t>
                </a:r>
                <a:r>
                  <a:rPr lang="uk-UA" sz="2800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) (2; −5; 1).</a:t>
                </a:r>
                <a:endParaRPr lang="ru-RU" sz="2000" dirty="0">
                  <a:solidFill>
                    <a:srgbClr val="00206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11" y="4121624"/>
                <a:ext cx="8458200" cy="2347415"/>
              </a:xfrm>
              <a:prstGeom prst="rect">
                <a:avLst/>
              </a:prstGeom>
              <a:blipFill rotWithShape="1">
                <a:blip r:embed="rId3"/>
                <a:stretch>
                  <a:fillRect l="-1514" t="-2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бъект 2"/>
          <p:cNvSpPr txBox="1">
            <a:spLocks/>
          </p:cNvSpPr>
          <p:nvPr/>
        </p:nvSpPr>
        <p:spPr>
          <a:xfrm>
            <a:off x="2408828" y="1774639"/>
            <a:ext cx="655093" cy="117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Wingdings 2"/>
              </a:rPr>
              <a:t></a:t>
            </a:r>
            <a:endParaRPr lang="ru-RU" sz="44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33365" y="5295333"/>
            <a:ext cx="655093" cy="117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7550" indent="-179388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693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Wingdings 2"/>
              </a:rPr>
              <a:t></a:t>
            </a:r>
            <a:endParaRPr lang="ru-RU" sz="44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718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688</Words>
  <Application>Microsoft Office PowerPoint</Application>
  <PresentationFormat>Екран (4:3)</PresentationFormat>
  <Paragraphs>139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Cambria Math</vt:lpstr>
      <vt:lpstr>Georgia</vt:lpstr>
      <vt:lpstr>Times New Roman</vt:lpstr>
      <vt:lpstr>Wingdings</vt:lpstr>
      <vt:lpstr>Wingdings 2</vt:lpstr>
      <vt:lpstr>Тема1</vt:lpstr>
      <vt:lpstr>Презентація PowerPoint</vt:lpstr>
      <vt:lpstr>Епіграф: </vt:lpstr>
      <vt:lpstr>Розминка</vt:lpstr>
      <vt:lpstr>Розминка</vt:lpstr>
      <vt:lpstr>Розминка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Розв‘яжіть задачу</vt:lpstr>
      <vt:lpstr>Розв‘яжіть задачу</vt:lpstr>
      <vt:lpstr>Розв‘яжіть задачу</vt:lpstr>
      <vt:lpstr>Розв‘яжіть задачу</vt:lpstr>
      <vt:lpstr>Кросворд</vt:lpstr>
      <vt:lpstr>гамільтон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RePack by Diakov</cp:lastModifiedBy>
  <cp:revision>110</cp:revision>
  <dcterms:created xsi:type="dcterms:W3CDTF">2010-06-18T09:27:04Z</dcterms:created>
  <dcterms:modified xsi:type="dcterms:W3CDTF">2022-03-30T15:56:38Z</dcterms:modified>
</cp:coreProperties>
</file>