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34"/>
  </p:notesMasterIdLst>
  <p:sldIdLst>
    <p:sldId id="313" r:id="rId4"/>
    <p:sldId id="315" r:id="rId5"/>
    <p:sldId id="259" r:id="rId6"/>
    <p:sldId id="261" r:id="rId7"/>
    <p:sldId id="262" r:id="rId8"/>
    <p:sldId id="263" r:id="rId9"/>
    <p:sldId id="268" r:id="rId10"/>
    <p:sldId id="269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87" r:id="rId21"/>
    <p:sldId id="309" r:id="rId22"/>
    <p:sldId id="288" r:id="rId23"/>
    <p:sldId id="289" r:id="rId24"/>
    <p:sldId id="290" r:id="rId25"/>
    <p:sldId id="291" r:id="rId26"/>
    <p:sldId id="260" r:id="rId27"/>
    <p:sldId id="300" r:id="rId28"/>
    <p:sldId id="301" r:id="rId29"/>
    <p:sldId id="302" r:id="rId30"/>
    <p:sldId id="303" r:id="rId31"/>
    <p:sldId id="308" r:id="rId32"/>
    <p:sldId id="31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66FFFF"/>
    <a:srgbClr val="996600"/>
    <a:srgbClr val="00FF00"/>
    <a:srgbClr val="FF0000"/>
    <a:srgbClr val="FFFF00"/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9150" autoAdjust="0"/>
  </p:normalViewPr>
  <p:slideViewPr>
    <p:cSldViewPr>
      <p:cViewPr varScale="1">
        <p:scale>
          <a:sx n="82" d="100"/>
          <a:sy n="82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18FB-71B0-4844-BC16-84B71E0AE04D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A4CE-E6C8-48C1-8A80-13C9AE9F6C6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0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1B97B-F628-4507-B2DD-80561341F301}" type="slidenum">
              <a:rPr lang="ru-RU"/>
              <a:pPr/>
              <a:t>5</a:t>
            </a:fld>
            <a:endParaRPr lang="ru-RU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После демонстрации этого слайда покажите пространственную модель (плоскость – картон, прямые – спицы) </a:t>
            </a:r>
          </a:p>
        </p:txBody>
      </p:sp>
    </p:spTree>
    <p:extLst>
      <p:ext uri="{BB962C8B-B14F-4D97-AF65-F5344CB8AC3E}">
        <p14:creationId xmlns:p14="http://schemas.microsoft.com/office/powerpoint/2010/main" val="298314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AFBE7-ACF2-46D5-B299-3DDE0B0B8FFE}" type="slidenum">
              <a:rPr lang="ru-RU"/>
              <a:pPr/>
              <a:t>8</a:t>
            </a:fld>
            <a:endParaRPr lang="ru-RU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2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tcm.ru/img/page_img/m_06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Соединительная линия уступом 16"/>
          <p:cNvCxnSpPr/>
          <p:nvPr/>
        </p:nvCxnSpPr>
        <p:spPr>
          <a:xfrm rot="10800000">
            <a:off x="2357422" y="2786058"/>
            <a:ext cx="6500858" cy="1000132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prstDash val="lgDash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LeftDown"/>
            <a:lightRig rig="threePt" dir="t"/>
          </a:scene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286808" cy="4857784"/>
          </a:xfrm>
        </p:spPr>
        <p:txBody>
          <a:bodyPr>
            <a:normAutofit fontScale="90000"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ознаки паралельності та </a:t>
            </a:r>
            <a:r>
              <a:rPr lang="uk-UA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мимобіжності</a:t>
            </a: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прямих</a:t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uk-UA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uk-UA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геометрія 10 клас </a:t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29.09.2021  р.</a:t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20" y="1785926"/>
            <a:ext cx="2857520" cy="1071570"/>
          </a:xfrm>
          <a:prstGeom prst="line">
            <a:avLst/>
          </a:prstGeom>
          <a:ln>
            <a:solidFill>
              <a:srgbClr val="66FFFF"/>
            </a:solidFill>
            <a:prstDash val="lg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57224" y="5572140"/>
            <a:ext cx="4071966" cy="85725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5572132" y="1643050"/>
            <a:ext cx="3214710" cy="2071702"/>
          </a:xfrm>
          <a:prstGeom prst="line">
            <a:avLst/>
          </a:prstGeom>
          <a:ln>
            <a:solidFill>
              <a:srgbClr val="00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6715140" y="4857760"/>
            <a:ext cx="1928826" cy="1285884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500034" y="571480"/>
            <a:ext cx="4143404" cy="642942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 flipH="1" flipV="1">
            <a:off x="214282" y="2143116"/>
            <a:ext cx="4429156" cy="2714644"/>
          </a:xfrm>
          <a:prstGeom prst="bentConnector3">
            <a:avLst>
              <a:gd name="adj1" fmla="val 50000"/>
            </a:avLst>
          </a:prstGeom>
          <a:ln>
            <a:solidFill>
              <a:srgbClr val="FF66FF"/>
            </a:solidFill>
            <a:prstDash val="lgDashDotDot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ContrastingLeftFacing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1278753" y="6338914"/>
            <a:ext cx="6400800" cy="17526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4282" y="1214422"/>
            <a:ext cx="8715436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Якщо одна пряма лежить в даній площині, а друга пряма перетинає цю площину в точці, що не належить першій прямій, то ці прямі мимобіжні.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rgbClr val="FF7C8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71810"/>
            <a:ext cx="58787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500042"/>
            <a:ext cx="7772400" cy="381000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мимобіжних</a:t>
            </a: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прямих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12776"/>
            <a:ext cx="7921653" cy="2428892"/>
          </a:xfrm>
        </p:spPr>
        <p:txBody>
          <a:bodyPr>
            <a:normAutofit/>
          </a:bodyPr>
          <a:lstStyle/>
          <a:p>
            <a:pPr algn="ctr"/>
            <a:r>
              <a:rPr lang="uk-UA" sz="6000" b="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чи зустрічаємо ми ці види прямих в побуті?</a:t>
            </a:r>
            <a:endParaRPr lang="ru-RU" sz="6000" b="0" i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 descr="P5310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2700338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V="1">
            <a:off x="2500313" y="0"/>
            <a:ext cx="4735512" cy="4714875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2428875" y="0"/>
            <a:ext cx="5888038" cy="4714875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V="1">
            <a:off x="2571750" y="404813"/>
            <a:ext cx="6572250" cy="4167187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V="1">
            <a:off x="2500313" y="1196975"/>
            <a:ext cx="6643687" cy="3375025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V="1">
            <a:off x="2428875" y="2420938"/>
            <a:ext cx="6715125" cy="2079625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00313" y="4000500"/>
            <a:ext cx="38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867400" y="836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732588" y="836613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956550" y="765175"/>
            <a:ext cx="30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858125" y="142875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929563" y="2428875"/>
            <a:ext cx="312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5786454"/>
            <a:ext cx="8501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a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,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b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,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c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,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d</a:t>
            </a:r>
            <a:r>
              <a:rPr lang="ru-RU" sz="4000" b="1" i="1" dirty="0">
                <a:solidFill>
                  <a:srgbClr val="00FF00"/>
                </a:solidFill>
                <a:latin typeface="+mn-lt"/>
              </a:rPr>
              <a:t>,</a:t>
            </a:r>
            <a:r>
              <a:rPr lang="en-US" sz="4000" b="1" i="1" dirty="0">
                <a:solidFill>
                  <a:srgbClr val="00FF00"/>
                </a:solidFill>
                <a:latin typeface="+mn-lt"/>
              </a:rPr>
              <a:t>e</a:t>
            </a:r>
            <a:r>
              <a:rPr lang="ru-RU" sz="3600" b="1" i="1" dirty="0">
                <a:solidFill>
                  <a:srgbClr val="00FF00"/>
                </a:solidFill>
                <a:latin typeface="+mn-lt"/>
              </a:rPr>
              <a:t>:   </a:t>
            </a:r>
            <a:r>
              <a:rPr lang="ru-RU" sz="3600" b="1" i="1" dirty="0" err="1" smtClean="0">
                <a:solidFill>
                  <a:srgbClr val="00FF00"/>
                </a:solidFill>
                <a:latin typeface="+mn-lt"/>
              </a:rPr>
              <a:t>прямі</a:t>
            </a:r>
            <a:r>
              <a:rPr lang="ru-RU" sz="3600" b="1" i="1" dirty="0" smtClean="0">
                <a:solidFill>
                  <a:srgbClr val="00FF00"/>
                </a:solidFill>
                <a:latin typeface="+mn-lt"/>
              </a:rPr>
              <a:t>, </a:t>
            </a:r>
            <a:r>
              <a:rPr lang="ru-RU" sz="3600" b="1" i="1" dirty="0" err="1" smtClean="0">
                <a:solidFill>
                  <a:srgbClr val="00FF00"/>
                </a:solidFill>
                <a:latin typeface="+mn-lt"/>
              </a:rPr>
              <a:t>що</a:t>
            </a:r>
            <a:r>
              <a:rPr lang="ru-RU" sz="3600" b="1" i="1" dirty="0" smtClean="0">
                <a:solidFill>
                  <a:srgbClr val="00FF00"/>
                </a:solidFill>
                <a:latin typeface="+mn-lt"/>
              </a:rPr>
              <a:t> </a:t>
            </a:r>
            <a:r>
              <a:rPr lang="ru-RU" sz="3600" b="1" i="1" dirty="0" err="1" smtClean="0">
                <a:solidFill>
                  <a:srgbClr val="00FF00"/>
                </a:solidFill>
                <a:latin typeface="+mn-lt"/>
              </a:rPr>
              <a:t>перетинаються</a:t>
            </a:r>
            <a:endParaRPr lang="ru-RU" sz="4000" b="1" i="1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14625" y="4357688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C:\Documents and Settings\home\Рабочий стол\фото с фотика\Хабаровску 150\Изображение 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0" y="5214938"/>
            <a:ext cx="6429375" cy="642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0" y="4786313"/>
            <a:ext cx="6429375" cy="50006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036344" y="3393281"/>
            <a:ext cx="1428750" cy="714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822032" y="3393281"/>
            <a:ext cx="1428750" cy="714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643438" y="3429000"/>
            <a:ext cx="1357312" cy="714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714750" y="2428875"/>
            <a:ext cx="3214688" cy="6429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786188" y="4071938"/>
            <a:ext cx="3214687" cy="21431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284413" y="4000500"/>
            <a:ext cx="1430338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786856" y="4142582"/>
            <a:ext cx="714375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177925" y="4037013"/>
            <a:ext cx="107156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1963737" y="4179888"/>
            <a:ext cx="500063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1858169" y="2928144"/>
            <a:ext cx="142875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001044" y="2928144"/>
            <a:ext cx="142875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677988" y="5394325"/>
            <a:ext cx="50006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3249613" y="5251450"/>
            <a:ext cx="50006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608512" y="5180013"/>
            <a:ext cx="500063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5715794" y="5072857"/>
            <a:ext cx="428625" cy="15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4679157" y="3250406"/>
            <a:ext cx="3786188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5572919" y="4001294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4179094" y="4036219"/>
            <a:ext cx="785813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0" y="2500313"/>
            <a:ext cx="485775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0" y="2571750"/>
            <a:ext cx="4786313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P9142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Line 7"/>
          <p:cNvSpPr>
            <a:spLocks noChangeShapeType="1"/>
          </p:cNvSpPr>
          <p:nvPr/>
        </p:nvSpPr>
        <p:spPr bwMode="auto">
          <a:xfrm flipV="1">
            <a:off x="0" y="765175"/>
            <a:ext cx="9144000" cy="287338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0" y="1341438"/>
            <a:ext cx="9144000" cy="287337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V="1">
            <a:off x="0" y="2852738"/>
            <a:ext cx="9144000" cy="287337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V="1">
            <a:off x="0" y="3213100"/>
            <a:ext cx="9144000" cy="287338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 flipV="1">
            <a:off x="0" y="3716338"/>
            <a:ext cx="7667625" cy="360362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 flipV="1">
            <a:off x="0" y="3933825"/>
            <a:ext cx="7667625" cy="360363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 flipV="1">
            <a:off x="0" y="4221163"/>
            <a:ext cx="5003800" cy="2159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V="1">
            <a:off x="0" y="4365625"/>
            <a:ext cx="5003800" cy="2159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68" name="Line 36"/>
          <p:cNvSpPr>
            <a:spLocks noChangeShapeType="1"/>
          </p:cNvSpPr>
          <p:nvPr/>
        </p:nvSpPr>
        <p:spPr bwMode="auto">
          <a:xfrm>
            <a:off x="2857500" y="6286500"/>
            <a:ext cx="6286500" cy="571500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0872" name="Line 40"/>
          <p:cNvSpPr>
            <a:spLocks noChangeShapeType="1"/>
          </p:cNvSpPr>
          <p:nvPr/>
        </p:nvSpPr>
        <p:spPr bwMode="auto">
          <a:xfrm>
            <a:off x="3059113" y="6021388"/>
            <a:ext cx="6084887" cy="215900"/>
          </a:xfrm>
          <a:prstGeom prst="line">
            <a:avLst/>
          </a:prstGeom>
          <a:ln>
            <a:solidFill>
              <a:srgbClr val="00FF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>
            <a:off x="0" y="6000750"/>
            <a:ext cx="2000250" cy="85725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6215063"/>
            <a:ext cx="1071563" cy="64293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1" grpId="0" animBg="1"/>
      <p:bldP spid="120842" grpId="0" animBg="1"/>
      <p:bldP spid="120843" grpId="0" animBg="1"/>
      <p:bldP spid="120845" grpId="0" animBg="1"/>
      <p:bldP spid="120846" grpId="0" animBg="1"/>
      <p:bldP spid="120847" grpId="0" animBg="1"/>
      <p:bldP spid="1208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solidFill>
            <a:srgbClr val="92A7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16 из 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5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85918" y="2643182"/>
            <a:ext cx="5500687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428992" y="1571612"/>
            <a:ext cx="3714750" cy="2857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ome\Рабочий стол\фото с фотика\Хабаровску 150\IMG_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2428875" y="2428875"/>
            <a:ext cx="3286125" cy="142875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4357687" y="2286001"/>
            <a:ext cx="2500313" cy="214312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143125" y="2786063"/>
            <a:ext cx="2643187" cy="71438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57375" y="4143375"/>
            <a:ext cx="257175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357688" y="3714750"/>
            <a:ext cx="1071562" cy="500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00688" y="3714750"/>
            <a:ext cx="2071687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64344" y="5464969"/>
            <a:ext cx="2714625" cy="7143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6679406" y="4679157"/>
            <a:ext cx="1857375" cy="214312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500563" y="4714875"/>
            <a:ext cx="2143125" cy="142875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070769" y="5501482"/>
            <a:ext cx="2714625" cy="158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14313" y="5643563"/>
            <a:ext cx="2357437" cy="7143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1428750" y="4143375"/>
            <a:ext cx="428625" cy="357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3500438" y="5000625"/>
            <a:ext cx="1785938" cy="7143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750094" y="5464969"/>
            <a:ext cx="2714625" cy="7143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429251" y="5000625"/>
            <a:ext cx="1428750" cy="142875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6465095" y="4964906"/>
            <a:ext cx="1357312" cy="142875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5643563" y="5715000"/>
            <a:ext cx="1500187" cy="14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143250" y="5857875"/>
            <a:ext cx="2500313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3357562" y="857251"/>
            <a:ext cx="714375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000500" y="785813"/>
            <a:ext cx="1500188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 flipV="1">
            <a:off x="7715250" y="5643563"/>
            <a:ext cx="1143000" cy="71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7143750" y="5715000"/>
            <a:ext cx="571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2678113" y="6394450"/>
            <a:ext cx="928688" cy="1587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 flipH="1">
            <a:off x="6679406" y="6179344"/>
            <a:ext cx="1000125" cy="71438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6200000" flipH="1">
            <a:off x="8465344" y="6036469"/>
            <a:ext cx="857250" cy="71438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6200000" flipH="1">
            <a:off x="5357812" y="6215063"/>
            <a:ext cx="785813" cy="71438"/>
          </a:xfrm>
          <a:prstGeom prst="line">
            <a:avLst/>
          </a:prstGeom>
          <a:ln>
            <a:solidFill>
              <a:srgbClr val="FCF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кругленная прямоугольная выноска 29"/>
          <p:cNvSpPr/>
          <p:nvPr/>
        </p:nvSpPr>
        <p:spPr>
          <a:xfrm flipH="1">
            <a:off x="428625" y="571500"/>
            <a:ext cx="2214563" cy="1285875"/>
          </a:xfrm>
          <a:prstGeom prst="wedgeRoundRectCallout">
            <a:avLst>
              <a:gd name="adj1" fmla="val -85896"/>
              <a:gd name="adj2" fmla="val 1896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FFFF00"/>
                </a:solidFill>
              </a:rPr>
              <a:t>Паралельні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прямі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6215074" y="214290"/>
            <a:ext cx="2214563" cy="1285875"/>
          </a:xfrm>
          <a:prstGeom prst="wedgeRoundRectCallout">
            <a:avLst>
              <a:gd name="adj1" fmla="val 57993"/>
              <a:gd name="adj2" fmla="val 21872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Прямі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перетинаються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 flipH="1">
            <a:off x="6929438" y="1857375"/>
            <a:ext cx="2214562" cy="1285875"/>
          </a:xfrm>
          <a:prstGeom prst="wedgeRoundRectCallout">
            <a:avLst>
              <a:gd name="adj1" fmla="val 438"/>
              <a:gd name="adj2" fmla="val 5064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FFFF00"/>
                </a:solidFill>
              </a:rPr>
              <a:t>Мимобіжні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прямі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 flipV="1">
            <a:off x="4357688" y="3143250"/>
            <a:ext cx="2786062" cy="2143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6822281" y="3536157"/>
            <a:ext cx="6445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397" y="1071546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uk-UA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пробуйте  з'ясувати розміщення прямих у просторі за допомогою малюнків 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2451100" y="1665288"/>
            <a:ext cx="0" cy="32226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451100" y="4887913"/>
            <a:ext cx="3100388" cy="158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5551488" y="1665288"/>
            <a:ext cx="0" cy="32226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451100" y="1665288"/>
            <a:ext cx="3100388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2451100" y="658813"/>
            <a:ext cx="1122363" cy="10064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551488" y="3949700"/>
            <a:ext cx="1122362" cy="9382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2451100" y="3949700"/>
            <a:ext cx="1122363" cy="93821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5551488" y="658813"/>
            <a:ext cx="1122362" cy="10064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3573463" y="658813"/>
            <a:ext cx="0" cy="32226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6673850" y="658813"/>
            <a:ext cx="0" cy="32908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573463" y="658813"/>
            <a:ext cx="30988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573463" y="3949700"/>
            <a:ext cx="30988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2451100" y="658813"/>
            <a:ext cx="1122363" cy="42306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 flipV="1">
            <a:off x="2451100" y="1635125"/>
            <a:ext cx="1122363" cy="227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5524500" y="3068638"/>
            <a:ext cx="65088" cy="635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6080125" y="1114425"/>
            <a:ext cx="66675" cy="65088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2978150" y="2741613"/>
            <a:ext cx="66675" cy="6508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5011738" y="595313"/>
            <a:ext cx="63500" cy="63500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000250" y="4786313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3286125" y="214313"/>
            <a:ext cx="60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000250" y="1285875"/>
            <a:ext cx="50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071813" y="2571750"/>
            <a:ext cx="32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6786563" y="3500438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643313" y="3429000"/>
            <a:ext cx="322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461000" y="4954588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000625" y="121443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643563" y="2857500"/>
            <a:ext cx="31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6072188" y="1214438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929188" y="142875"/>
            <a:ext cx="319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643688" y="214313"/>
            <a:ext cx="54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C</a:t>
            </a:r>
            <a:r>
              <a:rPr lang="en-US" sz="2400" baseline="-25000">
                <a:latin typeface="Calibri" pitchFamily="34" charset="0"/>
              </a:rPr>
              <a:t>1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4313" y="142875"/>
            <a:ext cx="8715375" cy="51435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Задача 1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Comic Sans MS" pitchFamily="66" charset="0"/>
              </a:rPr>
              <a:t>Дано</a:t>
            </a:r>
            <a:r>
              <a:rPr lang="ru-RU" sz="3200" b="1" dirty="0">
                <a:latin typeface="Comic Sans MS" pitchFamily="66" charset="0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ABCDA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B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C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D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 – </a:t>
            </a:r>
            <a:r>
              <a:rPr lang="ru-RU" sz="3200" b="1" dirty="0">
                <a:latin typeface="Comic Sans MS" pitchFamily="66" charset="0"/>
              </a:rPr>
              <a:t>КУБ.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K, M, N – </a:t>
            </a:r>
            <a:r>
              <a:rPr lang="ru-RU" sz="3200" b="1" dirty="0" smtClean="0">
                <a:latin typeface="Comic Sans MS" pitchFamily="66" charset="0"/>
              </a:rPr>
              <a:t>СЕРЕДИНИ </a:t>
            </a:r>
            <a:r>
              <a:rPr lang="ru-RU" sz="3200" b="1" dirty="0">
                <a:latin typeface="Comic Sans MS" pitchFamily="66" charset="0"/>
              </a:rPr>
              <a:t>РЕБЕР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B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C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, D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D, D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C</a:t>
            </a:r>
            <a:r>
              <a:rPr lang="en-US" sz="3200" b="1" baseline="-25000" dirty="0">
                <a:latin typeface="Comic Sans MS" pitchFamily="66" charset="0"/>
              </a:rPr>
              <a:t>1 </a:t>
            </a:r>
            <a:r>
              <a:rPr lang="ru-RU" sz="3200" b="1" dirty="0" smtClean="0">
                <a:latin typeface="Comic Sans MS" pitchFamily="66" charset="0"/>
              </a:rPr>
              <a:t>ВІДПОВІДНО, </a:t>
            </a:r>
            <a:endParaRPr lang="ru-RU" sz="3200" b="1" dirty="0">
              <a:latin typeface="Comic Sans MS" pitchFamily="66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</a:rPr>
              <a:t>P – </a:t>
            </a:r>
            <a:r>
              <a:rPr lang="ru-RU" sz="3200" b="1" dirty="0">
                <a:latin typeface="Comic Sans MS" pitchFamily="66" charset="0"/>
              </a:rPr>
              <a:t>ТОЧКА </a:t>
            </a:r>
            <a:r>
              <a:rPr lang="ru-RU" sz="3200" b="1" dirty="0" smtClean="0">
                <a:latin typeface="Comic Sans MS" pitchFamily="66" charset="0"/>
              </a:rPr>
              <a:t>ПЕРЕТИНУ ДІАГОНАЛЕЙ ГРАНЕЙ </a:t>
            </a:r>
            <a:r>
              <a:rPr lang="en-US" sz="3200" b="1" dirty="0">
                <a:latin typeface="Comic Sans MS" pitchFamily="66" charset="0"/>
              </a:rPr>
              <a:t>AA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B</a:t>
            </a:r>
            <a:r>
              <a:rPr lang="en-US" sz="3200" b="1" baseline="-25000" dirty="0">
                <a:latin typeface="Comic Sans MS" pitchFamily="66" charset="0"/>
              </a:rPr>
              <a:t>1</a:t>
            </a:r>
            <a:r>
              <a:rPr lang="en-US" sz="3200" b="1" dirty="0">
                <a:latin typeface="Comic Sans MS" pitchFamily="66" charset="0"/>
              </a:rPr>
              <a:t>B.</a:t>
            </a:r>
            <a:r>
              <a:rPr lang="ru-RU" sz="3200" b="1" dirty="0">
                <a:latin typeface="Comic Sans MS" pitchFamily="66" charset="0"/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8596" y="5715016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ВИЗНАЧТЕ ВЗАЄМНЕ РОЗМІЩЕННЯ ПРЯМИХ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1" grpId="0" animBg="1"/>
      <p:bldP spid="2064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5" grpId="0"/>
      <p:bldP spid="2076" grpId="0"/>
      <p:bldP spid="2077" grpId="0"/>
      <p:bldP spid="2078" grpId="0"/>
      <p:bldP spid="2079" grpId="0"/>
      <p:bldP spid="2080" grpId="0"/>
      <p:bldP spid="2081" grpId="0"/>
      <p:bldP spid="2082" grpId="0"/>
      <p:bldP spid="2084" grpId="0"/>
      <p:bldP spid="2085" grpId="0"/>
      <p:bldP spid="2086" grpId="0"/>
      <p:bldP spid="2087" grpId="0"/>
      <p:bldP spid="35" grpId="0" animBg="1"/>
      <p:bldP spid="35" grpId="1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1908175" y="4508500"/>
            <a:ext cx="4968875" cy="1081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5003800" y="765175"/>
            <a:ext cx="12239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2000250" y="642938"/>
            <a:ext cx="1311275" cy="481806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527675" y="3516313"/>
            <a:ext cx="74613" cy="7143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176963" y="12890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714500" y="57150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000375" y="285750"/>
            <a:ext cx="71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428750" y="1571625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643188" y="292893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7000875" y="4143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357563" y="4000500"/>
            <a:ext cx="37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453063" y="56642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143500" y="1428750"/>
            <a:ext cx="50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5715000" y="3214688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6275388" y="136366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4786313" y="285750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858000" y="357188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5074" y="600076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996600"/>
                </a:solidFill>
              </a:rPr>
              <a:t>мимобіжні</a:t>
            </a:r>
            <a:endParaRPr lang="ru-RU" sz="2000" b="1" dirty="0">
              <a:solidFill>
                <a:srgbClr val="996600"/>
              </a:solidFill>
            </a:endParaRPr>
          </a:p>
        </p:txBody>
      </p:sp>
      <p:sp>
        <p:nvSpPr>
          <p:cNvPr id="36" name="Номер слайда 3"/>
          <p:cNvSpPr txBox="1">
            <a:spLocks/>
          </p:cNvSpPr>
          <p:nvPr/>
        </p:nvSpPr>
        <p:spPr>
          <a:xfrm>
            <a:off x="428596" y="500042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7" grpId="0" animBg="1"/>
      <p:bldP spid="3108" grpId="0" animBg="1"/>
      <p:bldP spid="3083" grpId="0" animBg="1"/>
      <p:bldP spid="3085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/>
      <p:bldP spid="3096" grpId="0"/>
      <p:bldP spid="3097" grpId="0"/>
      <p:bldP spid="3098" grpId="0"/>
      <p:bldP spid="3099" grpId="0"/>
      <p:bldP spid="3100" grpId="0"/>
      <p:bldP spid="3101" grpId="0"/>
      <p:bldP spid="3102" grpId="0"/>
      <p:bldP spid="3103" grpId="0"/>
      <p:bldP spid="3104" grpId="0"/>
      <p:bldP spid="3105" grpId="0"/>
      <p:bldP spid="3106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0023" y="1700808"/>
            <a:ext cx="8229600" cy="4525963"/>
          </a:xfrm>
        </p:spPr>
        <p:txBody>
          <a:bodyPr/>
          <a:lstStyle/>
          <a:p>
            <a:r>
              <a:rPr lang="uk-UA" dirty="0" smtClean="0"/>
              <a:t>Перегляньте презентацію, повторіть вивчений матеріал</a:t>
            </a:r>
          </a:p>
          <a:p>
            <a:r>
              <a:rPr lang="uk-UA" dirty="0" smtClean="0"/>
              <a:t>Виконайте письмові вправи</a:t>
            </a:r>
          </a:p>
          <a:p>
            <a:r>
              <a:rPr lang="uk-UA" dirty="0" smtClean="0"/>
              <a:t>Зверніть увагу на прямі у навколишньому світі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36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3276600" y="4508500"/>
            <a:ext cx="2232025" cy="1081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3203575" y="765175"/>
            <a:ext cx="2376488" cy="28082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1935163" y="771525"/>
            <a:ext cx="1311275" cy="481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9" name="AutoShape 53"/>
          <p:cNvSpPr>
            <a:spLocks noChangeArrowheads="1"/>
          </p:cNvSpPr>
          <p:nvPr/>
        </p:nvSpPr>
        <p:spPr bwMode="auto">
          <a:xfrm>
            <a:off x="5527675" y="3516313"/>
            <a:ext cx="74613" cy="7143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0" name="AutoShape 54"/>
          <p:cNvSpPr>
            <a:spLocks noChangeArrowheads="1"/>
          </p:cNvSpPr>
          <p:nvPr/>
        </p:nvSpPr>
        <p:spPr bwMode="auto">
          <a:xfrm>
            <a:off x="6176963" y="12890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1" name="AutoShape 55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2" name="AutoShape 56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1500188" y="557212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3000375" y="214313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1357313" y="1428750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2714625" y="28575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6929438" y="421481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3357563" y="3929063"/>
            <a:ext cx="376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5453063" y="56642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5214938" y="1428750"/>
            <a:ext cx="50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5643563" y="3214688"/>
            <a:ext cx="37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6215063" y="142875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4857750" y="21431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6858000" y="28575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4" name="Номер слайда 3"/>
          <p:cNvSpPr txBox="1">
            <a:spLocks/>
          </p:cNvSpPr>
          <p:nvPr/>
        </p:nvSpPr>
        <p:spPr>
          <a:xfrm>
            <a:off x="500034" y="428604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2198" y="600076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996600"/>
                </a:solidFill>
              </a:rPr>
              <a:t>перетинаються</a:t>
            </a:r>
            <a:endParaRPr lang="ru-RU" sz="2000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 animBg="1"/>
      <p:bldP spid="4134" grpId="0" animBg="1"/>
      <p:bldP spid="4141" grpId="0" animBg="1"/>
      <p:bldP spid="4143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152" grpId="0" animBg="1"/>
      <p:bldP spid="4153" grpId="0"/>
      <p:bldP spid="4154" grpId="0"/>
      <p:bldP spid="4155" grpId="0"/>
      <p:bldP spid="4156" grpId="0"/>
      <p:bldP spid="4157" grpId="0"/>
      <p:bldP spid="4158" grpId="0"/>
      <p:bldP spid="4159" grpId="0"/>
      <p:bldP spid="4160" grpId="0"/>
      <p:bldP spid="4161" grpId="0"/>
      <p:bldP spid="4162" grpId="0"/>
      <p:bldP spid="4163" grpId="0"/>
      <p:bldP spid="416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2643188" y="3143250"/>
            <a:ext cx="2857500" cy="4286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3214688" y="785813"/>
            <a:ext cx="3024187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 flipV="1">
            <a:off x="1935163" y="771525"/>
            <a:ext cx="1311275" cy="481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2" name="AutoShape 52"/>
          <p:cNvSpPr>
            <a:spLocks noChangeArrowheads="1"/>
          </p:cNvSpPr>
          <p:nvPr/>
        </p:nvSpPr>
        <p:spPr bwMode="auto">
          <a:xfrm>
            <a:off x="5500688" y="3571875"/>
            <a:ext cx="74612" cy="71438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6215063" y="1285875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74" name="AutoShape 54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75" name="AutoShape 55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1500188" y="550068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3071813" y="357188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1428750" y="1571625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2643188" y="292893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6929438" y="407193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3357563" y="4000500"/>
            <a:ext cx="37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5500688" y="557212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5214938" y="1428750"/>
            <a:ext cx="50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5676900" y="344011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6275388" y="136366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4786313" y="285750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6786563" y="28575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4" name="Номер слайда 3"/>
          <p:cNvSpPr txBox="1">
            <a:spLocks/>
          </p:cNvSpPr>
          <p:nvPr/>
        </p:nvSpPr>
        <p:spPr>
          <a:xfrm>
            <a:off x="500034" y="500042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5074" y="600076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996600"/>
                </a:solidFill>
              </a:rPr>
              <a:t>паралельні</a:t>
            </a:r>
            <a:endParaRPr lang="ru-RU" sz="2000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6" grpId="0" animBg="1"/>
      <p:bldP spid="5157" grpId="0" animBg="1"/>
      <p:bldP spid="5164" grpId="0" animBg="1"/>
      <p:bldP spid="5166" grpId="0" animBg="1"/>
      <p:bldP spid="5169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  <p:bldP spid="5176" grpId="0"/>
      <p:bldP spid="5177" grpId="0"/>
      <p:bldP spid="5178" grpId="0"/>
      <p:bldP spid="5179" grpId="0"/>
      <p:bldP spid="5180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1908175" y="4508500"/>
            <a:ext cx="4968875" cy="10810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5580063" y="1341438"/>
            <a:ext cx="647700" cy="223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 flipV="1">
            <a:off x="1935163" y="771525"/>
            <a:ext cx="1311275" cy="481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6" name="AutoShape 52"/>
          <p:cNvSpPr>
            <a:spLocks noChangeArrowheads="1"/>
          </p:cNvSpPr>
          <p:nvPr/>
        </p:nvSpPr>
        <p:spPr bwMode="auto">
          <a:xfrm>
            <a:off x="5527675" y="3516313"/>
            <a:ext cx="74613" cy="71437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97" name="AutoShape 53"/>
          <p:cNvSpPr>
            <a:spLocks noChangeArrowheads="1"/>
          </p:cNvSpPr>
          <p:nvPr/>
        </p:nvSpPr>
        <p:spPr bwMode="auto">
          <a:xfrm>
            <a:off x="6176963" y="12890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98" name="AutoShape 54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99" name="AutoShape 55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1500188" y="564356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3000375" y="214313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1500188" y="1500188"/>
            <a:ext cx="542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2714625" y="3000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6929438" y="4143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3286125" y="4071938"/>
            <a:ext cx="37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5453063" y="5664200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5214938" y="1428750"/>
            <a:ext cx="50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5715000" y="3286125"/>
            <a:ext cx="37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6215063" y="135731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4857750" y="21431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6786563" y="214313"/>
            <a:ext cx="49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4" name="Номер слайда 3"/>
          <p:cNvSpPr txBox="1">
            <a:spLocks/>
          </p:cNvSpPr>
          <p:nvPr/>
        </p:nvSpPr>
        <p:spPr>
          <a:xfrm>
            <a:off x="500034" y="428604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4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0826" y="607220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996600"/>
                </a:solidFill>
              </a:rPr>
              <a:t>мимобіжні</a:t>
            </a:r>
            <a:endParaRPr lang="ru-RU" sz="2000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animBg="1"/>
      <p:bldP spid="6181" grpId="0" animBg="1"/>
      <p:bldP spid="6188" grpId="0" animBg="1"/>
      <p:bldP spid="6190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/>
      <p:bldP spid="6201" grpId="0"/>
      <p:bldP spid="6202" grpId="0"/>
      <p:bldP spid="6203" grpId="0"/>
      <p:bldP spid="6204" grpId="0"/>
      <p:bldP spid="6205" grpId="0"/>
      <p:bldP spid="6206" grpId="0"/>
      <p:bldP spid="6207" grpId="0"/>
      <p:bldP spid="6208" grpId="0"/>
      <p:bldP spid="6209" grpId="0"/>
      <p:bldP spid="6210" grpId="0"/>
      <p:bldP spid="6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3276600" y="765175"/>
            <a:ext cx="2295525" cy="28781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2627313" y="1285875"/>
            <a:ext cx="3587750" cy="18557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1935163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935163" y="5588000"/>
            <a:ext cx="3622675" cy="158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5557838" y="1917700"/>
            <a:ext cx="0" cy="36703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1935163" y="1917700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V="1">
            <a:off x="1935163" y="771525"/>
            <a:ext cx="1311275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V="1">
            <a:off x="5557838" y="4519613"/>
            <a:ext cx="1312862" cy="10683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1935163" y="4519613"/>
            <a:ext cx="1311275" cy="10683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V="1">
            <a:off x="5557838" y="771525"/>
            <a:ext cx="1312862" cy="11461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V="1">
            <a:off x="3246438" y="771525"/>
            <a:ext cx="0" cy="36703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V="1">
            <a:off x="6870700" y="771525"/>
            <a:ext cx="0" cy="37480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3246438" y="771525"/>
            <a:ext cx="362267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3246438" y="4519613"/>
            <a:ext cx="3622675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V="1">
            <a:off x="1935163" y="771525"/>
            <a:ext cx="1311275" cy="48180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 flipH="1" flipV="1">
            <a:off x="1935163" y="1882775"/>
            <a:ext cx="1311275" cy="25955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0" name="AutoShape 52"/>
          <p:cNvSpPr>
            <a:spLocks noChangeArrowheads="1"/>
          </p:cNvSpPr>
          <p:nvPr/>
        </p:nvSpPr>
        <p:spPr bwMode="auto">
          <a:xfrm>
            <a:off x="5500688" y="3571875"/>
            <a:ext cx="74612" cy="71438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1" name="AutoShape 53"/>
          <p:cNvSpPr>
            <a:spLocks noChangeArrowheads="1"/>
          </p:cNvSpPr>
          <p:nvPr/>
        </p:nvSpPr>
        <p:spPr bwMode="auto">
          <a:xfrm>
            <a:off x="6176963" y="12890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2" name="AutoShape 54"/>
          <p:cNvSpPr>
            <a:spLocks noChangeArrowheads="1"/>
          </p:cNvSpPr>
          <p:nvPr/>
        </p:nvSpPr>
        <p:spPr bwMode="auto">
          <a:xfrm>
            <a:off x="2551113" y="3143250"/>
            <a:ext cx="77787" cy="74613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3" name="AutoShape 55"/>
          <p:cNvSpPr>
            <a:spLocks noChangeArrowheads="1"/>
          </p:cNvSpPr>
          <p:nvPr/>
        </p:nvSpPr>
        <p:spPr bwMode="auto">
          <a:xfrm>
            <a:off x="4927600" y="698500"/>
            <a:ext cx="74613" cy="73025"/>
          </a:xfrm>
          <a:prstGeom prst="flowChartConnector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1500188" y="5286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3071813" y="214313"/>
            <a:ext cx="71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500188" y="1571625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A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2714625" y="307181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P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6929438" y="4143375"/>
            <a:ext cx="374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3357563" y="4000500"/>
            <a:ext cx="37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B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5715000" y="5500688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143500" y="1428750"/>
            <a:ext cx="50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D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5715000" y="3357563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M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6275388" y="1363663"/>
            <a:ext cx="37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N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857750" y="142875"/>
            <a:ext cx="37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K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6786563" y="285750"/>
            <a:ext cx="49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C</a:t>
            </a:r>
            <a:r>
              <a:rPr lang="en-US" sz="2400" b="1" baseline="-25000">
                <a:latin typeface="Calibri" pitchFamily="34" charset="0"/>
              </a:rPr>
              <a:t>1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4" name="Номер слайда 3"/>
          <p:cNvSpPr txBox="1">
            <a:spLocks/>
          </p:cNvSpPr>
          <p:nvPr/>
        </p:nvSpPr>
        <p:spPr>
          <a:xfrm>
            <a:off x="500034" y="428604"/>
            <a:ext cx="70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</a:t>
            </a:r>
            <a:r>
              <a:rPr lang="uk-UA" sz="1600" b="1" dirty="0" smtClean="0">
                <a:solidFill>
                  <a:srgbClr val="0000FF"/>
                </a:solidFill>
              </a:rPr>
              <a:t>5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2198" y="600076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996600"/>
                </a:solidFill>
              </a:rPr>
              <a:t>перетинаються</a:t>
            </a:r>
            <a:endParaRPr lang="ru-RU" sz="2000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50"/>
                            </p:stCondLst>
                            <p:childTnLst>
                              <p:par>
                                <p:cTn id="1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 animBg="1"/>
      <p:bldP spid="7205" grpId="0" animBg="1"/>
      <p:bldP spid="7212" grpId="0" animBg="1"/>
      <p:bldP spid="7214" grpId="0" animBg="1"/>
      <p:bldP spid="7217" grpId="0" animBg="1"/>
      <p:bldP spid="7218" grpId="0" animBg="1"/>
      <p:bldP spid="7219" grpId="0" animBg="1"/>
      <p:bldP spid="7220" grpId="0" animBg="1"/>
      <p:bldP spid="7221" grpId="0" animBg="1"/>
      <p:bldP spid="7222" grpId="0" animBg="1"/>
      <p:bldP spid="7223" grpId="0" animBg="1"/>
      <p:bldP spid="7224" grpId="0"/>
      <p:bldP spid="7225" grpId="0"/>
      <p:bldP spid="7226" grpId="0"/>
      <p:bldP spid="7227" grpId="0"/>
      <p:bldP spid="7228" grpId="0"/>
      <p:bldP spid="7229" grpId="0"/>
      <p:bldP spid="7230" grpId="0"/>
      <p:bldP spid="7231" grpId="0"/>
      <p:bldP spid="7232" grpId="0"/>
      <p:bldP spid="7233" grpId="0"/>
      <p:bldP spid="7234" grpId="0"/>
      <p:bldP spid="7235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араллелограмм 30"/>
          <p:cNvSpPr/>
          <p:nvPr/>
        </p:nvSpPr>
        <p:spPr>
          <a:xfrm>
            <a:off x="1143000" y="2357438"/>
            <a:ext cx="2143125" cy="928687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BF96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5" y="142852"/>
            <a:ext cx="3357586" cy="64633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Перевір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себе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араллелограмм 84"/>
          <p:cNvSpPr/>
          <p:nvPr/>
        </p:nvSpPr>
        <p:spPr>
          <a:xfrm>
            <a:off x="4071938" y="4786313"/>
            <a:ext cx="3214687" cy="1500187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0800000" flipV="1">
            <a:off x="5429250" y="4929188"/>
            <a:ext cx="1500188" cy="107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араллелограмм 107"/>
          <p:cNvSpPr/>
          <p:nvPr/>
        </p:nvSpPr>
        <p:spPr>
          <a:xfrm>
            <a:off x="6000750" y="1857375"/>
            <a:ext cx="2143125" cy="928688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1428750" y="2643188"/>
            <a:ext cx="1500188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0800000" flipV="1">
            <a:off x="1285852" y="2571744"/>
            <a:ext cx="1785938" cy="642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10800000" flipV="1">
            <a:off x="6286500" y="2143125"/>
            <a:ext cx="1501775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0800000" flipV="1">
            <a:off x="6286500" y="2500313"/>
            <a:ext cx="1428750" cy="71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286500" y="22145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Calibri" pitchFamily="34" charset="0"/>
              </a:rPr>
              <a:t>а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6572250" y="507206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Calibri" pitchFamily="34" charset="0"/>
              </a:rPr>
              <a:t>а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1285875" y="27146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Calibri" pitchFamily="34" charset="0"/>
              </a:rPr>
              <a:t>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28750" y="22860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b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6286500" y="1857375"/>
            <a:ext cx="30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b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072063" y="4071938"/>
            <a:ext cx="30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b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4000500"/>
            <a:ext cx="666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Прямоугольник 70"/>
          <p:cNvSpPr/>
          <p:nvPr/>
        </p:nvSpPr>
        <p:spPr>
          <a:xfrm>
            <a:off x="5072063" y="5715000"/>
            <a:ext cx="71437" cy="1428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072063" y="5429250"/>
            <a:ext cx="71437" cy="460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5000625" y="5429250"/>
            <a:ext cx="214313" cy="1588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4414" y="92867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Назвіть  взаємне розміщення прямих.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00" y="3500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перетинаються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388" y="428625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мимобіжні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314324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паралельні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10" grpId="0"/>
      <p:bldP spid="85" grpId="0" animBg="1"/>
      <p:bldP spid="108" grpId="0" animBg="1"/>
      <p:bldP spid="120" grpId="0"/>
      <p:bldP spid="124" grpId="0"/>
      <p:bldP spid="125" grpId="0"/>
      <p:bldP spid="27" grpId="0"/>
      <p:bldP spid="28" grpId="0"/>
      <p:bldP spid="29" grpId="0"/>
      <p:bldP spid="71" grpId="0" animBg="1"/>
      <p:bldP spid="25" grpId="0"/>
      <p:bldP spid="24" grpId="0"/>
      <p:bldP spid="26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43108" y="5643578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>
                <a:solidFill>
                  <a:srgbClr val="FF3300"/>
                </a:solidFill>
              </a:rPr>
              <a:t>Відповідь</a:t>
            </a:r>
            <a:r>
              <a:rPr lang="ru-RU" sz="2400" dirty="0" smtClean="0">
                <a:solidFill>
                  <a:srgbClr val="FF33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rgbClr val="33CC33"/>
                </a:solidFill>
              </a:rPr>
              <a:t>Мимобіжні</a:t>
            </a:r>
            <a:r>
              <a:rPr lang="ru-RU" sz="1800" dirty="0" smtClean="0">
                <a:solidFill>
                  <a:srgbClr val="33CC33"/>
                </a:solidFill>
              </a:rPr>
              <a:t>.</a:t>
            </a:r>
            <a:endParaRPr lang="ru-RU" sz="1800" dirty="0">
              <a:solidFill>
                <a:srgbClr val="33CC33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33CC33"/>
                </a:solidFill>
              </a:rPr>
              <a:t>Як в </a:t>
            </a:r>
            <a:r>
              <a:rPr lang="ru-RU" sz="2400" b="1" dirty="0" err="1" smtClean="0">
                <a:solidFill>
                  <a:srgbClr val="33CC33"/>
                </a:solidFill>
              </a:rPr>
              <a:t>просторі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розміщені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прямі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en-US" sz="2400" b="1" i="1" dirty="0" smtClean="0">
                <a:solidFill>
                  <a:srgbClr val="33CC33"/>
                </a:solidFill>
              </a:rPr>
              <a:t>EH </a:t>
            </a:r>
            <a:r>
              <a:rPr lang="ru-RU" sz="2400" b="1" dirty="0" err="1" smtClean="0">
                <a:solidFill>
                  <a:srgbClr val="33CC33"/>
                </a:solidFill>
              </a:rPr>
              <a:t>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en-US" sz="2400" b="1" i="1" dirty="0">
                <a:solidFill>
                  <a:srgbClr val="33CC33"/>
                </a:solidFill>
              </a:rPr>
              <a:t>FG</a:t>
            </a:r>
            <a:r>
              <a:rPr lang="ru-RU" sz="2400" b="1" dirty="0">
                <a:solidFill>
                  <a:srgbClr val="33CC33"/>
                </a:solidFill>
              </a:rPr>
              <a:t>?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4367234" cy="36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rgbClr val="FF3300"/>
                </a:solidFill>
              </a:rPr>
              <a:t>Завдання</a:t>
            </a:r>
            <a:r>
              <a:rPr lang="ru-RU" sz="3200" dirty="0" smtClean="0">
                <a:solidFill>
                  <a:srgbClr val="FF3300"/>
                </a:solidFill>
              </a:rPr>
              <a:t> 1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3972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33CC33"/>
                </a:solidFill>
              </a:rPr>
              <a:t>В </a:t>
            </a:r>
            <a:r>
              <a:rPr lang="uk-UA" sz="2400" b="1" dirty="0" smtClean="0">
                <a:solidFill>
                  <a:srgbClr val="33CC33"/>
                </a:solidFill>
              </a:rPr>
              <a:t>тетраедрі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en-US" sz="2400" b="1" i="1" dirty="0">
                <a:solidFill>
                  <a:srgbClr val="33CC33"/>
                </a:solidFill>
              </a:rPr>
              <a:t>ABCD</a:t>
            </a:r>
            <a:r>
              <a:rPr lang="ru-RU" sz="2400" b="1" i="1" dirty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назвіть</a:t>
            </a:r>
            <a:r>
              <a:rPr lang="ru-RU" sz="2400" b="1" dirty="0" smtClean="0">
                <a:solidFill>
                  <a:srgbClr val="33CC33"/>
                </a:solidFill>
              </a:rPr>
              <a:t> пари </a:t>
            </a:r>
            <a:r>
              <a:rPr lang="ru-RU" sz="2400" b="1" dirty="0" err="1" smtClean="0">
                <a:solidFill>
                  <a:srgbClr val="33CC33"/>
                </a:solidFill>
              </a:rPr>
              <a:t>мимобіжних</a:t>
            </a:r>
            <a:r>
              <a:rPr lang="ru-RU" sz="2400" b="1" dirty="0" smtClean="0">
                <a:solidFill>
                  <a:srgbClr val="33CC33"/>
                </a:solidFill>
              </a:rPr>
              <a:t> ребер.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>
                <a:solidFill>
                  <a:srgbClr val="FF3300"/>
                </a:solidFill>
              </a:rPr>
              <a:t>Відповідь</a:t>
            </a:r>
            <a:r>
              <a:rPr lang="ru-RU" dirty="0" smtClean="0">
                <a:solidFill>
                  <a:srgbClr val="FF3300"/>
                </a:solidFill>
              </a:rPr>
              <a:t>:</a:t>
            </a:r>
            <a:r>
              <a:rPr lang="ru-RU" dirty="0" smtClean="0">
                <a:solidFill>
                  <a:srgbClr val="FF7C80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AB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CD</a:t>
            </a:r>
            <a:r>
              <a:rPr lang="en-US" dirty="0">
                <a:solidFill>
                  <a:srgbClr val="33CC33"/>
                </a:solidFill>
              </a:rPr>
              <a:t>; </a:t>
            </a:r>
            <a:r>
              <a:rPr lang="en-US" i="1" dirty="0">
                <a:solidFill>
                  <a:srgbClr val="33CC33"/>
                </a:solidFill>
              </a:rPr>
              <a:t>BC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AD</a:t>
            </a:r>
            <a:r>
              <a:rPr lang="en-US" dirty="0">
                <a:solidFill>
                  <a:srgbClr val="33CC33"/>
                </a:solidFill>
              </a:rPr>
              <a:t>; </a:t>
            </a:r>
            <a:r>
              <a:rPr lang="en-US" i="1" dirty="0">
                <a:solidFill>
                  <a:srgbClr val="33CC33"/>
                </a:solidFill>
              </a:rPr>
              <a:t>AC </a:t>
            </a:r>
            <a:r>
              <a:rPr lang="ru-RU" dirty="0" err="1" smtClean="0">
                <a:solidFill>
                  <a:srgbClr val="33CC33"/>
                </a:solidFill>
              </a:rPr>
              <a:t>і</a:t>
            </a:r>
            <a:r>
              <a:rPr lang="ru-RU" dirty="0" smtClean="0">
                <a:solidFill>
                  <a:srgbClr val="33CC33"/>
                </a:solidFill>
              </a:rPr>
              <a:t> </a:t>
            </a:r>
            <a:r>
              <a:rPr lang="en-US" i="1" dirty="0">
                <a:solidFill>
                  <a:srgbClr val="33CC33"/>
                </a:solidFill>
              </a:rPr>
              <a:t>BD</a:t>
            </a:r>
            <a:r>
              <a:rPr lang="en-US" dirty="0">
                <a:solidFill>
                  <a:srgbClr val="33CC33"/>
                </a:solidFill>
              </a:rPr>
              <a:t>.</a:t>
            </a:r>
            <a:endParaRPr lang="ru-RU" dirty="0">
              <a:solidFill>
                <a:srgbClr val="FF7C8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14282" y="214290"/>
            <a:ext cx="264320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71612"/>
            <a:ext cx="3929090" cy="37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286116" y="5715016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>
                <a:solidFill>
                  <a:srgbClr val="FF3300"/>
                </a:solidFill>
              </a:rPr>
              <a:t>Відповідь</a:t>
            </a:r>
            <a:r>
              <a:rPr lang="ru-RU" sz="2400" dirty="0" smtClean="0">
                <a:solidFill>
                  <a:srgbClr val="FF330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en-US" sz="2400" i="1" dirty="0">
                <a:solidFill>
                  <a:srgbClr val="33CC33"/>
                </a:solidFill>
              </a:rPr>
              <a:t>A</a:t>
            </a:r>
            <a:r>
              <a:rPr lang="en-US" sz="2400" baseline="-25000" dirty="0">
                <a:solidFill>
                  <a:srgbClr val="33CC33"/>
                </a:solidFill>
              </a:rPr>
              <a:t>1</a:t>
            </a:r>
            <a:r>
              <a:rPr lang="en-US" sz="2400" i="1" dirty="0">
                <a:solidFill>
                  <a:srgbClr val="33CC33"/>
                </a:solidFill>
              </a:rPr>
              <a:t>D</a:t>
            </a:r>
            <a:r>
              <a:rPr lang="en-US" sz="2400" baseline="-25000" dirty="0">
                <a:solidFill>
                  <a:srgbClr val="33CC33"/>
                </a:solidFill>
              </a:rPr>
              <a:t>1</a:t>
            </a:r>
            <a:r>
              <a:rPr lang="en-US" sz="2400" dirty="0">
                <a:solidFill>
                  <a:srgbClr val="33CC33"/>
                </a:solidFill>
              </a:rPr>
              <a:t>; </a:t>
            </a:r>
            <a:r>
              <a:rPr lang="en-US" sz="2400" i="1" dirty="0">
                <a:solidFill>
                  <a:srgbClr val="33CC33"/>
                </a:solidFill>
              </a:rPr>
              <a:t>B</a:t>
            </a:r>
            <a:r>
              <a:rPr lang="en-US" sz="2400" baseline="-25000" dirty="0">
                <a:solidFill>
                  <a:srgbClr val="33CC33"/>
                </a:solidFill>
              </a:rPr>
              <a:t>1</a:t>
            </a:r>
            <a:r>
              <a:rPr lang="en-US" sz="2400" i="1" dirty="0">
                <a:solidFill>
                  <a:srgbClr val="33CC33"/>
                </a:solidFill>
              </a:rPr>
              <a:t>C</a:t>
            </a:r>
            <a:r>
              <a:rPr lang="en-US" sz="2400" baseline="-25000" dirty="0">
                <a:solidFill>
                  <a:srgbClr val="33CC33"/>
                </a:solidFill>
              </a:rPr>
              <a:t>1</a:t>
            </a:r>
            <a:r>
              <a:rPr lang="en-US" sz="2400" dirty="0">
                <a:solidFill>
                  <a:srgbClr val="33CC33"/>
                </a:solidFill>
              </a:rPr>
              <a:t>; </a:t>
            </a:r>
            <a:r>
              <a:rPr lang="en-US" sz="2400" i="1" dirty="0">
                <a:solidFill>
                  <a:srgbClr val="33CC33"/>
                </a:solidFill>
              </a:rPr>
              <a:t>DD</a:t>
            </a:r>
            <a:r>
              <a:rPr lang="en-US" sz="2400" baseline="-25000" dirty="0">
                <a:solidFill>
                  <a:srgbClr val="33CC33"/>
                </a:solidFill>
              </a:rPr>
              <a:t>1</a:t>
            </a:r>
            <a:r>
              <a:rPr lang="en-US" sz="2400" dirty="0">
                <a:solidFill>
                  <a:srgbClr val="33CC33"/>
                </a:solidFill>
              </a:rPr>
              <a:t>; </a:t>
            </a:r>
            <a:r>
              <a:rPr lang="en-US" sz="2400" i="1" dirty="0">
                <a:solidFill>
                  <a:srgbClr val="33CC33"/>
                </a:solidFill>
              </a:rPr>
              <a:t>CC</a:t>
            </a:r>
            <a:r>
              <a:rPr lang="en-US" sz="2400" baseline="-25000" dirty="0">
                <a:solidFill>
                  <a:srgbClr val="33CC33"/>
                </a:solidFill>
              </a:rPr>
              <a:t>1</a:t>
            </a:r>
            <a:r>
              <a:rPr lang="en-US" sz="2400" dirty="0">
                <a:solidFill>
                  <a:srgbClr val="33CC33"/>
                </a:solidFill>
              </a:rPr>
              <a:t>.</a:t>
            </a:r>
            <a:endParaRPr lang="ru-RU" sz="2400" dirty="0">
              <a:solidFill>
                <a:srgbClr val="33CC33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33CC33"/>
                </a:solidFill>
              </a:rPr>
              <a:t>Дано </a:t>
            </a:r>
            <a:r>
              <a:rPr lang="ru-RU" sz="2400" b="1" dirty="0">
                <a:solidFill>
                  <a:srgbClr val="33CC33"/>
                </a:solidFill>
              </a:rPr>
              <a:t>куб </a:t>
            </a:r>
            <a:r>
              <a:rPr lang="en-US" sz="2400" b="1" i="1" dirty="0">
                <a:solidFill>
                  <a:srgbClr val="33CC33"/>
                </a:solidFill>
              </a:rPr>
              <a:t>A…D</a:t>
            </a:r>
            <a:r>
              <a:rPr lang="en-US" sz="2400" b="1" baseline="-25000" dirty="0">
                <a:solidFill>
                  <a:srgbClr val="33CC33"/>
                </a:solidFill>
              </a:rPr>
              <a:t>1</a:t>
            </a:r>
            <a:r>
              <a:rPr lang="en-US" sz="2400" b="1" dirty="0">
                <a:solidFill>
                  <a:srgbClr val="33CC33"/>
                </a:solidFill>
              </a:rPr>
              <a:t>.</a:t>
            </a:r>
            <a:r>
              <a:rPr lang="ru-RU" sz="2400" b="1" dirty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назвіть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прямі</a:t>
            </a:r>
            <a:r>
              <a:rPr lang="ru-RU" sz="2400" b="1" dirty="0" smtClean="0">
                <a:solidFill>
                  <a:srgbClr val="33CC33"/>
                </a:solidFill>
              </a:rPr>
              <a:t>, </a:t>
            </a:r>
            <a:r>
              <a:rPr lang="ru-RU" sz="2400" b="1" dirty="0" err="1" smtClean="0">
                <a:solidFill>
                  <a:srgbClr val="33CC33"/>
                </a:solidFill>
              </a:rPr>
              <a:t>що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проходять</a:t>
            </a:r>
            <a:r>
              <a:rPr lang="ru-RU" sz="2400" b="1" dirty="0" smtClean="0">
                <a:solidFill>
                  <a:srgbClr val="33CC33"/>
                </a:solidFill>
              </a:rPr>
              <a:t> через </a:t>
            </a:r>
            <a:r>
              <a:rPr lang="ru-RU" sz="2400" b="1" dirty="0" err="1" smtClean="0">
                <a:solidFill>
                  <a:srgbClr val="33CC33"/>
                </a:solidFill>
              </a:rPr>
              <a:t>вершини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цього</a:t>
            </a:r>
            <a:r>
              <a:rPr lang="ru-RU" sz="2400" b="1" dirty="0" smtClean="0">
                <a:solidFill>
                  <a:srgbClr val="33CC33"/>
                </a:solidFill>
              </a:rPr>
              <a:t> куба </a:t>
            </a:r>
            <a:r>
              <a:rPr lang="ru-RU" sz="2400" b="1" dirty="0" err="1" smtClean="0">
                <a:solidFill>
                  <a:srgbClr val="33CC33"/>
                </a:solidFill>
              </a:rPr>
              <a:t>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мимобіжні</a:t>
            </a:r>
            <a:r>
              <a:rPr lang="ru-RU" sz="2400" b="1" dirty="0" smtClean="0">
                <a:solidFill>
                  <a:srgbClr val="33CC33"/>
                </a:solidFill>
              </a:rPr>
              <a:t> до </a:t>
            </a:r>
            <a:r>
              <a:rPr lang="ru-RU" sz="2400" b="1" dirty="0" err="1" smtClean="0">
                <a:solidFill>
                  <a:srgbClr val="33CC33"/>
                </a:solidFill>
              </a:rPr>
              <a:t>прямої</a:t>
            </a:r>
            <a:r>
              <a:rPr lang="ru-RU" sz="2400" b="1" dirty="0" smtClean="0">
                <a:solidFill>
                  <a:srgbClr val="33CC33"/>
                </a:solidFill>
              </a:rPr>
              <a:t>  </a:t>
            </a:r>
            <a:r>
              <a:rPr lang="en-US" sz="2400" b="1" i="1" dirty="0" smtClean="0">
                <a:solidFill>
                  <a:srgbClr val="33CC33"/>
                </a:solidFill>
              </a:rPr>
              <a:t>AB</a:t>
            </a:r>
            <a:r>
              <a:rPr lang="ru-RU" sz="2400" b="1" dirty="0">
                <a:solidFill>
                  <a:srgbClr val="33CC33"/>
                </a:solidFill>
              </a:rPr>
              <a:t>.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0034" y="285728"/>
            <a:ext cx="228601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47800"/>
            <a:ext cx="29718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5786" y="4495800"/>
            <a:ext cx="8501122" cy="1790700"/>
            <a:chOff x="672" y="2832"/>
            <a:chExt cx="4512" cy="1128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672" y="2832"/>
              <a:ext cx="451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400" dirty="0" smtClean="0">
                  <a:solidFill>
                    <a:srgbClr val="FF3300"/>
                  </a:solidFill>
                </a:rPr>
                <a:t>Розв'язок</a:t>
              </a:r>
              <a:r>
                <a:rPr lang="ru-RU" sz="2400" dirty="0" smtClean="0">
                  <a:solidFill>
                    <a:srgbClr val="FF3300"/>
                  </a:solidFill>
                </a:rPr>
                <a:t>:</a:t>
              </a:r>
              <a:r>
                <a:rPr lang="ru-RU" sz="2400" dirty="0" smtClean="0">
                  <a:solidFill>
                    <a:srgbClr val="FF7C80"/>
                  </a:solidFill>
                </a:rPr>
                <a:t> </a:t>
              </a:r>
              <a:r>
                <a:rPr lang="ru-RU" sz="2400" dirty="0" err="1" smtClean="0">
                  <a:solidFill>
                    <a:srgbClr val="33CC33"/>
                  </a:solidFill>
                </a:rPr>
                <a:t>Кожне</a:t>
              </a:r>
              <a:r>
                <a:rPr lang="ru-RU" sz="2400" dirty="0" smtClean="0">
                  <a:solidFill>
                    <a:srgbClr val="33CC33"/>
                  </a:solidFill>
                </a:rPr>
                <a:t>  </a:t>
              </a:r>
              <a:r>
                <a:rPr lang="ru-RU" sz="2400" dirty="0">
                  <a:solidFill>
                    <a:srgbClr val="33CC33"/>
                  </a:solidFill>
                </a:rPr>
                <a:t>ребро </a:t>
              </a:r>
              <a:r>
                <a:rPr lang="uk-UA" sz="2400" dirty="0" smtClean="0">
                  <a:solidFill>
                    <a:srgbClr val="33CC33"/>
                  </a:solidFill>
                </a:rPr>
                <a:t>бере</a:t>
              </a:r>
              <a:r>
                <a:rPr lang="ru-RU" sz="2400" dirty="0" smtClean="0">
                  <a:solidFill>
                    <a:srgbClr val="33CC33"/>
                  </a:solidFill>
                </a:rPr>
                <a:t> участь в </a:t>
              </a:r>
              <a:r>
                <a:rPr lang="uk-UA" sz="2400" dirty="0" smtClean="0">
                  <a:solidFill>
                    <a:srgbClr val="33CC33"/>
                  </a:solidFill>
                </a:rPr>
                <a:t>чотирьох</a:t>
              </a:r>
              <a:r>
                <a:rPr lang="ru-RU" sz="2400" dirty="0" smtClean="0">
                  <a:solidFill>
                    <a:srgbClr val="33CC33"/>
                  </a:solidFill>
                </a:rPr>
                <a:t> парах </a:t>
              </a:r>
              <a:r>
                <a:rPr lang="uk-UA" sz="2400" dirty="0" smtClean="0">
                  <a:solidFill>
                    <a:srgbClr val="33CC33"/>
                  </a:solidFill>
                </a:rPr>
                <a:t>мимобіжних</a:t>
              </a:r>
              <a:r>
                <a:rPr lang="ru-RU" sz="2400" dirty="0" smtClean="0">
                  <a:solidFill>
                    <a:srgbClr val="33CC33"/>
                  </a:solidFill>
                </a:rPr>
                <a:t>  </a:t>
              </a:r>
              <a:r>
                <a:rPr lang="ru-RU" sz="2400" dirty="0" err="1" smtClean="0">
                  <a:solidFill>
                    <a:srgbClr val="33CC33"/>
                  </a:solidFill>
                </a:rPr>
                <a:t>прямих</a:t>
              </a:r>
              <a:r>
                <a:rPr lang="ru-RU" sz="2400" dirty="0" smtClean="0">
                  <a:solidFill>
                    <a:srgbClr val="33CC33"/>
                  </a:solidFill>
                </a:rPr>
                <a:t>. . </a:t>
              </a:r>
              <a:r>
                <a:rPr lang="ru-RU" sz="2400" dirty="0">
                  <a:solidFill>
                    <a:srgbClr val="33CC33"/>
                  </a:solidFill>
                </a:rPr>
                <a:t>У куба </a:t>
              </a:r>
              <a:r>
                <a:rPr lang="ru-RU" sz="2400" dirty="0" smtClean="0">
                  <a:solidFill>
                    <a:srgbClr val="33CC33"/>
                  </a:solidFill>
                </a:rPr>
                <a:t>12 </a:t>
              </a:r>
              <a:r>
                <a:rPr lang="ru-RU" sz="2400" dirty="0">
                  <a:solidFill>
                    <a:srgbClr val="33CC33"/>
                  </a:solidFill>
                </a:rPr>
                <a:t>ребер. </a:t>
              </a:r>
              <a:r>
                <a:rPr lang="ru-RU" sz="2400" dirty="0" smtClean="0">
                  <a:solidFill>
                    <a:srgbClr val="33CC33"/>
                  </a:solidFill>
                </a:rPr>
                <a:t>Значить , </a:t>
              </a:r>
              <a:r>
                <a:rPr lang="ru-RU" sz="2400" dirty="0" err="1" smtClean="0">
                  <a:solidFill>
                    <a:srgbClr val="33CC33"/>
                  </a:solidFill>
                </a:rPr>
                <a:t>шукане</a:t>
              </a:r>
              <a:r>
                <a:rPr lang="ru-RU" sz="2400" dirty="0" smtClean="0">
                  <a:solidFill>
                    <a:srgbClr val="33CC33"/>
                  </a:solidFill>
                </a:rPr>
                <a:t> число пар </a:t>
              </a:r>
              <a:r>
                <a:rPr lang="ru-RU" sz="2400" dirty="0" err="1" smtClean="0">
                  <a:solidFill>
                    <a:srgbClr val="33CC33"/>
                  </a:solidFill>
                </a:rPr>
                <a:t>паралельних</a:t>
              </a:r>
              <a:r>
                <a:rPr lang="ru-RU" sz="2400" dirty="0" smtClean="0">
                  <a:solidFill>
                    <a:srgbClr val="33CC33"/>
                  </a:solidFill>
                </a:rPr>
                <a:t> </a:t>
              </a:r>
              <a:r>
                <a:rPr lang="ru-RU" sz="2400" dirty="0" err="1" smtClean="0">
                  <a:solidFill>
                    <a:srgbClr val="33CC33"/>
                  </a:solidFill>
                </a:rPr>
                <a:t>прямих</a:t>
              </a:r>
              <a:r>
                <a:rPr lang="ru-RU" sz="2400" dirty="0" smtClean="0">
                  <a:solidFill>
                    <a:srgbClr val="33CC33"/>
                  </a:solidFill>
                </a:rPr>
                <a:t> </a:t>
              </a:r>
              <a:r>
                <a:rPr lang="ru-RU" sz="2400" dirty="0" err="1" smtClean="0">
                  <a:solidFill>
                    <a:srgbClr val="33CC33"/>
                  </a:solidFill>
                </a:rPr>
                <a:t>дорівнює</a:t>
              </a:r>
              <a:r>
                <a:rPr lang="ru-RU" sz="2400" dirty="0" smtClean="0">
                  <a:solidFill>
                    <a:srgbClr val="33CC33"/>
                  </a:solidFill>
                </a:rPr>
                <a:t> </a:t>
              </a:r>
              <a:endParaRPr lang="ru-RU" sz="2400" dirty="0">
                <a:solidFill>
                  <a:srgbClr val="33CC33"/>
                </a:solidFill>
              </a:endParaRPr>
            </a:p>
          </p:txBody>
        </p:sp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1952" y="3504"/>
            <a:ext cx="84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4" imgW="1333440" imgH="723600" progId="">
                    <p:embed/>
                  </p:oleObj>
                </mc:Choice>
                <mc:Fallback>
                  <p:oleObj name="Equation" r:id="rId4" imgW="1333440" imgH="723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3504"/>
                          <a:ext cx="840" cy="4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00034" y="785794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rgbClr val="33CC33"/>
                </a:solidFill>
              </a:rPr>
              <a:t>Скільки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є</a:t>
            </a:r>
            <a:r>
              <a:rPr lang="ru-RU" sz="2400" b="1" dirty="0" smtClean="0">
                <a:solidFill>
                  <a:srgbClr val="33CC33"/>
                </a:solidFill>
              </a:rPr>
              <a:t> пар </a:t>
            </a:r>
            <a:r>
              <a:rPr lang="ru-RU" sz="2400" b="1" dirty="0" err="1" smtClean="0">
                <a:solidFill>
                  <a:srgbClr val="33CC33"/>
                </a:solidFill>
              </a:rPr>
              <a:t>мимобіжних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прямих</a:t>
            </a:r>
            <a:r>
              <a:rPr lang="ru-RU" sz="2400" b="1" dirty="0" smtClean="0">
                <a:solidFill>
                  <a:srgbClr val="33CC33"/>
                </a:solidFill>
              </a:rPr>
              <a:t>, </a:t>
            </a:r>
            <a:r>
              <a:rPr lang="ru-RU" sz="2400" b="1" dirty="0" err="1" smtClean="0">
                <a:solidFill>
                  <a:srgbClr val="33CC33"/>
                </a:solidFill>
              </a:rPr>
              <a:t>які</a:t>
            </a:r>
            <a:r>
              <a:rPr lang="ru-RU" sz="2400" b="1" dirty="0" smtClean="0">
                <a:solidFill>
                  <a:srgbClr val="33CC33"/>
                </a:solidFill>
              </a:rPr>
              <a:t> </a:t>
            </a:r>
            <a:r>
              <a:rPr lang="ru-RU" sz="2400" b="1" dirty="0" err="1" smtClean="0">
                <a:solidFill>
                  <a:srgbClr val="33CC33"/>
                </a:solidFill>
              </a:rPr>
              <a:t>містять</a:t>
            </a:r>
            <a:r>
              <a:rPr lang="ru-RU" sz="2400" b="1" dirty="0" smtClean="0">
                <a:solidFill>
                  <a:srgbClr val="33CC33"/>
                </a:solidFill>
              </a:rPr>
              <a:t> ребра куба  </a:t>
            </a:r>
            <a:r>
              <a:rPr lang="en-US" sz="2400" b="1" i="1" dirty="0" smtClean="0">
                <a:solidFill>
                  <a:srgbClr val="33CC33"/>
                </a:solidFill>
              </a:rPr>
              <a:t>A…D</a:t>
            </a:r>
            <a:r>
              <a:rPr lang="en-US" sz="2400" b="1" baseline="-25000" dirty="0" smtClean="0">
                <a:solidFill>
                  <a:srgbClr val="33CC33"/>
                </a:solidFill>
              </a:rPr>
              <a:t>1</a:t>
            </a:r>
            <a:r>
              <a:rPr lang="ru-RU" sz="2400" b="1" dirty="0" smtClean="0">
                <a:solidFill>
                  <a:srgbClr val="33CC33"/>
                </a:solidFill>
              </a:rPr>
              <a:t>? 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85720" y="214290"/>
            <a:ext cx="292895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2643206" cy="1204898"/>
          </a:xfrm>
        </p:spPr>
        <p:txBody>
          <a:bodyPr>
            <a:prstTxWarp prst="textChevronInverted">
              <a:avLst/>
            </a:prstTxWarp>
            <a:norm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Олівці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4819" name="Picture 3" descr="C:\Documents and Settings\Администратор\Мои документы\PICTURE\Tif\Каранд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689750" cy="4906963"/>
          </a:xfrm>
          <a:prstGeom prst="rect">
            <a:avLst/>
          </a:prstGeo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</a:t>
            </a:r>
            <a:r>
              <a:rPr lang="ru-RU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можливе</a:t>
            </a:r>
            <a:r>
              <a:rPr lang="ru-RU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таке</a:t>
            </a:r>
            <a:r>
              <a:rPr lang="ru-RU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розміщення</a:t>
            </a:r>
            <a:r>
              <a:rPr lang="ru-RU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олівців</a:t>
            </a:r>
            <a:r>
              <a:rPr lang="ru-RU" sz="2800" b="1" dirty="0" smtClean="0">
                <a:ln w="900" cmpd="sng">
                  <a:solidFill>
                    <a:schemeClr val="bg1">
                      <a:lumMod val="65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2800" b="1" dirty="0">
              <a:ln w="900" cmpd="sng">
                <a:solidFill>
                  <a:schemeClr val="bg1">
                    <a:lumMod val="65000"/>
                    <a:alpha val="5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>
                <a:lumMod val="9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1371600"/>
            <a:ext cx="4114800" cy="1371600"/>
            <a:chOff x="336" y="2024"/>
            <a:chExt cx="4280" cy="1152"/>
          </a:xfrm>
        </p:grpSpPr>
        <p:sp>
          <p:nvSpPr>
            <p:cNvPr id="251907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08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09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1447800"/>
            <a:ext cx="4114800" cy="1371600"/>
            <a:chOff x="336" y="2024"/>
            <a:chExt cx="4280" cy="1152"/>
          </a:xfrm>
        </p:grpSpPr>
        <p:sp>
          <p:nvSpPr>
            <p:cNvPr id="251911" name="Freeform 7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12" name="Freeform 8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13" name="Freeform 9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92300" y="4419600"/>
            <a:ext cx="4813300" cy="1524000"/>
            <a:chOff x="240" y="2688"/>
            <a:chExt cx="3032" cy="96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0" y="2688"/>
              <a:ext cx="3032" cy="960"/>
              <a:chOff x="336" y="2024"/>
              <a:chExt cx="4280" cy="1152"/>
            </a:xfrm>
          </p:grpSpPr>
          <p:sp>
            <p:nvSpPr>
              <p:cNvPr id="251916" name="Freeform 12"/>
              <p:cNvSpPr>
                <a:spLocks/>
              </p:cNvSpPr>
              <p:nvPr/>
            </p:nvSpPr>
            <p:spPr bwMode="auto">
              <a:xfrm>
                <a:off x="336" y="2040"/>
                <a:ext cx="4280" cy="1136"/>
              </a:xfrm>
              <a:custGeom>
                <a:avLst/>
                <a:gdLst/>
                <a:ahLst/>
                <a:cxnLst>
                  <a:cxn ang="0">
                    <a:pos x="0" y="1088"/>
                  </a:cxn>
                  <a:cxn ang="0">
                    <a:pos x="904" y="80"/>
                  </a:cxn>
                  <a:cxn ang="0">
                    <a:pos x="4280" y="0"/>
                  </a:cxn>
                  <a:cxn ang="0">
                    <a:pos x="3432" y="1088"/>
                  </a:cxn>
                  <a:cxn ang="0">
                    <a:pos x="6" y="1091"/>
                  </a:cxn>
                  <a:cxn ang="0">
                    <a:pos x="6" y="1123"/>
                  </a:cxn>
                  <a:cxn ang="0">
                    <a:pos x="3448" y="1120"/>
                  </a:cxn>
                  <a:cxn ang="0">
                    <a:pos x="3448" y="1136"/>
                  </a:cxn>
                  <a:cxn ang="0">
                    <a:pos x="3464" y="1104"/>
                  </a:cxn>
                  <a:cxn ang="0">
                    <a:pos x="3448" y="1104"/>
                  </a:cxn>
                  <a:cxn ang="0">
                    <a:pos x="4264" y="48"/>
                  </a:cxn>
                  <a:cxn ang="0">
                    <a:pos x="4264" y="48"/>
                  </a:cxn>
                  <a:cxn ang="0">
                    <a:pos x="3448" y="1088"/>
                  </a:cxn>
                  <a:cxn ang="0">
                    <a:pos x="6" y="1091"/>
                  </a:cxn>
                </a:cxnLst>
                <a:rect l="0" t="0" r="r" b="b"/>
                <a:pathLst>
                  <a:path w="4280" h="1136">
                    <a:moveTo>
                      <a:pt x="0" y="1088"/>
                    </a:moveTo>
                    <a:lnTo>
                      <a:pt x="904" y="80"/>
                    </a:lnTo>
                    <a:lnTo>
                      <a:pt x="4280" y="0"/>
                    </a:lnTo>
                    <a:lnTo>
                      <a:pt x="3432" y="1088"/>
                    </a:lnTo>
                    <a:lnTo>
                      <a:pt x="6" y="1091"/>
                    </a:lnTo>
                    <a:lnTo>
                      <a:pt x="6" y="1123"/>
                    </a:lnTo>
                    <a:lnTo>
                      <a:pt x="3448" y="1120"/>
                    </a:lnTo>
                    <a:lnTo>
                      <a:pt x="3448" y="1136"/>
                    </a:lnTo>
                    <a:lnTo>
                      <a:pt x="3464" y="1104"/>
                    </a:lnTo>
                    <a:lnTo>
                      <a:pt x="3448" y="1104"/>
                    </a:lnTo>
                    <a:lnTo>
                      <a:pt x="4264" y="48"/>
                    </a:lnTo>
                    <a:lnTo>
                      <a:pt x="4264" y="48"/>
                    </a:lnTo>
                    <a:lnTo>
                      <a:pt x="3448" y="1088"/>
                    </a:lnTo>
                    <a:lnTo>
                      <a:pt x="6" y="1091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1917" name="Freeform 13"/>
              <p:cNvSpPr>
                <a:spLocks/>
              </p:cNvSpPr>
              <p:nvPr/>
            </p:nvSpPr>
            <p:spPr bwMode="auto">
              <a:xfrm>
                <a:off x="3768" y="2024"/>
                <a:ext cx="848" cy="1138"/>
              </a:xfrm>
              <a:custGeom>
                <a:avLst/>
                <a:gdLst/>
                <a:ahLst/>
                <a:cxnLst>
                  <a:cxn ang="0">
                    <a:pos x="848" y="0"/>
                  </a:cxn>
                  <a:cxn ang="0">
                    <a:pos x="848" y="64"/>
                  </a:cxn>
                  <a:cxn ang="0">
                    <a:pos x="12" y="1138"/>
                  </a:cxn>
                  <a:cxn ang="0">
                    <a:pos x="0" y="1090"/>
                  </a:cxn>
                  <a:cxn ang="0">
                    <a:pos x="848" y="0"/>
                  </a:cxn>
                </a:cxnLst>
                <a:rect l="0" t="0" r="r" b="b"/>
                <a:pathLst>
                  <a:path w="848" h="1138">
                    <a:moveTo>
                      <a:pt x="848" y="0"/>
                    </a:moveTo>
                    <a:lnTo>
                      <a:pt x="848" y="64"/>
                    </a:lnTo>
                    <a:lnTo>
                      <a:pt x="12" y="1138"/>
                    </a:lnTo>
                    <a:lnTo>
                      <a:pt x="0" y="1090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53B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1918" name="Freeform 14"/>
              <p:cNvSpPr>
                <a:spLocks/>
              </p:cNvSpPr>
              <p:nvPr/>
            </p:nvSpPr>
            <p:spPr bwMode="auto">
              <a:xfrm>
                <a:off x="336" y="3109"/>
                <a:ext cx="3444" cy="59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3432" y="5"/>
                  </a:cxn>
                  <a:cxn ang="0">
                    <a:pos x="3444" y="53"/>
                  </a:cxn>
                  <a:cxn ang="0">
                    <a:pos x="0" y="59"/>
                  </a:cxn>
                  <a:cxn ang="0">
                    <a:pos x="6" y="22"/>
                  </a:cxn>
                </a:cxnLst>
                <a:rect l="0" t="0" r="r" b="b"/>
                <a:pathLst>
                  <a:path w="3444" h="59">
                    <a:moveTo>
                      <a:pt x="6" y="22"/>
                    </a:moveTo>
                    <a:cubicBezTo>
                      <a:pt x="2207" y="27"/>
                      <a:pt x="2859" y="0"/>
                      <a:pt x="3432" y="5"/>
                    </a:cubicBezTo>
                    <a:lnTo>
                      <a:pt x="3444" y="53"/>
                    </a:lnTo>
                    <a:lnTo>
                      <a:pt x="0" y="59"/>
                    </a:lnTo>
                    <a:lnTo>
                      <a:pt x="6" y="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rgbClr val="0099FF"/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816" y="2688"/>
              <a:ext cx="1152" cy="864"/>
              <a:chOff x="816" y="2688"/>
              <a:chExt cx="1152" cy="864"/>
            </a:xfrm>
          </p:grpSpPr>
          <p:sp>
            <p:nvSpPr>
              <p:cNvPr id="251920" name="Freeform 16"/>
              <p:cNvSpPr>
                <a:spLocks/>
              </p:cNvSpPr>
              <p:nvPr/>
            </p:nvSpPr>
            <p:spPr bwMode="auto">
              <a:xfrm>
                <a:off x="816" y="3072"/>
                <a:ext cx="1152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4" y="768"/>
                  </a:cxn>
                </a:cxnLst>
                <a:rect l="0" t="0" r="r" b="b"/>
                <a:pathLst>
                  <a:path w="1744" h="768">
                    <a:moveTo>
                      <a:pt x="0" y="0"/>
                    </a:moveTo>
                    <a:lnTo>
                      <a:pt x="1744" y="768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1921" name="Text Box 17"/>
              <p:cNvSpPr txBox="1">
                <a:spLocks noChangeArrowheads="1"/>
              </p:cNvSpPr>
              <p:nvPr/>
            </p:nvSpPr>
            <p:spPr bwMode="auto">
              <a:xfrm>
                <a:off x="912" y="2688"/>
                <a:ext cx="30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4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  <a:endParaRPr lang="ru-RU" sz="4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263900" y="6019800"/>
            <a:ext cx="1295400" cy="762000"/>
            <a:chOff x="4032" y="1056"/>
            <a:chExt cx="816" cy="48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4320" y="1296"/>
              <a:ext cx="136" cy="97"/>
              <a:chOff x="3744" y="1584"/>
              <a:chExt cx="136" cy="97"/>
            </a:xfrm>
          </p:grpSpPr>
          <p:sp>
            <p:nvSpPr>
              <p:cNvPr id="251924" name="Freeform 20"/>
              <p:cNvSpPr>
                <a:spLocks/>
              </p:cNvSpPr>
              <p:nvPr/>
            </p:nvSpPr>
            <p:spPr bwMode="auto">
              <a:xfrm>
                <a:off x="3744" y="1680"/>
                <a:ext cx="13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0"/>
                  </a:cxn>
                </a:cxnLst>
                <a:rect l="0" t="0" r="r" b="b"/>
                <a:pathLst>
                  <a:path w="136" h="1">
                    <a:moveTo>
                      <a:pt x="0" y="0"/>
                    </a:moveTo>
                    <a:lnTo>
                      <a:pt x="136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1925" name="Oval 21"/>
              <p:cNvSpPr>
                <a:spLocks noChangeArrowheads="1"/>
              </p:cNvSpPr>
              <p:nvPr/>
            </p:nvSpPr>
            <p:spPr bwMode="auto">
              <a:xfrm>
                <a:off x="3792" y="1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251926" name="Text Box 22"/>
            <p:cNvSpPr txBox="1">
              <a:spLocks noChangeArrowheads="1"/>
            </p:cNvSpPr>
            <p:nvPr/>
          </p:nvSpPr>
          <p:spPr bwMode="auto">
            <a:xfrm>
              <a:off x="4032" y="1056"/>
              <a:ext cx="8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r>
                <a:rPr lang="ru-RU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</a:t>
              </a:r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51927" name="Text Box 23"/>
          <p:cNvSpPr txBox="1">
            <a:spLocks noChangeArrowheads="1"/>
          </p:cNvSpPr>
          <p:nvPr/>
        </p:nvSpPr>
        <p:spPr bwMode="auto">
          <a:xfrm>
            <a:off x="142844" y="142852"/>
            <a:ext cx="6143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Зображення і позначення:</a:t>
            </a:r>
            <a:endParaRPr lang="uk-UA" sz="3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1447800" y="1752600"/>
            <a:ext cx="2133600" cy="990600"/>
            <a:chOff x="768" y="1104"/>
            <a:chExt cx="1344" cy="624"/>
          </a:xfrm>
        </p:grpSpPr>
        <p:sp>
          <p:nvSpPr>
            <p:cNvPr id="251929" name="Freeform 25"/>
            <p:cNvSpPr>
              <a:spLocks/>
            </p:cNvSpPr>
            <p:nvPr/>
          </p:nvSpPr>
          <p:spPr bwMode="auto">
            <a:xfrm>
              <a:off x="768" y="1104"/>
              <a:ext cx="1312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4" y="768"/>
                </a:cxn>
              </a:cxnLst>
              <a:rect l="0" t="0" r="r" b="b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30" name="Text Box 26"/>
            <p:cNvSpPr txBox="1">
              <a:spLocks noChangeArrowheads="1"/>
            </p:cNvSpPr>
            <p:nvPr/>
          </p:nvSpPr>
          <p:spPr bwMode="auto">
            <a:xfrm>
              <a:off x="1776" y="1200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</a:t>
              </a:r>
              <a:endPara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714348" y="1571612"/>
            <a:ext cx="2895600" cy="1066800"/>
            <a:chOff x="240" y="1008"/>
            <a:chExt cx="1824" cy="672"/>
          </a:xfrm>
        </p:grpSpPr>
        <p:sp>
          <p:nvSpPr>
            <p:cNvPr id="251932" name="Freeform 28"/>
            <p:cNvSpPr>
              <a:spLocks/>
            </p:cNvSpPr>
            <p:nvPr/>
          </p:nvSpPr>
          <p:spPr bwMode="auto">
            <a:xfrm flipV="1">
              <a:off x="240" y="1008"/>
              <a:ext cx="1824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4" y="768"/>
                </a:cxn>
              </a:cxnLst>
              <a:rect l="0" t="0" r="r" b="b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33" name="Text Box 29"/>
            <p:cNvSpPr txBox="1">
              <a:spLocks noChangeArrowheads="1"/>
            </p:cNvSpPr>
            <p:nvPr/>
          </p:nvSpPr>
          <p:spPr bwMode="auto">
            <a:xfrm>
              <a:off x="240" y="1152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5029200" y="1447800"/>
            <a:ext cx="2667000" cy="838200"/>
            <a:chOff x="3024" y="912"/>
            <a:chExt cx="1680" cy="528"/>
          </a:xfrm>
        </p:grpSpPr>
        <p:sp>
          <p:nvSpPr>
            <p:cNvPr id="251935" name="Freeform 31"/>
            <p:cNvSpPr>
              <a:spLocks/>
            </p:cNvSpPr>
            <p:nvPr/>
          </p:nvSpPr>
          <p:spPr bwMode="auto">
            <a:xfrm flipV="1">
              <a:off x="3024" y="960"/>
              <a:ext cx="168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4" y="768"/>
                </a:cxn>
              </a:cxnLst>
              <a:rect l="0" t="0" r="r" b="b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36" name="Text Box 32"/>
            <p:cNvSpPr txBox="1">
              <a:spLocks noChangeArrowheads="1"/>
            </p:cNvSpPr>
            <p:nvPr/>
          </p:nvSpPr>
          <p:spPr bwMode="auto">
            <a:xfrm>
              <a:off x="3264" y="912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5715000" y="1219200"/>
            <a:ext cx="2667000" cy="1371600"/>
            <a:chOff x="3456" y="768"/>
            <a:chExt cx="1680" cy="864"/>
          </a:xfrm>
        </p:grpSpPr>
        <p:sp>
          <p:nvSpPr>
            <p:cNvPr id="251938" name="Freeform 34"/>
            <p:cNvSpPr>
              <a:spLocks/>
            </p:cNvSpPr>
            <p:nvPr/>
          </p:nvSpPr>
          <p:spPr bwMode="auto">
            <a:xfrm flipV="1">
              <a:off x="3456" y="1152"/>
              <a:ext cx="1680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4" y="768"/>
                </a:cxn>
              </a:cxnLst>
              <a:rect l="0" t="0" r="r" b="b"/>
              <a:pathLst>
                <a:path w="1744" h="768">
                  <a:moveTo>
                    <a:pt x="0" y="0"/>
                  </a:moveTo>
                  <a:lnTo>
                    <a:pt x="1744" y="76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39" name="Text Box 35"/>
            <p:cNvSpPr txBox="1">
              <a:spLocks noChangeArrowheads="1"/>
            </p:cNvSpPr>
            <p:nvPr/>
          </p:nvSpPr>
          <p:spPr bwMode="auto">
            <a:xfrm>
              <a:off x="4800" y="768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</a:t>
              </a:r>
              <a:endPara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219200" y="2819400"/>
            <a:ext cx="1219200" cy="762000"/>
            <a:chOff x="4080" y="2160"/>
            <a:chExt cx="768" cy="480"/>
          </a:xfrm>
        </p:grpSpPr>
        <p:sp>
          <p:nvSpPr>
            <p:cNvPr id="251941" name="Text Box 37"/>
            <p:cNvSpPr txBox="1">
              <a:spLocks noChangeArrowheads="1"/>
            </p:cNvSpPr>
            <p:nvPr/>
          </p:nvSpPr>
          <p:spPr bwMode="auto">
            <a:xfrm>
              <a:off x="4080" y="2160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1942" name="Freeform 38"/>
            <p:cNvSpPr>
              <a:spLocks/>
            </p:cNvSpPr>
            <p:nvPr/>
          </p:nvSpPr>
          <p:spPr bwMode="auto">
            <a:xfrm>
              <a:off x="4416" y="2352"/>
              <a:ext cx="96" cy="192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7" y="48"/>
                </a:cxn>
                <a:cxn ang="0">
                  <a:pos x="48" y="0"/>
                </a:cxn>
                <a:cxn ang="0">
                  <a:pos x="81" y="48"/>
                </a:cxn>
                <a:cxn ang="0">
                  <a:pos x="102" y="233"/>
                </a:cxn>
              </a:cxnLst>
              <a:rect l="0" t="0" r="r" b="b"/>
              <a:pathLst>
                <a:path w="102" h="240">
                  <a:moveTo>
                    <a:pt x="0" y="240"/>
                  </a:moveTo>
                  <a:cubicBezTo>
                    <a:pt x="3" y="208"/>
                    <a:pt x="9" y="88"/>
                    <a:pt x="17" y="48"/>
                  </a:cubicBezTo>
                  <a:cubicBezTo>
                    <a:pt x="25" y="8"/>
                    <a:pt x="37" y="0"/>
                    <a:pt x="48" y="0"/>
                  </a:cubicBezTo>
                  <a:cubicBezTo>
                    <a:pt x="59" y="0"/>
                    <a:pt x="72" y="9"/>
                    <a:pt x="81" y="48"/>
                  </a:cubicBezTo>
                  <a:cubicBezTo>
                    <a:pt x="90" y="87"/>
                    <a:pt x="98" y="195"/>
                    <a:pt x="102" y="23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51943" name="Text Box 39"/>
            <p:cNvSpPr txBox="1">
              <a:spLocks noChangeArrowheads="1"/>
            </p:cNvSpPr>
            <p:nvPr/>
          </p:nvSpPr>
          <p:spPr bwMode="auto">
            <a:xfrm>
              <a:off x="4547" y="2160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6096000" y="2590800"/>
            <a:ext cx="1193800" cy="800100"/>
            <a:chOff x="4096" y="2688"/>
            <a:chExt cx="752" cy="504"/>
          </a:xfrm>
        </p:grpSpPr>
        <p:sp>
          <p:nvSpPr>
            <p:cNvPr id="251945" name="Text Box 41"/>
            <p:cNvSpPr txBox="1">
              <a:spLocks noChangeArrowheads="1"/>
            </p:cNvSpPr>
            <p:nvPr/>
          </p:nvSpPr>
          <p:spPr bwMode="auto">
            <a:xfrm>
              <a:off x="4096" y="2712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1946" name="Text Box 42"/>
            <p:cNvSpPr txBox="1">
              <a:spLocks noChangeArrowheads="1"/>
            </p:cNvSpPr>
            <p:nvPr/>
          </p:nvSpPr>
          <p:spPr bwMode="auto">
            <a:xfrm>
              <a:off x="4547" y="2688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1947" name="Text Box 43"/>
            <p:cNvSpPr txBox="1">
              <a:spLocks noChangeArrowheads="1"/>
            </p:cNvSpPr>
            <p:nvPr/>
          </p:nvSpPr>
          <p:spPr bwMode="auto">
            <a:xfrm>
              <a:off x="4304" y="2736"/>
              <a:ext cx="29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II</a:t>
              </a:r>
              <a:endPara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4413250" y="3505200"/>
            <a:ext cx="603250" cy="2940050"/>
            <a:chOff x="1828" y="2112"/>
            <a:chExt cx="380" cy="1852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828" y="2248"/>
              <a:ext cx="270" cy="1716"/>
              <a:chOff x="1828" y="2248"/>
              <a:chExt cx="270" cy="1716"/>
            </a:xfrm>
          </p:grpSpPr>
          <p:sp>
            <p:nvSpPr>
              <p:cNvPr id="251950" name="Freeform 46"/>
              <p:cNvSpPr>
                <a:spLocks/>
              </p:cNvSpPr>
              <p:nvPr/>
            </p:nvSpPr>
            <p:spPr bwMode="auto">
              <a:xfrm>
                <a:off x="1994" y="3306"/>
                <a:ext cx="38" cy="2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244"/>
                  </a:cxn>
                </a:cxnLst>
                <a:rect l="0" t="0" r="r" b="b"/>
                <a:pathLst>
                  <a:path w="38" h="244">
                    <a:moveTo>
                      <a:pt x="0" y="0"/>
                    </a:moveTo>
                    <a:lnTo>
                      <a:pt x="38" y="244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1951" name="Freeform 47"/>
              <p:cNvSpPr>
                <a:spLocks/>
              </p:cNvSpPr>
              <p:nvPr/>
            </p:nvSpPr>
            <p:spPr bwMode="auto">
              <a:xfrm>
                <a:off x="1828" y="2248"/>
                <a:ext cx="158" cy="10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8" y="1012"/>
                  </a:cxn>
                </a:cxnLst>
                <a:rect l="0" t="0" r="r" b="b"/>
                <a:pathLst>
                  <a:path w="158" h="1012">
                    <a:moveTo>
                      <a:pt x="0" y="0"/>
                    </a:moveTo>
                    <a:lnTo>
                      <a:pt x="158" y="1012"/>
                    </a:ln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1952" name="Oval 48"/>
              <p:cNvSpPr>
                <a:spLocks noChangeArrowheads="1"/>
              </p:cNvSpPr>
              <p:nvPr/>
            </p:nvSpPr>
            <p:spPr bwMode="auto">
              <a:xfrm>
                <a:off x="1934" y="3216"/>
                <a:ext cx="96" cy="96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51953" name="Freeform 49"/>
              <p:cNvSpPr>
                <a:spLocks/>
              </p:cNvSpPr>
              <p:nvPr/>
            </p:nvSpPr>
            <p:spPr bwMode="auto">
              <a:xfrm>
                <a:off x="2040" y="3588"/>
                <a:ext cx="58" cy="3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376"/>
                  </a:cxn>
                </a:cxnLst>
                <a:rect l="0" t="0" r="r" b="b"/>
                <a:pathLst>
                  <a:path w="58" h="376">
                    <a:moveTo>
                      <a:pt x="0" y="0"/>
                    </a:moveTo>
                    <a:lnTo>
                      <a:pt x="58" y="376"/>
                    </a:ln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51954" name="Text Box 50"/>
            <p:cNvSpPr txBox="1">
              <a:spLocks noChangeArrowheads="1"/>
            </p:cNvSpPr>
            <p:nvPr/>
          </p:nvSpPr>
          <p:spPr bwMode="auto">
            <a:xfrm>
              <a:off x="1872" y="2112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28596" y="107154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Прямі перетинаються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3570" y="100010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Прямі паралельні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28728" y="392906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Прямі мимобіжні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27" grpId="0"/>
      <p:bldP spid="53" grpId="0"/>
      <p:bldP spid="54" grpId="0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 2</a:t>
            </a:r>
          </a:p>
          <a:p>
            <a:r>
              <a:rPr lang="uk-UA" dirty="0" smtClean="0"/>
              <a:t>Виконати письмово</a:t>
            </a:r>
          </a:p>
          <a:p>
            <a:r>
              <a:rPr lang="uk-UA" dirty="0" smtClean="0"/>
              <a:t>№2.18 та 2.21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0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0000">
                <a:alpha val="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42844" y="1571612"/>
            <a:ext cx="8512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Дві прямі в просторі називаються паралельними, якщо вони:</a:t>
            </a:r>
          </a:p>
          <a:p>
            <a:r>
              <a:rPr lang="uk-UA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лежать в одній площині</a:t>
            </a:r>
          </a:p>
          <a:p>
            <a:r>
              <a:rPr lang="uk-UA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не перетинаються</a:t>
            </a:r>
            <a:endParaRPr lang="uk-UA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971800"/>
            <a:ext cx="6870700" cy="1905000"/>
            <a:chOff x="336" y="2024"/>
            <a:chExt cx="4280" cy="1152"/>
          </a:xfrm>
        </p:grpSpPr>
        <p:sp>
          <p:nvSpPr>
            <p:cNvPr id="191492" name="Freeform 4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1493" name="Freeform 5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1494" name="Freeform 6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91495" name="Freeform 7"/>
          <p:cNvSpPr>
            <a:spLocks/>
          </p:cNvSpPr>
          <p:nvPr/>
        </p:nvSpPr>
        <p:spPr bwMode="auto">
          <a:xfrm>
            <a:off x="1143000" y="4178300"/>
            <a:ext cx="4470400" cy="330200"/>
          </a:xfrm>
          <a:custGeom>
            <a:avLst/>
            <a:gdLst/>
            <a:ahLst/>
            <a:cxnLst>
              <a:cxn ang="0">
                <a:pos x="2816" y="208"/>
              </a:cxn>
              <a:cxn ang="0">
                <a:pos x="0" y="0"/>
              </a:cxn>
            </a:cxnLst>
            <a:rect l="0" t="0" r="r" b="b"/>
            <a:pathLst>
              <a:path w="2816" h="208">
                <a:moveTo>
                  <a:pt x="2816" y="208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5105400" y="3886200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5562600" y="2971800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1500" name="Freeform 12"/>
          <p:cNvSpPr>
            <a:spLocks/>
          </p:cNvSpPr>
          <p:nvPr/>
        </p:nvSpPr>
        <p:spPr bwMode="auto">
          <a:xfrm>
            <a:off x="1600200" y="3276600"/>
            <a:ext cx="4521200" cy="368300"/>
          </a:xfrm>
          <a:custGeom>
            <a:avLst/>
            <a:gdLst/>
            <a:ahLst/>
            <a:cxnLst>
              <a:cxn ang="0">
                <a:pos x="2848" y="232"/>
              </a:cxn>
              <a:cxn ang="0">
                <a:pos x="0" y="0"/>
              </a:cxn>
            </a:cxnLst>
            <a:rect l="0" t="0" r="r" b="b"/>
            <a:pathLst>
              <a:path w="2848" h="232">
                <a:moveTo>
                  <a:pt x="2848" y="23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214282" y="92867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/>
            <a:r>
              <a:rPr 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Означення </a:t>
            </a:r>
            <a:endParaRPr lang="uk-UA" sz="36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21429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u="sng" dirty="0" smtClean="0">
                <a:solidFill>
                  <a:srgbClr val="00B050"/>
                </a:solidFill>
              </a:rPr>
              <a:t>Паралельні прямі</a:t>
            </a:r>
            <a:endParaRPr lang="ru-RU" sz="4400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FF0000">
                <a:alpha val="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971800"/>
            <a:ext cx="6870700" cy="1905000"/>
            <a:chOff x="336" y="2024"/>
            <a:chExt cx="4280" cy="1152"/>
          </a:xfrm>
        </p:grpSpPr>
        <p:sp>
          <p:nvSpPr>
            <p:cNvPr id="193540" name="Freeform 4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3541" name="Freeform 5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3542" name="Freeform 6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3543" name="Freeform 7"/>
          <p:cNvSpPr>
            <a:spLocks/>
          </p:cNvSpPr>
          <p:nvPr/>
        </p:nvSpPr>
        <p:spPr bwMode="auto">
          <a:xfrm>
            <a:off x="1143000" y="4178300"/>
            <a:ext cx="4470400" cy="330200"/>
          </a:xfrm>
          <a:custGeom>
            <a:avLst/>
            <a:gdLst/>
            <a:ahLst/>
            <a:cxnLst>
              <a:cxn ang="0">
                <a:pos x="2816" y="208"/>
              </a:cxn>
              <a:cxn ang="0">
                <a:pos x="0" y="0"/>
              </a:cxn>
            </a:cxnLst>
            <a:rect l="0" t="0" r="r" b="b"/>
            <a:pathLst>
              <a:path w="2816" h="208">
                <a:moveTo>
                  <a:pt x="2816" y="208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105400" y="3886200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ru-RU" sz="4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5562600" y="2971800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4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3548" name="Freeform 12"/>
          <p:cNvSpPr>
            <a:spLocks/>
          </p:cNvSpPr>
          <p:nvPr/>
        </p:nvSpPr>
        <p:spPr bwMode="auto">
          <a:xfrm>
            <a:off x="1600200" y="3276600"/>
            <a:ext cx="4521200" cy="368300"/>
          </a:xfrm>
          <a:custGeom>
            <a:avLst/>
            <a:gdLst/>
            <a:ahLst/>
            <a:cxnLst>
              <a:cxn ang="0">
                <a:pos x="2848" y="232"/>
              </a:cxn>
              <a:cxn ang="0">
                <a:pos x="0" y="0"/>
              </a:cxn>
            </a:cxnLst>
            <a:rect l="0" t="0" r="r" b="b"/>
            <a:pathLst>
              <a:path w="2848" h="232">
                <a:moveTo>
                  <a:pt x="2848" y="23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51" name="Freeform 15"/>
          <p:cNvSpPr>
            <a:spLocks/>
          </p:cNvSpPr>
          <p:nvPr/>
        </p:nvSpPr>
        <p:spPr bwMode="auto">
          <a:xfrm>
            <a:off x="2514600" y="3771900"/>
            <a:ext cx="203200" cy="1066800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672"/>
              </a:cxn>
            </a:cxnLst>
            <a:rect l="0" t="0" r="r" b="b"/>
            <a:pathLst>
              <a:path w="128" h="672">
                <a:moveTo>
                  <a:pt x="128" y="0"/>
                </a:moveTo>
                <a:lnTo>
                  <a:pt x="0" y="672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3552" name="Freeform 16"/>
          <p:cNvSpPr>
            <a:spLocks/>
          </p:cNvSpPr>
          <p:nvPr/>
        </p:nvSpPr>
        <p:spPr bwMode="auto">
          <a:xfrm>
            <a:off x="2260600" y="4864100"/>
            <a:ext cx="254000" cy="1422400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0" y="896"/>
              </a:cxn>
            </a:cxnLst>
            <a:rect l="0" t="0" r="r" b="b"/>
            <a:pathLst>
              <a:path w="160" h="896">
                <a:moveTo>
                  <a:pt x="160" y="0"/>
                </a:moveTo>
                <a:lnTo>
                  <a:pt x="0" y="89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667000" y="952500"/>
            <a:ext cx="558800" cy="2857500"/>
            <a:chOff x="1680" y="600"/>
            <a:chExt cx="352" cy="1800"/>
          </a:xfrm>
        </p:grpSpPr>
        <p:sp>
          <p:nvSpPr>
            <p:cNvPr id="193550" name="Freeform 14"/>
            <p:cNvSpPr>
              <a:spLocks/>
            </p:cNvSpPr>
            <p:nvPr/>
          </p:nvSpPr>
          <p:spPr bwMode="auto">
            <a:xfrm>
              <a:off x="1712" y="600"/>
              <a:ext cx="320" cy="1760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0" y="1760"/>
                </a:cxn>
              </a:cxnLst>
              <a:rect l="0" t="0" r="r" b="b"/>
              <a:pathLst>
                <a:path w="320" h="1760">
                  <a:moveTo>
                    <a:pt x="320" y="0"/>
                  </a:moveTo>
                  <a:lnTo>
                    <a:pt x="0" y="176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3553" name="Oval 17"/>
            <p:cNvSpPr>
              <a:spLocks noChangeArrowheads="1"/>
            </p:cNvSpPr>
            <p:nvPr/>
          </p:nvSpPr>
          <p:spPr bwMode="auto">
            <a:xfrm>
              <a:off x="1680" y="23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64770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IIb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2667000" y="914400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</a:t>
            </a:r>
          </a:p>
        </p:txBody>
      </p:sp>
      <p:sp>
        <p:nvSpPr>
          <p:cNvPr id="193557" name="Text Box 21"/>
          <p:cNvSpPr txBox="1">
            <a:spLocks noChangeArrowheads="1"/>
          </p:cNvSpPr>
          <p:nvPr/>
        </p:nvSpPr>
        <p:spPr bwMode="auto">
          <a:xfrm>
            <a:off x="152400" y="152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Прямі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паралельні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3352800" y="7620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Прямі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 не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паралельні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1" grpId="0" animBg="1"/>
      <p:bldP spid="193552" grpId="0" animBg="1"/>
      <p:bldP spid="193554" grpId="0"/>
      <p:bldP spid="193556" grpId="0"/>
      <p:bldP spid="193557" grpId="0"/>
      <p:bldP spid="1935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FF0000">
                <a:alpha val="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285720" y="571480"/>
            <a:ext cx="8512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Дві паралельні прямі визначають площину</a:t>
            </a:r>
          </a:p>
          <a:p>
            <a:r>
              <a:rPr lang="uk-UA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(означення паралельних прямих)</a:t>
            </a:r>
            <a:endParaRPr lang="uk-UA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971800"/>
            <a:ext cx="6870700" cy="1905000"/>
            <a:chOff x="336" y="2024"/>
            <a:chExt cx="4280" cy="1152"/>
          </a:xfrm>
        </p:grpSpPr>
        <p:sp>
          <p:nvSpPr>
            <p:cNvPr id="223236" name="Freeform 4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3237" name="Freeform 5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3238" name="Freeform 6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3239" name="Freeform 7"/>
          <p:cNvSpPr>
            <a:spLocks/>
          </p:cNvSpPr>
          <p:nvPr/>
        </p:nvSpPr>
        <p:spPr bwMode="auto">
          <a:xfrm>
            <a:off x="1143000" y="4178300"/>
            <a:ext cx="4470400" cy="330200"/>
          </a:xfrm>
          <a:custGeom>
            <a:avLst/>
            <a:gdLst/>
            <a:ahLst/>
            <a:cxnLst>
              <a:cxn ang="0">
                <a:pos x="2816" y="208"/>
              </a:cxn>
              <a:cxn ang="0">
                <a:pos x="0" y="0"/>
              </a:cxn>
            </a:cxnLst>
            <a:rect l="0" t="0" r="r" b="b"/>
            <a:pathLst>
              <a:path w="2816" h="208">
                <a:moveTo>
                  <a:pt x="2816" y="208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5105400" y="3886200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ru-RU" sz="4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5562600" y="2971800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4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3243" name="Freeform 11"/>
          <p:cNvSpPr>
            <a:spLocks/>
          </p:cNvSpPr>
          <p:nvPr/>
        </p:nvSpPr>
        <p:spPr bwMode="auto">
          <a:xfrm>
            <a:off x="1600200" y="3276600"/>
            <a:ext cx="4521200" cy="368300"/>
          </a:xfrm>
          <a:custGeom>
            <a:avLst/>
            <a:gdLst/>
            <a:ahLst/>
            <a:cxnLst>
              <a:cxn ang="0">
                <a:pos x="2848" y="232"/>
              </a:cxn>
              <a:cxn ang="0">
                <a:pos x="0" y="0"/>
              </a:cxn>
            </a:cxnLst>
            <a:rect l="0" t="0" r="r" b="b"/>
            <a:pathLst>
              <a:path w="2848" h="232">
                <a:moveTo>
                  <a:pt x="2848" y="23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3886200"/>
            <a:ext cx="6794500" cy="1828800"/>
            <a:chOff x="336" y="2024"/>
            <a:chExt cx="4280" cy="1152"/>
          </a:xfrm>
        </p:grpSpPr>
        <p:sp>
          <p:nvSpPr>
            <p:cNvPr id="196613" name="Freeform 5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14" name="Freeform 6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15" name="Freeform 7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0" y="76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Лемма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89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r>
              <a:rPr lang="uk-UA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uk-UA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Якщо одна з двох паралельних прямих перетинає площину, то і інша пряма перетинає цю площину. 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191000" y="3962400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3733800" y="1219200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ru-RU" sz="4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133600" y="1676400"/>
            <a:ext cx="863600" cy="3397250"/>
            <a:chOff x="1344" y="1056"/>
            <a:chExt cx="544" cy="2140"/>
          </a:xfrm>
        </p:grpSpPr>
        <p:sp>
          <p:nvSpPr>
            <p:cNvPr id="196632" name="Freeform 24"/>
            <p:cNvSpPr>
              <a:spLocks/>
            </p:cNvSpPr>
            <p:nvPr/>
          </p:nvSpPr>
          <p:spPr bwMode="auto">
            <a:xfrm rot="4565838" flipH="1" flipV="1">
              <a:off x="786" y="2094"/>
              <a:ext cx="1996" cy="208"/>
            </a:xfrm>
            <a:custGeom>
              <a:avLst/>
              <a:gdLst/>
              <a:ahLst/>
              <a:cxnLst>
                <a:cxn ang="0">
                  <a:pos x="2816" y="208"/>
                </a:cxn>
                <a:cxn ang="0">
                  <a:pos x="0" y="0"/>
                </a:cxn>
              </a:cxnLst>
              <a:rect l="0" t="0" r="r" b="b"/>
              <a:pathLst>
                <a:path w="2816" h="208">
                  <a:moveTo>
                    <a:pt x="2816" y="208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37" name="Text Box 29"/>
            <p:cNvSpPr txBox="1">
              <a:spLocks noChangeArrowheads="1"/>
            </p:cNvSpPr>
            <p:nvPr/>
          </p:nvSpPr>
          <p:spPr bwMode="auto">
            <a:xfrm>
              <a:off x="1344" y="1056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</a:t>
              </a:r>
              <a:endPara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96638" name="Freeform 30"/>
          <p:cNvSpPr>
            <a:spLocks/>
          </p:cNvSpPr>
          <p:nvPr/>
        </p:nvSpPr>
        <p:spPr bwMode="auto">
          <a:xfrm>
            <a:off x="4114800" y="4432300"/>
            <a:ext cx="177800" cy="119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" y="752"/>
              </a:cxn>
            </a:cxnLst>
            <a:rect l="0" t="0" r="r" b="b"/>
            <a:pathLst>
              <a:path w="112" h="752">
                <a:moveTo>
                  <a:pt x="0" y="0"/>
                </a:moveTo>
                <a:lnTo>
                  <a:pt x="112" y="752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33800" y="1295400"/>
            <a:ext cx="457200" cy="3200400"/>
            <a:chOff x="2352" y="816"/>
            <a:chExt cx="288" cy="2016"/>
          </a:xfrm>
        </p:grpSpPr>
        <p:sp>
          <p:nvSpPr>
            <p:cNvPr id="196636" name="Freeform 28"/>
            <p:cNvSpPr>
              <a:spLocks/>
            </p:cNvSpPr>
            <p:nvPr/>
          </p:nvSpPr>
          <p:spPr bwMode="auto">
            <a:xfrm rot="4565838" flipH="1" flipV="1">
              <a:off x="1458" y="1710"/>
              <a:ext cx="1996" cy="208"/>
            </a:xfrm>
            <a:custGeom>
              <a:avLst/>
              <a:gdLst/>
              <a:ahLst/>
              <a:cxnLst>
                <a:cxn ang="0">
                  <a:pos x="2816" y="208"/>
                </a:cxn>
                <a:cxn ang="0">
                  <a:pos x="0" y="0"/>
                </a:cxn>
              </a:cxnLst>
              <a:rect l="0" t="0" r="r" b="b"/>
              <a:pathLst>
                <a:path w="2816" h="208">
                  <a:moveTo>
                    <a:pt x="2816" y="208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6622" name="Oval 14"/>
            <p:cNvSpPr>
              <a:spLocks noChangeArrowheads="1"/>
            </p:cNvSpPr>
            <p:nvPr/>
          </p:nvSpPr>
          <p:spPr bwMode="auto">
            <a:xfrm>
              <a:off x="2544" y="2736"/>
              <a:ext cx="96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6639" name="Freeform 31"/>
          <p:cNvSpPr>
            <a:spLocks/>
          </p:cNvSpPr>
          <p:nvPr/>
        </p:nvSpPr>
        <p:spPr bwMode="auto">
          <a:xfrm>
            <a:off x="4318000" y="5727700"/>
            <a:ext cx="152400" cy="109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688"/>
              </a:cxn>
            </a:cxnLst>
            <a:rect l="0" t="0" r="r" b="b"/>
            <a:pathLst>
              <a:path w="96" h="688">
                <a:moveTo>
                  <a:pt x="0" y="0"/>
                </a:moveTo>
                <a:lnTo>
                  <a:pt x="96" y="688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9664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29200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2321715" y="5893599"/>
            <a:ext cx="1714488" cy="2143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000364" y="5072074"/>
            <a:ext cx="142876" cy="1428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143240" y="478632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00B050"/>
                </a:solidFill>
              </a:rPr>
              <a:t>К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9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9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282" y="2571744"/>
            <a:ext cx="6715172" cy="2643206"/>
            <a:chOff x="336" y="2024"/>
            <a:chExt cx="4280" cy="1152"/>
          </a:xfrm>
        </p:grpSpPr>
        <p:sp>
          <p:nvSpPr>
            <p:cNvPr id="210947" name="Freeform 3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4" y="80"/>
                </a:cxn>
                <a:cxn ang="0">
                  <a:pos x="4280" y="0"/>
                </a:cxn>
                <a:cxn ang="0">
                  <a:pos x="3432" y="1088"/>
                </a:cxn>
                <a:cxn ang="0">
                  <a:pos x="6" y="1091"/>
                </a:cxn>
                <a:cxn ang="0">
                  <a:pos x="6" y="1123"/>
                </a:cxn>
                <a:cxn ang="0">
                  <a:pos x="3448" y="1120"/>
                </a:cxn>
                <a:cxn ang="0">
                  <a:pos x="3448" y="1136"/>
                </a:cxn>
                <a:cxn ang="0">
                  <a:pos x="3464" y="1104"/>
                </a:cxn>
                <a:cxn ang="0">
                  <a:pos x="3448" y="1104"/>
                </a:cxn>
                <a:cxn ang="0">
                  <a:pos x="4264" y="48"/>
                </a:cxn>
                <a:cxn ang="0">
                  <a:pos x="4264" y="48"/>
                </a:cxn>
                <a:cxn ang="0">
                  <a:pos x="3448" y="1088"/>
                </a:cxn>
                <a:cxn ang="0">
                  <a:pos x="6" y="1091"/>
                </a:cxn>
              </a:cxnLst>
              <a:rect l="0" t="0" r="r" b="b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948" name="Freeform 4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/>
              <a:ahLst/>
              <a:cxnLst>
                <a:cxn ang="0">
                  <a:pos x="848" y="0"/>
                </a:cxn>
                <a:cxn ang="0">
                  <a:pos x="848" y="64"/>
                </a:cxn>
                <a:cxn ang="0">
                  <a:pos x="12" y="1138"/>
                </a:cxn>
                <a:cxn ang="0">
                  <a:pos x="0" y="1090"/>
                </a:cxn>
                <a:cxn ang="0">
                  <a:pos x="848" y="0"/>
                </a:cxn>
              </a:cxnLst>
              <a:rect l="0" t="0" r="r" b="b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949" name="Freeform 5"/>
            <p:cNvSpPr>
              <a:spLocks/>
            </p:cNvSpPr>
            <p:nvPr/>
          </p:nvSpPr>
          <p:spPr bwMode="auto">
            <a:xfrm>
              <a:off x="336" y="3109"/>
              <a:ext cx="3444" cy="59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3432" y="5"/>
                </a:cxn>
                <a:cxn ang="0">
                  <a:pos x="3444" y="53"/>
                </a:cxn>
                <a:cxn ang="0">
                  <a:pos x="0" y="59"/>
                </a:cxn>
                <a:cxn ang="0">
                  <a:pos x="6" y="22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0950" name="Freeform 6"/>
          <p:cNvSpPr>
            <a:spLocks/>
          </p:cNvSpPr>
          <p:nvPr/>
        </p:nvSpPr>
        <p:spPr bwMode="auto">
          <a:xfrm>
            <a:off x="1142976" y="3714752"/>
            <a:ext cx="4038600" cy="307975"/>
          </a:xfrm>
          <a:custGeom>
            <a:avLst/>
            <a:gdLst/>
            <a:ahLst/>
            <a:cxnLst>
              <a:cxn ang="0">
                <a:pos x="2544" y="0"/>
              </a:cxn>
              <a:cxn ang="0">
                <a:pos x="0" y="194"/>
              </a:cxn>
            </a:cxnLst>
            <a:rect l="0" t="0" r="r" b="b"/>
            <a:pathLst>
              <a:path w="2544" h="194">
                <a:moveTo>
                  <a:pt x="2544" y="0"/>
                </a:moveTo>
                <a:lnTo>
                  <a:pt x="0" y="194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4429124" y="2214554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4429124" y="3000372"/>
            <a:ext cx="477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0954" name="Freeform 10"/>
          <p:cNvSpPr>
            <a:spLocks/>
          </p:cNvSpPr>
          <p:nvPr/>
        </p:nvSpPr>
        <p:spPr bwMode="auto">
          <a:xfrm>
            <a:off x="1285852" y="2857496"/>
            <a:ext cx="3860800" cy="314325"/>
          </a:xfrm>
          <a:custGeom>
            <a:avLst/>
            <a:gdLst/>
            <a:ahLst/>
            <a:cxnLst>
              <a:cxn ang="0">
                <a:pos x="2432" y="0"/>
              </a:cxn>
              <a:cxn ang="0">
                <a:pos x="0" y="198"/>
              </a:cxn>
            </a:cxnLst>
            <a:rect l="0" t="0" r="r" b="b"/>
            <a:pathLst>
              <a:path w="2432" h="198">
                <a:moveTo>
                  <a:pt x="2432" y="0"/>
                </a:moveTo>
                <a:lnTo>
                  <a:pt x="0" y="19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56" name="Freeform 12"/>
          <p:cNvSpPr>
            <a:spLocks/>
          </p:cNvSpPr>
          <p:nvPr/>
        </p:nvSpPr>
        <p:spPr bwMode="auto">
          <a:xfrm>
            <a:off x="1142976" y="2071678"/>
            <a:ext cx="5143536" cy="381000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0" y="896"/>
              </a:cxn>
            </a:cxnLst>
            <a:rect l="0" t="0" r="r" b="b"/>
            <a:pathLst>
              <a:path w="160" h="896">
                <a:moveTo>
                  <a:pt x="160" y="0"/>
                </a:moveTo>
                <a:lnTo>
                  <a:pt x="0" y="896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1500166" y="1785926"/>
            <a:ext cx="477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</a:t>
            </a:r>
          </a:p>
        </p:txBody>
      </p:sp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285720" y="142852"/>
            <a:ext cx="7786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Ознака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паралельності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прямих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142844" y="785794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Якщо дві прямі паралельні третій, то вони паралельні між собою.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643174" y="3786190"/>
            <a:ext cx="401638" cy="609600"/>
            <a:chOff x="2160" y="2640"/>
            <a:chExt cx="253" cy="384"/>
          </a:xfrm>
        </p:grpSpPr>
        <p:sp>
          <p:nvSpPr>
            <p:cNvPr id="210970" name="Oval 26"/>
            <p:cNvSpPr>
              <a:spLocks noChangeArrowheads="1"/>
            </p:cNvSpPr>
            <p:nvPr/>
          </p:nvSpPr>
          <p:spPr bwMode="auto">
            <a:xfrm>
              <a:off x="2304" y="26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71" name="Text Box 27"/>
            <p:cNvSpPr txBox="1">
              <a:spLocks noChangeArrowheads="1"/>
            </p:cNvSpPr>
            <p:nvPr/>
          </p:nvSpPr>
          <p:spPr bwMode="auto">
            <a:xfrm>
              <a:off x="2160" y="2697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</a:t>
              </a:r>
            </a:p>
          </p:txBody>
        </p:sp>
      </p:grpSp>
      <p:pic>
        <p:nvPicPr>
          <p:cNvPr id="210973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5302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5720" y="1066800"/>
            <a:ext cx="71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FF3300"/>
                </a:solidFill>
              </a:rPr>
              <a:t>Означення.</a:t>
            </a:r>
            <a:r>
              <a:rPr lang="uk-UA" sz="3600" b="1" i="1" dirty="0" smtClean="0">
                <a:solidFill>
                  <a:srgbClr val="FF7C80"/>
                </a:solidFill>
              </a:rPr>
              <a:t> </a:t>
            </a:r>
          </a:p>
          <a:p>
            <a:r>
              <a:rPr lang="uk-UA" sz="2400" b="1" dirty="0" smtClean="0">
                <a:solidFill>
                  <a:srgbClr val="0000FF"/>
                </a:solidFill>
              </a:rPr>
              <a:t>Дві прямі в просторі називаються </a:t>
            </a:r>
            <a:r>
              <a:rPr lang="uk-UA" sz="2400" b="1" i="1" dirty="0" smtClean="0">
                <a:solidFill>
                  <a:srgbClr val="00B0F0"/>
                </a:solidFill>
              </a:rPr>
              <a:t>мимобіжними,</a:t>
            </a:r>
            <a:r>
              <a:rPr lang="uk-UA" sz="2400" b="1" dirty="0" smtClean="0">
                <a:solidFill>
                  <a:srgbClr val="00B0F0"/>
                </a:solidFill>
              </a:rPr>
              <a:t> </a:t>
            </a:r>
            <a:r>
              <a:rPr lang="uk-UA" sz="2400" b="1" dirty="0" smtClean="0">
                <a:solidFill>
                  <a:srgbClr val="0000FF"/>
                </a:solidFill>
              </a:rPr>
              <a:t>якщо вони не лежать в </a:t>
            </a:r>
            <a:r>
              <a:rPr lang="uk-UA" sz="2400" b="1" dirty="0" smtClean="0">
                <a:solidFill>
                  <a:srgbClr val="0000FF"/>
                </a:solidFill>
              </a:rPr>
              <a:t>одній площині</a:t>
            </a:r>
            <a:endParaRPr lang="uk-UA" sz="2400" b="1" dirty="0">
              <a:solidFill>
                <a:srgbClr val="0000FF"/>
              </a:solidFill>
            </a:endParaRPr>
          </a:p>
        </p:txBody>
      </p:sp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14620"/>
            <a:ext cx="4973003" cy="30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2" name="Rectangle 6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7620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Мимобіжні прямі</a:t>
            </a:r>
            <a:endParaRPr lang="uk-UA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11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528</Words>
  <Application>Microsoft Office PowerPoint</Application>
  <PresentationFormat>Екран (4:3)</PresentationFormat>
  <Paragraphs>202</Paragraphs>
  <Slides>30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3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43" baseType="lpstr">
      <vt:lpstr>Arial</vt:lpstr>
      <vt:lpstr>Calibri</vt:lpstr>
      <vt:lpstr>Comic Sans MS</vt:lpstr>
      <vt:lpstr>Lucida Sans Unicode</vt:lpstr>
      <vt:lpstr>Tahoma</vt:lpstr>
      <vt:lpstr>Times New Roman</vt:lpstr>
      <vt:lpstr>Verdana</vt:lpstr>
      <vt:lpstr>Wingdings 2</vt:lpstr>
      <vt:lpstr>Wingdings 3</vt:lpstr>
      <vt:lpstr>Тема Office</vt:lpstr>
      <vt:lpstr>Открытая</vt:lpstr>
      <vt:lpstr>Аспект</vt:lpstr>
      <vt:lpstr>Equation</vt:lpstr>
      <vt:lpstr>ознаки паралельності та мимобіжності прямих  геометрія 10 клас  29.09.2021  р. </vt:lpstr>
      <vt:lpstr>План роботи на уроці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Мимобіжні прямі</vt:lpstr>
      <vt:lpstr>Ознака мимобіжних прямих</vt:lpstr>
      <vt:lpstr>А чи зустрічаємо ми ці види прямих в побуті?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 1</vt:lpstr>
      <vt:lpstr>Презентація PowerPoint</vt:lpstr>
      <vt:lpstr>Презентація PowerPoint</vt:lpstr>
      <vt:lpstr>Презентація PowerPoint</vt:lpstr>
      <vt:lpstr>Олівці 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66</cp:revision>
  <dcterms:modified xsi:type="dcterms:W3CDTF">2021-09-28T13:39:04Z</dcterms:modified>
</cp:coreProperties>
</file>