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9" r:id="rId2"/>
    <p:sldId id="328" r:id="rId3"/>
    <p:sldId id="326" r:id="rId4"/>
    <p:sldId id="327" r:id="rId5"/>
    <p:sldId id="324" r:id="rId6"/>
    <p:sldId id="321" r:id="rId7"/>
    <p:sldId id="322" r:id="rId8"/>
    <p:sldId id="323" r:id="rId9"/>
    <p:sldId id="330" r:id="rId10"/>
    <p:sldId id="325" r:id="rId11"/>
    <p:sldId id="306" r:id="rId12"/>
    <p:sldId id="331" r:id="rId13"/>
  </p:sldIdLst>
  <p:sldSz cx="9144000" cy="6858000" type="screen4x3"/>
  <p:notesSz cx="6797675" cy="9874250"/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DF58D"/>
    <a:srgbClr val="808080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36" d="100"/>
          <a:sy n="36" d="100"/>
        </p:scale>
        <p:origin x="66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-2453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9B76A-4F17-4189-BD83-A02BCEC12146}" type="doc">
      <dgm:prSet loTypeId="urn:microsoft.com/office/officeart/2005/8/layout/hList1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B51EBD42-D962-4A96-BD62-05C006EF4398}">
      <dgm:prSet phldrT="[Текст]"/>
      <dgm:spPr/>
      <dgm:t>
        <a:bodyPr/>
        <a:lstStyle/>
        <a:p>
          <a:r>
            <a:rPr lang="uk-UA" b="1" u="sng" dirty="0" smtClean="0"/>
            <a:t>Алгоритм побудови</a:t>
          </a:r>
          <a:endParaRPr lang="uk-UA" dirty="0"/>
        </a:p>
      </dgm:t>
    </dgm:pt>
    <dgm:pt modelId="{E9883037-BD32-4D06-BBA0-DB2C7E0434E4}" type="parTrans" cxnId="{C22FAFF1-96AF-4173-BE71-A42642240A91}">
      <dgm:prSet/>
      <dgm:spPr/>
      <dgm:t>
        <a:bodyPr/>
        <a:lstStyle/>
        <a:p>
          <a:endParaRPr lang="uk-UA"/>
        </a:p>
      </dgm:t>
    </dgm:pt>
    <dgm:pt modelId="{1A1E800E-83B1-4C70-9C66-27ACAB154540}" type="sibTrans" cxnId="{C22FAFF1-96AF-4173-BE71-A42642240A91}">
      <dgm:prSet/>
      <dgm:spPr/>
      <dgm:t>
        <a:bodyPr/>
        <a:lstStyle/>
        <a:p>
          <a:endParaRPr lang="uk-UA"/>
        </a:p>
      </dgm:t>
    </dgm:pt>
    <dgm:pt modelId="{EE358395-87B7-494F-B6BC-F80A82FFE14F}">
      <dgm:prSet phldrT="[Текст]"/>
      <dgm:spPr/>
      <dgm:t>
        <a:bodyPr/>
        <a:lstStyle/>
        <a:p>
          <a:r>
            <a:rPr lang="uk-UA" dirty="0" smtClean="0"/>
            <a:t>З’ясувати, як зображуються усі його грані</a:t>
          </a:r>
          <a:endParaRPr lang="uk-UA" dirty="0"/>
        </a:p>
      </dgm:t>
    </dgm:pt>
    <dgm:pt modelId="{F575DEFE-215A-45EC-B9D2-6A8F9C437850}" type="parTrans" cxnId="{C5341D82-3D42-4B55-918D-1292EFC488B7}">
      <dgm:prSet/>
      <dgm:spPr/>
      <dgm:t>
        <a:bodyPr/>
        <a:lstStyle/>
        <a:p>
          <a:endParaRPr lang="uk-UA"/>
        </a:p>
      </dgm:t>
    </dgm:pt>
    <dgm:pt modelId="{747A06FC-EB02-4973-9774-63578C6280AA}" type="sibTrans" cxnId="{C5341D82-3D42-4B55-918D-1292EFC488B7}">
      <dgm:prSet/>
      <dgm:spPr/>
      <dgm:t>
        <a:bodyPr/>
        <a:lstStyle/>
        <a:p>
          <a:endParaRPr lang="uk-UA"/>
        </a:p>
      </dgm:t>
    </dgm:pt>
    <dgm:pt modelId="{C972A162-5B20-405E-9C12-C5F83489F75B}">
      <dgm:prSet phldrT="[Текст]"/>
      <dgm:spPr/>
      <dgm:t>
        <a:bodyPr/>
        <a:lstStyle/>
        <a:p>
          <a:r>
            <a:rPr lang="uk-UA" dirty="0" smtClean="0"/>
            <a:t>Побудувати паралельну проекцію плоскої фігури спираючись на властивості, які зберігаються під час паралельного проектування </a:t>
          </a:r>
          <a:endParaRPr lang="uk-UA" dirty="0"/>
        </a:p>
      </dgm:t>
    </dgm:pt>
    <dgm:pt modelId="{9AAC092D-E386-4774-94FA-51EC9030E4D0}" type="parTrans" cxnId="{F750B570-AC15-4221-860D-F7C28B0CE7E1}">
      <dgm:prSet/>
      <dgm:spPr/>
      <dgm:t>
        <a:bodyPr/>
        <a:lstStyle/>
        <a:p>
          <a:endParaRPr lang="uk-UA"/>
        </a:p>
      </dgm:t>
    </dgm:pt>
    <dgm:pt modelId="{56AE9807-96EB-48E1-819D-49950E387886}" type="sibTrans" cxnId="{F750B570-AC15-4221-860D-F7C28B0CE7E1}">
      <dgm:prSet/>
      <dgm:spPr/>
      <dgm:t>
        <a:bodyPr/>
        <a:lstStyle/>
        <a:p>
          <a:endParaRPr lang="uk-UA"/>
        </a:p>
      </dgm:t>
    </dgm:pt>
    <dgm:pt modelId="{3E43F80D-F636-4C02-AD02-913277299BD2}">
      <dgm:prSet phldrT="[Текст]"/>
      <dgm:spPr/>
      <dgm:t>
        <a:bodyPr/>
        <a:lstStyle/>
        <a:p>
          <a:r>
            <a:rPr lang="uk-UA" dirty="0" smtClean="0"/>
            <a:t>Послідовно виконати побудову кожної з граней</a:t>
          </a:r>
          <a:endParaRPr lang="uk-UA" dirty="0"/>
        </a:p>
      </dgm:t>
    </dgm:pt>
    <dgm:pt modelId="{671734FF-E6B8-46C3-9155-D16A2C593437}" type="parTrans" cxnId="{805FB7C5-D2BE-4494-A3C9-A9E3F7E58330}">
      <dgm:prSet/>
      <dgm:spPr/>
      <dgm:t>
        <a:bodyPr/>
        <a:lstStyle/>
        <a:p>
          <a:endParaRPr lang="uk-UA"/>
        </a:p>
      </dgm:t>
    </dgm:pt>
    <dgm:pt modelId="{194C0C45-5F34-479B-A8DB-B409175FDCA6}" type="sibTrans" cxnId="{805FB7C5-D2BE-4494-A3C9-A9E3F7E58330}">
      <dgm:prSet/>
      <dgm:spPr/>
      <dgm:t>
        <a:bodyPr/>
        <a:lstStyle/>
        <a:p>
          <a:endParaRPr lang="uk-UA"/>
        </a:p>
      </dgm:t>
    </dgm:pt>
    <dgm:pt modelId="{9D4B64F3-8AB7-4E2F-A761-31D2B64F593E}" type="pres">
      <dgm:prSet presAssocID="{D919B76A-4F17-4189-BD83-A02BCEC121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1E9D43D-F5CB-4D2B-9FCE-44C51509E09D}" type="pres">
      <dgm:prSet presAssocID="{B51EBD42-D962-4A96-BD62-05C006EF4398}" presName="composite" presStyleCnt="0"/>
      <dgm:spPr/>
    </dgm:pt>
    <dgm:pt modelId="{8AE937F8-EF61-4F80-A9EB-09F473C2F0BA}" type="pres">
      <dgm:prSet presAssocID="{B51EBD42-D962-4A96-BD62-05C006EF439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310338-ADB1-4147-A80C-82D7478B154E}" type="pres">
      <dgm:prSet presAssocID="{B51EBD42-D962-4A96-BD62-05C006EF4398}" presName="desTx" presStyleLbl="alignAccFollowNode1" presStyleIdx="0" presStyleCnt="1" custLinFactNeighborX="-15239" custLinFactNeighborY="40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948B878-D1E0-464D-A4A5-B151D9ECC3C1}" type="presOf" srcId="{EE358395-87B7-494F-B6BC-F80A82FFE14F}" destId="{70310338-ADB1-4147-A80C-82D7478B154E}" srcOrd="0" destOrd="0" presId="urn:microsoft.com/office/officeart/2005/8/layout/hList1"/>
    <dgm:cxn modelId="{C5341D82-3D42-4B55-918D-1292EFC488B7}" srcId="{B51EBD42-D962-4A96-BD62-05C006EF4398}" destId="{EE358395-87B7-494F-B6BC-F80A82FFE14F}" srcOrd="0" destOrd="0" parTransId="{F575DEFE-215A-45EC-B9D2-6A8F9C437850}" sibTransId="{747A06FC-EB02-4973-9774-63578C6280AA}"/>
    <dgm:cxn modelId="{14A376B7-EE69-48FB-AD12-CB1E0B5D3056}" type="presOf" srcId="{D919B76A-4F17-4189-BD83-A02BCEC12146}" destId="{9D4B64F3-8AB7-4E2F-A761-31D2B64F593E}" srcOrd="0" destOrd="0" presId="urn:microsoft.com/office/officeart/2005/8/layout/hList1"/>
    <dgm:cxn modelId="{805FB7C5-D2BE-4494-A3C9-A9E3F7E58330}" srcId="{B51EBD42-D962-4A96-BD62-05C006EF4398}" destId="{3E43F80D-F636-4C02-AD02-913277299BD2}" srcOrd="2" destOrd="0" parTransId="{671734FF-E6B8-46C3-9155-D16A2C593437}" sibTransId="{194C0C45-5F34-479B-A8DB-B409175FDCA6}"/>
    <dgm:cxn modelId="{D0D92C65-46DA-4A79-B3D0-5E97B0FDB44E}" type="presOf" srcId="{3E43F80D-F636-4C02-AD02-913277299BD2}" destId="{70310338-ADB1-4147-A80C-82D7478B154E}" srcOrd="0" destOrd="2" presId="urn:microsoft.com/office/officeart/2005/8/layout/hList1"/>
    <dgm:cxn modelId="{C22FAFF1-96AF-4173-BE71-A42642240A91}" srcId="{D919B76A-4F17-4189-BD83-A02BCEC12146}" destId="{B51EBD42-D962-4A96-BD62-05C006EF4398}" srcOrd="0" destOrd="0" parTransId="{E9883037-BD32-4D06-BBA0-DB2C7E0434E4}" sibTransId="{1A1E800E-83B1-4C70-9C66-27ACAB154540}"/>
    <dgm:cxn modelId="{121A49A0-606F-46EB-9077-9AD43093D138}" type="presOf" srcId="{C972A162-5B20-405E-9C12-C5F83489F75B}" destId="{70310338-ADB1-4147-A80C-82D7478B154E}" srcOrd="0" destOrd="1" presId="urn:microsoft.com/office/officeart/2005/8/layout/hList1"/>
    <dgm:cxn modelId="{A97FB573-494F-459F-B8EA-DE5E0DB315CB}" type="presOf" srcId="{B51EBD42-D962-4A96-BD62-05C006EF4398}" destId="{8AE937F8-EF61-4F80-A9EB-09F473C2F0BA}" srcOrd="0" destOrd="0" presId="urn:microsoft.com/office/officeart/2005/8/layout/hList1"/>
    <dgm:cxn modelId="{F750B570-AC15-4221-860D-F7C28B0CE7E1}" srcId="{B51EBD42-D962-4A96-BD62-05C006EF4398}" destId="{C972A162-5B20-405E-9C12-C5F83489F75B}" srcOrd="1" destOrd="0" parTransId="{9AAC092D-E386-4774-94FA-51EC9030E4D0}" sibTransId="{56AE9807-96EB-48E1-819D-49950E387886}"/>
    <dgm:cxn modelId="{63EA065D-74D4-4DE7-ABDB-209D75E43A1D}" type="presParOf" srcId="{9D4B64F3-8AB7-4E2F-A761-31D2B64F593E}" destId="{91E9D43D-F5CB-4D2B-9FCE-44C51509E09D}" srcOrd="0" destOrd="0" presId="urn:microsoft.com/office/officeart/2005/8/layout/hList1"/>
    <dgm:cxn modelId="{BBE5FE72-980B-4045-B17B-70EB578360A5}" type="presParOf" srcId="{91E9D43D-F5CB-4D2B-9FCE-44C51509E09D}" destId="{8AE937F8-EF61-4F80-A9EB-09F473C2F0BA}" srcOrd="0" destOrd="0" presId="urn:microsoft.com/office/officeart/2005/8/layout/hList1"/>
    <dgm:cxn modelId="{BD9FE51E-BB4C-49FF-8F68-CFC486B15B67}" type="presParOf" srcId="{91E9D43D-F5CB-4D2B-9FCE-44C51509E09D}" destId="{70310338-ADB1-4147-A80C-82D7478B15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37F8-EF61-4F80-A9EB-09F473C2F0BA}">
      <dsp:nvSpPr>
        <dsp:cNvPr id="0" name=""/>
        <dsp:cNvSpPr/>
      </dsp:nvSpPr>
      <dsp:spPr>
        <a:xfrm>
          <a:off x="0" y="157458"/>
          <a:ext cx="3374219" cy="547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u="sng" kern="1200" dirty="0" smtClean="0"/>
            <a:t>Алгоритм побудови</a:t>
          </a:r>
          <a:endParaRPr lang="uk-UA" sz="1900" kern="1200" dirty="0"/>
        </a:p>
      </dsp:txBody>
      <dsp:txXfrm>
        <a:off x="0" y="157458"/>
        <a:ext cx="3374219" cy="547200"/>
      </dsp:txXfrm>
    </dsp:sp>
    <dsp:sp modelId="{70310338-ADB1-4147-A80C-82D7478B154E}">
      <dsp:nvSpPr>
        <dsp:cNvPr id="0" name=""/>
        <dsp:cNvSpPr/>
      </dsp:nvSpPr>
      <dsp:spPr>
        <a:xfrm>
          <a:off x="0" y="840244"/>
          <a:ext cx="3374219" cy="333792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З’ясувати, як зображуються усі його грані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Побудувати паралельну проекцію плоскої фігури спираючись на властивості, які зберігаються під час паралельного проектування 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Послідовно виконати побудову кожної з граней</a:t>
          </a:r>
          <a:endParaRPr lang="uk-UA" sz="1900" kern="1200" dirty="0"/>
        </a:p>
      </dsp:txBody>
      <dsp:txXfrm>
        <a:off x="0" y="840244"/>
        <a:ext cx="3374219" cy="333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uk-UA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65AF38-C263-447D-A6E1-B076D2529CA0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61125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uk-UA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A1DC42-ACDD-4C4D-AE46-57B34A293F0C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407480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DC42-ACDD-4C4D-AE46-57B34A293F0C}" type="slidenum">
              <a:rPr lang="en-US" altLang="uk-UA" smtClean="0"/>
              <a:pPr/>
              <a:t>2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96764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DC42-ACDD-4C4D-AE46-57B34A293F0C}" type="slidenum">
              <a:rPr lang="en-US" altLang="uk-UA" smtClean="0"/>
              <a:pPr/>
              <a:t>5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60973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  <a:endParaRPr lang="en-US" altLang="uk-UA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uk-UA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26377419-09E9-4F11-AD0D-3624803A0BCF}" type="slidenum">
              <a:rPr lang="en-US" altLang="uk-UA"/>
              <a:pPr/>
              <a:t>‹№›</a:t>
            </a:fld>
            <a:endParaRPr lang="en-US" altLang="uk-UA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  <a:endParaRPr lang="en-US" altLang="uk-UA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3" grpId="0" animBg="1"/>
      <p:bldP spid="3113" grpId="1" animBg="1"/>
      <p:bldP spid="3114" grpId="0" animBg="1"/>
      <p:bldP spid="3114" grpId="1" animBg="1"/>
      <p:bldP spid="3115" grpId="0" animBg="1"/>
      <p:bldP spid="3115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EBC1C-56F5-48E1-B3C3-D3423E8C0C65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55108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56957-1586-4E19-A5A6-85A3CCD7A0C5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96805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33F78C-0D30-43D0-A8DA-5B543FAB0D4A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72787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B3D46D-D334-4F72-A3DF-1E9C5E793C28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7835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7CA1D-1CAF-416D-852B-397322BD54AA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05234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C8C97F-C4CD-462C-8CB0-35FAC4388401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5516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F0B5A4-E87A-4F05-A8E9-7622B27A0DA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42296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4C11B-BDF0-42EF-91F2-00C5727FC1EB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77552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98A26-A0BF-4B28-A937-17B1EE5537FB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358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D8482-D45B-4B76-8C88-A49E442109BB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29224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DDAF8-8980-4A12-B0D5-30D820127B81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01330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52C5-7869-44A0-AE07-A1490F1131BF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7340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1462F-5212-4BD6-A367-652B611B4127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21083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60A37-B5E6-4B9D-9FC6-D7557C0BC322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3411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A2B92-3BBF-4E74-992D-33B179D7F3F8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48143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92941F-12F3-493C-B7BC-0815A5A9A9EF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33" grpId="2" animBg="1"/>
      <p:bldP spid="1060" grpId="0" animBg="1"/>
      <p:bldP spid="1060" grpId="1" animBg="1"/>
      <p:bldP spid="1060" grpId="2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kxb2oe5n1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5335810"/>
          </a:xfrm>
        </p:spPr>
        <p:txBody>
          <a:bodyPr/>
          <a:lstStyle/>
          <a:p>
            <a:r>
              <a:rPr lang="uk-UA" dirty="0" smtClean="0"/>
              <a:t>Геометрія 10 клас</a:t>
            </a:r>
            <a:br>
              <a:rPr lang="uk-UA" dirty="0" smtClean="0"/>
            </a:br>
            <a:r>
              <a:rPr lang="uk-UA" dirty="0" smtClean="0"/>
              <a:t>06.10.2021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П</a:t>
            </a:r>
            <a:r>
              <a:rPr lang="uk-UA" dirty="0" smtClean="0"/>
              <a:t>аралельне проектування та його властивості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58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8229600" cy="9271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3200" dirty="0" smtClean="0"/>
              <a:t>Зображення об’ємних</a:t>
            </a:r>
          </a:p>
          <a:p>
            <a:r>
              <a:rPr lang="uk-UA" sz="3200" dirty="0" smtClean="0"/>
              <a:t>фігур на площину</a:t>
            </a:r>
            <a:endParaRPr lang="uk-UA" sz="3200" dirty="0"/>
          </a:p>
        </p:txBody>
      </p:sp>
      <p:sp>
        <p:nvSpPr>
          <p:cNvPr id="65" name="Freeform 59"/>
          <p:cNvSpPr>
            <a:spLocks/>
          </p:cNvSpPr>
          <p:nvPr/>
        </p:nvSpPr>
        <p:spPr bwMode="auto">
          <a:xfrm>
            <a:off x="1405061" y="3138834"/>
            <a:ext cx="2016125" cy="361950"/>
          </a:xfrm>
          <a:custGeom>
            <a:avLst/>
            <a:gdLst>
              <a:gd name="T0" fmla="*/ 0 w 1270"/>
              <a:gd name="T1" fmla="*/ 9525 h 228"/>
              <a:gd name="T2" fmla="*/ 2016125 w 1270"/>
              <a:gd name="T3" fmla="*/ 9525 h 228"/>
              <a:gd name="T4" fmla="*/ 1343025 w 1270"/>
              <a:gd name="T5" fmla="*/ 361950 h 228"/>
              <a:gd name="T6" fmla="*/ 33338 w 1270"/>
              <a:gd name="T7" fmla="*/ 0 h 228"/>
              <a:gd name="T8" fmla="*/ 0 w 1270"/>
              <a:gd name="T9" fmla="*/ 9525 h 2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0" h="228">
                <a:moveTo>
                  <a:pt x="0" y="6"/>
                </a:moveTo>
                <a:lnTo>
                  <a:pt x="1270" y="6"/>
                </a:lnTo>
                <a:lnTo>
                  <a:pt x="846" y="228"/>
                </a:lnTo>
                <a:lnTo>
                  <a:pt x="21" y="0"/>
                </a:lnTo>
                <a:lnTo>
                  <a:pt x="0" y="6"/>
                </a:lnTo>
                <a:close/>
              </a:path>
            </a:pathLst>
          </a:custGeom>
          <a:solidFill>
            <a:srgbClr val="00CC66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7" name="AutoShape 3"/>
          <p:cNvSpPr>
            <a:spLocks noChangeArrowheads="1"/>
          </p:cNvSpPr>
          <p:nvPr/>
        </p:nvSpPr>
        <p:spPr bwMode="auto">
          <a:xfrm>
            <a:off x="35497" y="3956050"/>
            <a:ext cx="5511464" cy="1304925"/>
          </a:xfrm>
          <a:prstGeom prst="parallelogram">
            <a:avLst>
              <a:gd name="adj" fmla="val 120985"/>
            </a:avLst>
          </a:prstGeom>
          <a:solidFill>
            <a:schemeClr val="hlink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8" name="Line 4"/>
          <p:cNvSpPr>
            <a:spLocks noChangeShapeType="1"/>
          </p:cNvSpPr>
          <p:nvPr/>
        </p:nvSpPr>
        <p:spPr bwMode="auto">
          <a:xfrm>
            <a:off x="41734" y="1372393"/>
            <a:ext cx="955849" cy="25836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311609" y="1673225"/>
            <a:ext cx="373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а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4629398" y="3981796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 dirty="0">
                <a:sym typeface="Symbol" pitchFamily="18" charset="2"/>
              </a:rPr>
              <a:t></a:t>
            </a:r>
          </a:p>
        </p:txBody>
      </p:sp>
      <p:sp>
        <p:nvSpPr>
          <p:cNvPr id="77" name="Line 13"/>
          <p:cNvSpPr>
            <a:spLocks noChangeShapeType="1"/>
          </p:cNvSpPr>
          <p:nvPr/>
        </p:nvSpPr>
        <p:spPr bwMode="auto">
          <a:xfrm>
            <a:off x="863724" y="1673572"/>
            <a:ext cx="1085850" cy="294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78" name="Group 14"/>
          <p:cNvGrpSpPr>
            <a:grpSpLocks/>
          </p:cNvGrpSpPr>
          <p:nvPr/>
        </p:nvGrpSpPr>
        <p:grpSpPr bwMode="auto">
          <a:xfrm>
            <a:off x="1946399" y="4192934"/>
            <a:ext cx="2076450" cy="908050"/>
            <a:chOff x="3489" y="2500"/>
            <a:chExt cx="1417" cy="572"/>
          </a:xfrm>
        </p:grpSpPr>
        <p:sp>
          <p:nvSpPr>
            <p:cNvPr id="79" name="Line 15"/>
            <p:cNvSpPr>
              <a:spLocks noChangeShapeType="1"/>
            </p:cNvSpPr>
            <p:nvPr/>
          </p:nvSpPr>
          <p:spPr bwMode="auto">
            <a:xfrm>
              <a:off x="3489" y="2755"/>
              <a:ext cx="935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 flipV="1">
              <a:off x="4436" y="2873"/>
              <a:ext cx="454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3489" y="2755"/>
              <a:ext cx="1389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2" name="Line 18"/>
            <p:cNvSpPr>
              <a:spLocks noChangeShapeType="1"/>
            </p:cNvSpPr>
            <p:nvPr/>
          </p:nvSpPr>
          <p:spPr bwMode="auto">
            <a:xfrm>
              <a:off x="4416" y="2504"/>
              <a:ext cx="16" cy="5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 flipV="1">
              <a:off x="3489" y="2500"/>
              <a:ext cx="935" cy="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4" name="Line 20"/>
            <p:cNvSpPr>
              <a:spLocks noChangeShapeType="1"/>
            </p:cNvSpPr>
            <p:nvPr/>
          </p:nvSpPr>
          <p:spPr bwMode="auto">
            <a:xfrm flipH="1" flipV="1">
              <a:off x="4424" y="2500"/>
              <a:ext cx="482" cy="3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87" name="Line 23"/>
          <p:cNvSpPr>
            <a:spLocks noChangeShapeType="1"/>
          </p:cNvSpPr>
          <p:nvPr/>
        </p:nvSpPr>
        <p:spPr bwMode="auto">
          <a:xfrm>
            <a:off x="3327524" y="4229447"/>
            <a:ext cx="406400" cy="10937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>
            <a:off x="1986086" y="1492597"/>
            <a:ext cx="1333500" cy="3608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5" name="Line 31"/>
          <p:cNvSpPr>
            <a:spLocks noChangeShapeType="1"/>
          </p:cNvSpPr>
          <p:nvPr/>
        </p:nvSpPr>
        <p:spPr bwMode="auto">
          <a:xfrm>
            <a:off x="4035549" y="4812059"/>
            <a:ext cx="123825" cy="3698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6" name="Line 32"/>
          <p:cNvSpPr>
            <a:spLocks noChangeShapeType="1"/>
          </p:cNvSpPr>
          <p:nvPr/>
        </p:nvSpPr>
        <p:spPr bwMode="auto">
          <a:xfrm>
            <a:off x="1946399" y="4597747"/>
            <a:ext cx="265112" cy="725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7" name="Line 33"/>
          <p:cNvSpPr>
            <a:spLocks noChangeShapeType="1"/>
          </p:cNvSpPr>
          <p:nvPr/>
        </p:nvSpPr>
        <p:spPr bwMode="auto">
          <a:xfrm>
            <a:off x="2424236" y="1760884"/>
            <a:ext cx="581025" cy="1601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8" name="Line 34"/>
          <p:cNvSpPr>
            <a:spLocks noChangeShapeType="1"/>
          </p:cNvSpPr>
          <p:nvPr/>
        </p:nvSpPr>
        <p:spPr bwMode="auto">
          <a:xfrm>
            <a:off x="3329111" y="5107334"/>
            <a:ext cx="66675" cy="192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9" name="Line 35"/>
          <p:cNvSpPr>
            <a:spLocks noChangeShapeType="1"/>
          </p:cNvSpPr>
          <p:nvPr/>
        </p:nvSpPr>
        <p:spPr bwMode="auto">
          <a:xfrm>
            <a:off x="4172074" y="5202584"/>
            <a:ext cx="241300" cy="67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0" name="Line 36"/>
          <p:cNvSpPr>
            <a:spLocks noChangeShapeType="1"/>
          </p:cNvSpPr>
          <p:nvPr/>
        </p:nvSpPr>
        <p:spPr bwMode="auto">
          <a:xfrm>
            <a:off x="3738686" y="5332759"/>
            <a:ext cx="173038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1" name="Line 37"/>
          <p:cNvSpPr>
            <a:spLocks noChangeShapeType="1"/>
          </p:cNvSpPr>
          <p:nvPr/>
        </p:nvSpPr>
        <p:spPr bwMode="auto">
          <a:xfrm>
            <a:off x="3413249" y="5334347"/>
            <a:ext cx="171450" cy="47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" name="Line 38"/>
          <p:cNvSpPr>
            <a:spLocks noChangeShapeType="1"/>
          </p:cNvSpPr>
          <p:nvPr/>
        </p:nvSpPr>
        <p:spPr bwMode="auto">
          <a:xfrm>
            <a:off x="2217861" y="5335934"/>
            <a:ext cx="146050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" name="Line 39"/>
          <p:cNvSpPr>
            <a:spLocks noChangeShapeType="1"/>
          </p:cNvSpPr>
          <p:nvPr/>
        </p:nvSpPr>
        <p:spPr bwMode="auto">
          <a:xfrm>
            <a:off x="2787774" y="1448147"/>
            <a:ext cx="1238250" cy="3341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" name="Line 44"/>
          <p:cNvSpPr>
            <a:spLocks noChangeShapeType="1"/>
          </p:cNvSpPr>
          <p:nvPr/>
        </p:nvSpPr>
        <p:spPr bwMode="auto">
          <a:xfrm>
            <a:off x="3014786" y="3389659"/>
            <a:ext cx="288925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5" name="Line 45"/>
          <p:cNvSpPr>
            <a:spLocks noChangeShapeType="1"/>
          </p:cNvSpPr>
          <p:nvPr/>
        </p:nvSpPr>
        <p:spPr bwMode="auto">
          <a:xfrm>
            <a:off x="2241674" y="1275109"/>
            <a:ext cx="1381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9" name="Line 63"/>
          <p:cNvSpPr>
            <a:spLocks noChangeShapeType="1"/>
          </p:cNvSpPr>
          <p:nvPr/>
        </p:nvSpPr>
        <p:spPr bwMode="auto">
          <a:xfrm>
            <a:off x="2405186" y="1671984"/>
            <a:ext cx="1016000" cy="1476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0" name="Line 64"/>
          <p:cNvSpPr>
            <a:spLocks noChangeShapeType="1"/>
          </p:cNvSpPr>
          <p:nvPr/>
        </p:nvSpPr>
        <p:spPr bwMode="auto">
          <a:xfrm>
            <a:off x="1405061" y="3148359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1" name="Freeform 68"/>
          <p:cNvSpPr>
            <a:spLocks/>
          </p:cNvSpPr>
          <p:nvPr/>
        </p:nvSpPr>
        <p:spPr bwMode="auto">
          <a:xfrm>
            <a:off x="1405061" y="1670397"/>
            <a:ext cx="1338263" cy="1828800"/>
          </a:xfrm>
          <a:custGeom>
            <a:avLst/>
            <a:gdLst>
              <a:gd name="T0" fmla="*/ 0 w 843"/>
              <a:gd name="T1" fmla="*/ 1481138 h 1152"/>
              <a:gd name="T2" fmla="*/ 995363 w 843"/>
              <a:gd name="T3" fmla="*/ 0 h 1152"/>
              <a:gd name="T4" fmla="*/ 1338263 w 843"/>
              <a:gd name="T5" fmla="*/ 1828800 h 1152"/>
              <a:gd name="T6" fmla="*/ 0 w 843"/>
              <a:gd name="T7" fmla="*/ 1481138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3" h="1152">
                <a:moveTo>
                  <a:pt x="0" y="933"/>
                </a:moveTo>
                <a:lnTo>
                  <a:pt x="627" y="0"/>
                </a:lnTo>
                <a:lnTo>
                  <a:pt x="843" y="1152"/>
                </a:lnTo>
                <a:lnTo>
                  <a:pt x="0" y="933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2" name="Line 62"/>
          <p:cNvSpPr>
            <a:spLocks noChangeShapeType="1"/>
          </p:cNvSpPr>
          <p:nvPr/>
        </p:nvSpPr>
        <p:spPr bwMode="auto">
          <a:xfrm flipV="1">
            <a:off x="1405061" y="1675159"/>
            <a:ext cx="989013" cy="147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3" name="Line 66"/>
          <p:cNvSpPr>
            <a:spLocks noChangeShapeType="1"/>
          </p:cNvSpPr>
          <p:nvPr/>
        </p:nvSpPr>
        <p:spPr bwMode="auto">
          <a:xfrm flipV="1">
            <a:off x="2738561" y="3148359"/>
            <a:ext cx="671513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4" name="Line 67"/>
          <p:cNvSpPr>
            <a:spLocks noChangeShapeType="1"/>
          </p:cNvSpPr>
          <p:nvPr/>
        </p:nvSpPr>
        <p:spPr bwMode="auto">
          <a:xfrm flipH="1" flipV="1">
            <a:off x="2400424" y="1671984"/>
            <a:ext cx="338137" cy="181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5" name="Line 65"/>
          <p:cNvSpPr>
            <a:spLocks noChangeShapeType="1"/>
          </p:cNvSpPr>
          <p:nvPr/>
        </p:nvSpPr>
        <p:spPr bwMode="auto">
          <a:xfrm>
            <a:off x="1405061" y="3148359"/>
            <a:ext cx="1328738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16" name="Oval 42"/>
          <p:cNvSpPr>
            <a:spLocks noChangeArrowheads="1"/>
          </p:cNvSpPr>
          <p:nvPr/>
        </p:nvSpPr>
        <p:spPr bwMode="auto">
          <a:xfrm>
            <a:off x="1363786" y="3113434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0" name="Oval 76"/>
          <p:cNvSpPr>
            <a:spLocks noChangeArrowheads="1"/>
          </p:cNvSpPr>
          <p:nvPr/>
        </p:nvSpPr>
        <p:spPr bwMode="auto">
          <a:xfrm>
            <a:off x="1357436" y="3102322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1" name="Freeform 71"/>
          <p:cNvSpPr>
            <a:spLocks/>
          </p:cNvSpPr>
          <p:nvPr/>
        </p:nvSpPr>
        <p:spPr bwMode="auto">
          <a:xfrm>
            <a:off x="2402011" y="1667222"/>
            <a:ext cx="1014413" cy="1824037"/>
          </a:xfrm>
          <a:custGeom>
            <a:avLst/>
            <a:gdLst>
              <a:gd name="T0" fmla="*/ 333375 w 639"/>
              <a:gd name="T1" fmla="*/ 1824037 h 1149"/>
              <a:gd name="T2" fmla="*/ 1014413 w 639"/>
              <a:gd name="T3" fmla="*/ 1471612 h 1149"/>
              <a:gd name="T4" fmla="*/ 0 w 639"/>
              <a:gd name="T5" fmla="*/ 0 h 1149"/>
              <a:gd name="T6" fmla="*/ 333375 w 639"/>
              <a:gd name="T7" fmla="*/ 1824037 h 11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9" h="1149">
                <a:moveTo>
                  <a:pt x="210" y="1149"/>
                </a:moveTo>
                <a:lnTo>
                  <a:pt x="639" y="927"/>
                </a:lnTo>
                <a:lnTo>
                  <a:pt x="0" y="0"/>
                </a:lnTo>
                <a:lnTo>
                  <a:pt x="210" y="1149"/>
                </a:lnTo>
                <a:close/>
              </a:path>
            </a:pathLst>
          </a:custGeom>
          <a:solidFill>
            <a:srgbClr val="3366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22" name="Oval 43"/>
          <p:cNvSpPr>
            <a:spLocks noChangeArrowheads="1"/>
          </p:cNvSpPr>
          <p:nvPr/>
        </p:nvSpPr>
        <p:spPr bwMode="auto">
          <a:xfrm>
            <a:off x="2694111" y="3445222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3" name="Oval 41"/>
          <p:cNvSpPr>
            <a:spLocks noChangeArrowheads="1"/>
          </p:cNvSpPr>
          <p:nvPr/>
        </p:nvSpPr>
        <p:spPr bwMode="auto">
          <a:xfrm>
            <a:off x="3368799" y="3089622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4" name="Oval 40"/>
          <p:cNvSpPr>
            <a:spLocks noChangeArrowheads="1"/>
          </p:cNvSpPr>
          <p:nvPr/>
        </p:nvSpPr>
        <p:spPr bwMode="auto">
          <a:xfrm>
            <a:off x="2360736" y="1627534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5" name="Oval 78"/>
          <p:cNvSpPr>
            <a:spLocks noChangeArrowheads="1"/>
          </p:cNvSpPr>
          <p:nvPr/>
        </p:nvSpPr>
        <p:spPr bwMode="auto">
          <a:xfrm>
            <a:off x="3349749" y="3076922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6" name="Oval 75"/>
          <p:cNvSpPr>
            <a:spLocks noChangeArrowheads="1"/>
          </p:cNvSpPr>
          <p:nvPr/>
        </p:nvSpPr>
        <p:spPr bwMode="auto">
          <a:xfrm>
            <a:off x="2340099" y="1613247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7" name="Oval 77"/>
          <p:cNvSpPr>
            <a:spLocks noChangeArrowheads="1"/>
          </p:cNvSpPr>
          <p:nvPr/>
        </p:nvSpPr>
        <p:spPr bwMode="auto">
          <a:xfrm>
            <a:off x="2681411" y="3445222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9" name="Прямоугольник 128"/>
          <p:cNvSpPr/>
          <p:nvPr/>
        </p:nvSpPr>
        <p:spPr>
          <a:xfrm>
            <a:off x="9684568" y="178017"/>
            <a:ext cx="32857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u="sng" dirty="0"/>
              <a:t>Алгоритм побудови:</a:t>
            </a:r>
            <a:endParaRPr lang="uk-UA" sz="1600" dirty="0"/>
          </a:p>
          <a:p>
            <a:pPr lvl="0" algn="just"/>
            <a:r>
              <a:rPr lang="uk-UA" sz="1600" dirty="0" smtClean="0"/>
              <a:t>1. З’ясувати, як зображуються </a:t>
            </a:r>
            <a:r>
              <a:rPr lang="uk-UA" sz="1600" dirty="0"/>
              <a:t>усі його </a:t>
            </a:r>
            <a:r>
              <a:rPr lang="uk-UA" sz="1600" dirty="0" smtClean="0"/>
              <a:t>грані.</a:t>
            </a:r>
            <a:endParaRPr lang="uk-UA" sz="1600" dirty="0"/>
          </a:p>
          <a:p>
            <a:pPr lvl="0" algn="just"/>
            <a:r>
              <a:rPr lang="uk-UA" sz="1600" dirty="0" smtClean="0"/>
              <a:t> 2. Побудувати </a:t>
            </a:r>
            <a:r>
              <a:rPr lang="uk-UA" sz="1600" dirty="0"/>
              <a:t>паралельну проекцію плоскої </a:t>
            </a:r>
            <a:r>
              <a:rPr lang="uk-UA" sz="1600" dirty="0" smtClean="0"/>
              <a:t>фігури спираючись на властивості, які </a:t>
            </a:r>
            <a:r>
              <a:rPr lang="uk-UA" sz="1600" dirty="0"/>
              <a:t>зберігаються під час паралельного проектування </a:t>
            </a:r>
            <a:endParaRPr lang="uk-UA" sz="1600" dirty="0" smtClean="0"/>
          </a:p>
          <a:p>
            <a:pPr lvl="0" algn="just"/>
            <a:r>
              <a:rPr lang="uk-UA" sz="1600" dirty="0" smtClean="0"/>
              <a:t>3. Послідовно </a:t>
            </a:r>
            <a:r>
              <a:rPr lang="uk-UA" sz="1600" dirty="0"/>
              <a:t>виконати побудову кожної з граней</a:t>
            </a:r>
            <a:endParaRPr lang="uk-UA" sz="1600" dirty="0">
              <a:effectLst/>
            </a:endParaRPr>
          </a:p>
        </p:txBody>
      </p:sp>
      <p:graphicFrame>
        <p:nvGraphicFramePr>
          <p:cNvPr id="130" name="Схема 129"/>
          <p:cNvGraphicFramePr/>
          <p:nvPr>
            <p:extLst>
              <p:ext uri="{D42A27DB-BD31-4B8C-83A1-F6EECF244321}">
                <p14:modId xmlns:p14="http://schemas.microsoft.com/office/powerpoint/2010/main" val="2302261698"/>
              </p:ext>
            </p:extLst>
          </p:nvPr>
        </p:nvGraphicFramePr>
        <p:xfrm>
          <a:off x="5580112" y="957155"/>
          <a:ext cx="3374219" cy="420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09896 0.36644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183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5678 0.2087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104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5607E-6 L 0.06354 0.23422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169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60116E-6 L 0.06666 0.24047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graphicEl>
                                              <a:dgm id="{8AE937F8-EF61-4F80-A9EB-09F473C2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0">
                                            <p:graphicEl>
                                              <a:dgm id="{8AE937F8-EF61-4F80-A9EB-09F473C2F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graphicEl>
                                              <a:dgm id="{70310338-ADB1-4147-A80C-82D7478B1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0">
                                            <p:graphicEl>
                                              <a:dgm id="{70310338-ADB1-4147-A80C-82D7478B1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7" grpId="0" animBg="1"/>
      <p:bldP spid="87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20" grpId="0" animBg="1"/>
      <p:bldP spid="120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Graphic spid="130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383" y="476672"/>
            <a:ext cx="6352399" cy="1067568"/>
          </a:xfrm>
        </p:spPr>
        <p:txBody>
          <a:bodyPr/>
          <a:lstStyle/>
          <a:p>
            <a:r>
              <a:rPr lang="uk-UA" sz="3600" dirty="0"/>
              <a:t>"Знаю", "Творю" і "Вмію"</a:t>
            </a:r>
          </a:p>
        </p:txBody>
      </p:sp>
      <p:pic>
        <p:nvPicPr>
          <p:cNvPr id="5" name="Рисунок 4" descr="Результат пошуку зображень за запитом &quot;куб блума&quot;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61" b="69028" l="20078" r="4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4" t="22581" r="56289" b="31369"/>
          <a:stretch/>
        </p:blipFill>
        <p:spPr bwMode="auto">
          <a:xfrm rot="18770393">
            <a:off x="627287" y="296082"/>
            <a:ext cx="1656184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42896"/>
              </p:ext>
            </p:extLst>
          </p:nvPr>
        </p:nvGraphicFramePr>
        <p:xfrm>
          <a:off x="108495" y="2708920"/>
          <a:ext cx="8928001" cy="240892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51708"/>
                <a:gridCol w="1451708"/>
                <a:gridCol w="1386845"/>
                <a:gridCol w="1451708"/>
                <a:gridCol w="1698032"/>
                <a:gridCol w="1488000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effectLst/>
                        </a:rPr>
                        <a:t>Назви…</a:t>
                      </a:r>
                      <a:endParaRPr lang="uk-UA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effectLst/>
                        </a:rPr>
                        <a:t>Чому…</a:t>
                      </a:r>
                      <a:endParaRPr lang="uk-UA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effectLst/>
                        </a:rPr>
                        <a:t>Поясни…</a:t>
                      </a:r>
                      <a:endParaRPr lang="uk-UA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effectLst/>
                        </a:rPr>
                        <a:t>Поділись...</a:t>
                      </a:r>
                      <a:endParaRPr lang="uk-UA" sz="1600" spc="-160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effectLst/>
                        </a:rPr>
                        <a:t>Запропонуй</a:t>
                      </a:r>
                      <a:r>
                        <a:rPr lang="uk-UA" sz="1600" kern="1200" spc="-160" baseline="0" dirty="0" smtClean="0">
                          <a:effectLst/>
                        </a:rPr>
                        <a:t>…</a:t>
                      </a:r>
                      <a:endParaRPr lang="uk-UA" sz="1600" spc="-16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effectLst/>
                        </a:rPr>
                        <a:t>Придумай…</a:t>
                      </a:r>
                      <a:endParaRPr lang="uk-UA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472821"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smtClean="0">
                          <a:effectLst/>
                          <a:latin typeface="Calibri" pitchFamily="34" charset="0"/>
                        </a:rPr>
                        <a:t>що таке паралельне проектування</a:t>
                      </a:r>
                      <a:endParaRPr lang="uk-UA" sz="16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ми вивчаємо паралельне проектування</a:t>
                      </a:r>
                      <a:endParaRPr lang="uk-UA" sz="16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як проектуються плоскі фігури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як отримати зображення об’ємної фігури на площині</a:t>
                      </a:r>
                      <a:endParaRPr lang="uk-UA" sz="160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де  можна використовувати паралельне проектування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як застосувати паралельне проектування в твоїй професії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 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Вивчити параграф 3,пункт 3</a:t>
            </a:r>
          </a:p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язати</a:t>
            </a:r>
            <a:r>
              <a:rPr lang="uk-UA" smtClean="0"/>
              <a:t> задачі № 3 (7,10,15)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4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Продовжити речення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18825" y="1665127"/>
            <a:ext cx="622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1. Основними </a:t>
            </a:r>
            <a:r>
              <a:rPr lang="uk-UA" sz="2400" b="1" dirty="0"/>
              <a:t>фігурами в просторі є ….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6512" y="2566684"/>
            <a:ext cx="5976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l"/>
            <a:r>
              <a:rPr lang="uk-UA" sz="2400" b="1" dirty="0" smtClean="0"/>
              <a:t>2. Площини </a:t>
            </a:r>
            <a:r>
              <a:rPr lang="uk-UA" sz="2400" b="1" dirty="0"/>
              <a:t>позначаються малими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89" y="3645024"/>
            <a:ext cx="67970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lvl="3" algn="l"/>
            <a:r>
              <a:rPr lang="uk-UA" sz="2400" b="1" dirty="0" smtClean="0"/>
              <a:t>3.Площина </a:t>
            </a:r>
            <a:r>
              <a:rPr lang="uk-UA" sz="2400" b="1" dirty="0"/>
              <a:t>однозначно визначається</a:t>
            </a:r>
            <a:r>
              <a:rPr lang="uk-UA" sz="2400" b="1" dirty="0" smtClean="0"/>
              <a:t>:</a:t>
            </a:r>
          </a:p>
          <a:p>
            <a:pPr marL="7938" lvl="3" algn="l"/>
            <a:endParaRPr lang="uk-UA" sz="2400" b="1" dirty="0"/>
          </a:p>
          <a:p>
            <a:pPr marL="808038" lvl="6" indent="-342900">
              <a:buFont typeface="+mj-lt"/>
              <a:buAutoNum type="alphaLcParenR"/>
            </a:pPr>
            <a:r>
              <a:rPr lang="uk-UA" sz="2400" b="1" dirty="0" smtClean="0"/>
              <a:t>…..</a:t>
            </a:r>
            <a:endParaRPr lang="uk-UA" sz="2400" b="1" dirty="0"/>
          </a:p>
          <a:p>
            <a:pPr marL="808038" lvl="6" indent="-342900">
              <a:buFont typeface="+mj-lt"/>
              <a:buAutoNum type="alphaLcParenR"/>
            </a:pPr>
            <a:endParaRPr lang="uk-UA" sz="2400" b="1" dirty="0" smtClean="0"/>
          </a:p>
          <a:p>
            <a:pPr marL="808038" lvl="6" indent="-342900">
              <a:buFont typeface="+mj-lt"/>
              <a:buAutoNum type="alphaLcParenR"/>
            </a:pPr>
            <a:r>
              <a:rPr lang="uk-UA" sz="2400" b="1" dirty="0" smtClean="0"/>
              <a:t>…..</a:t>
            </a:r>
            <a:endParaRPr lang="uk-UA" sz="2400" b="1" dirty="0"/>
          </a:p>
          <a:p>
            <a:pPr marL="808038" lvl="6" indent="-342900">
              <a:buFont typeface="+mj-lt"/>
              <a:buAutoNum type="alphaLcParenR"/>
            </a:pPr>
            <a:endParaRPr lang="uk-UA" sz="2400" b="1" dirty="0" smtClean="0"/>
          </a:p>
          <a:p>
            <a:pPr marL="808038" lvl="6" indent="-342900">
              <a:buFont typeface="+mj-lt"/>
              <a:buAutoNum type="alphaLcParenR"/>
            </a:pPr>
            <a:r>
              <a:rPr lang="uk-UA" sz="2400" b="1" dirty="0" smtClean="0"/>
              <a:t>…..</a:t>
            </a:r>
            <a:endParaRPr lang="uk-U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58229" y="166512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точка, пряма, площина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55682" y="256490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грецькими літерами</a:t>
            </a:r>
            <a:endParaRPr lang="uk-U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09868" y="3020803"/>
            <a:ext cx="279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α,  β, γ .....</a:t>
            </a:r>
            <a:endParaRPr lang="uk-UA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5166" y="4366681"/>
            <a:ext cx="569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Прямою і точкою що їй не належить</a:t>
            </a:r>
            <a:endParaRPr lang="uk-U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36" y="5085184"/>
            <a:ext cx="585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Двома прямими що перетинаються</a:t>
            </a:r>
            <a:endParaRPr lang="uk-U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6903" y="5853576"/>
            <a:ext cx="799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Трьома точками що не лежать на одній прямі</a:t>
            </a:r>
            <a:endParaRPr lang="uk-UA" sz="2400" b="1" dirty="0"/>
          </a:p>
        </p:txBody>
      </p:sp>
      <p:sp>
        <p:nvSpPr>
          <p:cNvPr id="12" name="Управляющая кнопка: настраиваемая 11">
            <a:hlinkClick r:id="rId3" highlightClick="1"/>
          </p:cNvPr>
          <p:cNvSpPr/>
          <p:nvPr/>
        </p:nvSpPr>
        <p:spPr bwMode="gray">
          <a:xfrm>
            <a:off x="8442350" y="6309320"/>
            <a:ext cx="701650" cy="548680"/>
          </a:xfrm>
          <a:prstGeom prst="actionButtonBlank">
            <a:avLst/>
          </a:prstGeom>
          <a:noFill/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13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2599506"/>
          </a:xfrm>
        </p:spPr>
        <p:txBody>
          <a:bodyPr/>
          <a:lstStyle/>
          <a:p>
            <a:r>
              <a:rPr lang="uk-UA" dirty="0" smtClean="0"/>
              <a:t>Згадайте властивості паралельного проектування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77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3607618"/>
          </a:xfrm>
        </p:spPr>
        <p:txBody>
          <a:bodyPr/>
          <a:lstStyle/>
          <a:p>
            <a:r>
              <a:rPr lang="uk-UA" dirty="0" smtClean="0"/>
              <a:t>Сьогодні </a:t>
            </a:r>
            <a:r>
              <a:rPr lang="uk-UA" dirty="0" err="1" smtClean="0"/>
              <a:t>продовжиммо</a:t>
            </a:r>
            <a:r>
              <a:rPr lang="uk-UA" dirty="0" smtClean="0"/>
              <a:t> вивчати властивості паралельного </a:t>
            </a:r>
            <a:r>
              <a:rPr lang="uk-UA" dirty="0" err="1" smtClean="0"/>
              <a:t>проектуваанн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3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8229600" cy="9271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dirty="0" smtClean="0"/>
              <a:t>Зображення плоских </a:t>
            </a:r>
          </a:p>
          <a:p>
            <a:r>
              <a:rPr lang="uk-UA" dirty="0" smtClean="0"/>
              <a:t>фігур на площину</a:t>
            </a:r>
            <a:endParaRPr lang="uk-UA" dirty="0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3326407" y="1587500"/>
            <a:ext cx="1092200" cy="1257300"/>
          </a:xfrm>
          <a:custGeom>
            <a:avLst/>
            <a:gdLst>
              <a:gd name="T0" fmla="*/ 0 w 688"/>
              <a:gd name="T1" fmla="*/ 984250 h 792"/>
              <a:gd name="T2" fmla="*/ 1092200 w 688"/>
              <a:gd name="T3" fmla="*/ 0 h 792"/>
              <a:gd name="T4" fmla="*/ 920750 w 688"/>
              <a:gd name="T5" fmla="*/ 1257300 h 792"/>
              <a:gd name="T6" fmla="*/ 0 w 688"/>
              <a:gd name="T7" fmla="*/ 984250 h 7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8" h="792">
                <a:moveTo>
                  <a:pt x="0" y="620"/>
                </a:moveTo>
                <a:lnTo>
                  <a:pt x="688" y="0"/>
                </a:lnTo>
                <a:lnTo>
                  <a:pt x="580" y="792"/>
                </a:lnTo>
                <a:lnTo>
                  <a:pt x="0" y="620"/>
                </a:lnTo>
                <a:close/>
              </a:path>
            </a:pathLst>
          </a:custGeom>
          <a:solidFill>
            <a:srgbClr val="0000FF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1929333" y="3789040"/>
            <a:ext cx="6315075" cy="1304925"/>
          </a:xfrm>
          <a:prstGeom prst="parallelogram">
            <a:avLst>
              <a:gd name="adj" fmla="val 120985"/>
            </a:avLst>
          </a:prstGeom>
          <a:solidFill>
            <a:schemeClr val="hlink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2" name="Line 4"/>
          <p:cNvSpPr>
            <a:spLocks noChangeShapeType="1"/>
          </p:cNvSpPr>
          <p:nvPr/>
        </p:nvSpPr>
        <p:spPr bwMode="auto">
          <a:xfrm>
            <a:off x="1549995" y="1854200"/>
            <a:ext cx="1285875" cy="3446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1675407" y="1673225"/>
            <a:ext cx="373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а</a:t>
            </a:r>
          </a:p>
        </p:txBody>
      </p:sp>
      <p:grpSp>
        <p:nvGrpSpPr>
          <p:cNvPr id="65" name="Group 56"/>
          <p:cNvGrpSpPr>
            <a:grpSpLocks/>
          </p:cNvGrpSpPr>
          <p:nvPr/>
        </p:nvGrpSpPr>
        <p:grpSpPr bwMode="auto">
          <a:xfrm>
            <a:off x="3335932" y="1584325"/>
            <a:ext cx="1081088" cy="1258888"/>
            <a:chOff x="1362" y="998"/>
            <a:chExt cx="681" cy="793"/>
          </a:xfrm>
        </p:grpSpPr>
        <p:sp>
          <p:nvSpPr>
            <p:cNvPr id="66" name="Line 8"/>
            <p:cNvSpPr>
              <a:spLocks noChangeShapeType="1"/>
            </p:cNvSpPr>
            <p:nvPr/>
          </p:nvSpPr>
          <p:spPr bwMode="auto">
            <a:xfrm flipV="1">
              <a:off x="1362" y="998"/>
              <a:ext cx="681" cy="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 flipH="1">
              <a:off x="1938" y="1026"/>
              <a:ext cx="105" cy="7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>
              <a:off x="1362" y="1621"/>
              <a:ext cx="57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9" name="Line 11"/>
          <p:cNvSpPr>
            <a:spLocks noChangeShapeType="1"/>
          </p:cNvSpPr>
          <p:nvPr/>
        </p:nvSpPr>
        <p:spPr bwMode="auto">
          <a:xfrm>
            <a:off x="2962870" y="1628775"/>
            <a:ext cx="1179512" cy="316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0" name="Line 12"/>
          <p:cNvSpPr>
            <a:spLocks noChangeShapeType="1"/>
          </p:cNvSpPr>
          <p:nvPr/>
        </p:nvSpPr>
        <p:spPr bwMode="auto">
          <a:xfrm>
            <a:off x="4318595" y="1341438"/>
            <a:ext cx="1128712" cy="306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79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57" y="4406900"/>
            <a:ext cx="1370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Line 22"/>
          <p:cNvSpPr>
            <a:spLocks noChangeShapeType="1"/>
          </p:cNvSpPr>
          <p:nvPr/>
        </p:nvSpPr>
        <p:spPr bwMode="auto">
          <a:xfrm>
            <a:off x="3662957" y="1247775"/>
            <a:ext cx="1320800" cy="354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2" name="Line 24"/>
          <p:cNvSpPr>
            <a:spLocks noChangeShapeType="1"/>
          </p:cNvSpPr>
          <p:nvPr/>
        </p:nvSpPr>
        <p:spPr bwMode="auto">
          <a:xfrm>
            <a:off x="4143970" y="4778375"/>
            <a:ext cx="101600" cy="293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>
            <a:off x="4990107" y="4779963"/>
            <a:ext cx="100013" cy="306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4" name="Line 26"/>
          <p:cNvSpPr>
            <a:spLocks noChangeShapeType="1"/>
          </p:cNvSpPr>
          <p:nvPr/>
        </p:nvSpPr>
        <p:spPr bwMode="auto">
          <a:xfrm>
            <a:off x="5460007" y="4425950"/>
            <a:ext cx="254000" cy="661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5" name="Line 27"/>
          <p:cNvSpPr>
            <a:spLocks noChangeShapeType="1"/>
          </p:cNvSpPr>
          <p:nvPr/>
        </p:nvSpPr>
        <p:spPr bwMode="auto">
          <a:xfrm>
            <a:off x="5714007" y="5075238"/>
            <a:ext cx="200025" cy="512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6" name="Line 28"/>
          <p:cNvSpPr>
            <a:spLocks noChangeShapeType="1"/>
          </p:cNvSpPr>
          <p:nvPr/>
        </p:nvSpPr>
        <p:spPr bwMode="auto">
          <a:xfrm>
            <a:off x="5098057" y="5103813"/>
            <a:ext cx="160338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7" name="Line 29"/>
          <p:cNvSpPr>
            <a:spLocks noChangeShapeType="1"/>
          </p:cNvSpPr>
          <p:nvPr/>
        </p:nvSpPr>
        <p:spPr bwMode="auto">
          <a:xfrm>
            <a:off x="4267795" y="5105400"/>
            <a:ext cx="122237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7" name="Oval 46"/>
          <p:cNvSpPr>
            <a:spLocks noChangeArrowheads="1"/>
          </p:cNvSpPr>
          <p:nvPr/>
        </p:nvSpPr>
        <p:spPr bwMode="auto">
          <a:xfrm>
            <a:off x="3294657" y="252888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8" name="Oval 47"/>
          <p:cNvSpPr>
            <a:spLocks noChangeArrowheads="1"/>
          </p:cNvSpPr>
          <p:nvPr/>
        </p:nvSpPr>
        <p:spPr bwMode="auto">
          <a:xfrm>
            <a:off x="4209057" y="279876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9" name="Oval 48"/>
          <p:cNvSpPr>
            <a:spLocks noChangeArrowheads="1"/>
          </p:cNvSpPr>
          <p:nvPr/>
        </p:nvSpPr>
        <p:spPr bwMode="auto">
          <a:xfrm>
            <a:off x="4374157" y="153828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8" name="Oval 72"/>
          <p:cNvSpPr>
            <a:spLocks noChangeArrowheads="1"/>
          </p:cNvSpPr>
          <p:nvPr/>
        </p:nvSpPr>
        <p:spPr bwMode="auto">
          <a:xfrm>
            <a:off x="3272432" y="2527300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9" name="Oval 73"/>
          <p:cNvSpPr>
            <a:spLocks noChangeArrowheads="1"/>
          </p:cNvSpPr>
          <p:nvPr/>
        </p:nvSpPr>
        <p:spPr bwMode="auto">
          <a:xfrm>
            <a:off x="4363045" y="1531938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0" name="Oval 74"/>
          <p:cNvSpPr>
            <a:spLocks noChangeArrowheads="1"/>
          </p:cNvSpPr>
          <p:nvPr/>
        </p:nvSpPr>
        <p:spPr bwMode="auto">
          <a:xfrm>
            <a:off x="4207470" y="2800350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7509718" y="3789040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 dirty="0">
                <a:sym typeface="Symbol" pitchFamily="18" charset="2"/>
              </a:rPr>
              <a:t></a:t>
            </a:r>
          </a:p>
        </p:txBody>
      </p:sp>
    </p:spTree>
    <p:extLst>
      <p:ext uri="{BB962C8B-B14F-4D97-AF65-F5344CB8AC3E}">
        <p14:creationId xmlns:p14="http://schemas.microsoft.com/office/powerpoint/2010/main" val="302876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8941 0.32106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1604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11371 0.41343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206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7848 0.28287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 animBg="1"/>
      <p:bldP spid="70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8229600" cy="9271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3200" dirty="0" smtClean="0"/>
              <a:t>Зображення фігур</a:t>
            </a:r>
            <a:endParaRPr lang="uk-UA" sz="3200" dirty="0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 rot="876248">
            <a:off x="681467" y="609228"/>
            <a:ext cx="2360613" cy="1301750"/>
          </a:xfrm>
          <a:custGeom>
            <a:avLst/>
            <a:gdLst>
              <a:gd name="T0" fmla="*/ 0 w 1487"/>
              <a:gd name="T1" fmla="*/ 1301750 h 820"/>
              <a:gd name="T2" fmla="*/ 2073275 w 1487"/>
              <a:gd name="T3" fmla="*/ 0 h 820"/>
              <a:gd name="T4" fmla="*/ 2360613 w 1487"/>
              <a:gd name="T5" fmla="*/ 1296988 h 820"/>
              <a:gd name="T6" fmla="*/ 0 w 1487"/>
              <a:gd name="T7" fmla="*/ 1301750 h 8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87" h="820">
                <a:moveTo>
                  <a:pt x="0" y="820"/>
                </a:moveTo>
                <a:lnTo>
                  <a:pt x="1306" y="0"/>
                </a:lnTo>
                <a:lnTo>
                  <a:pt x="1487" y="817"/>
                </a:lnTo>
                <a:lnTo>
                  <a:pt x="0" y="820"/>
                </a:lnTo>
                <a:close/>
              </a:path>
            </a:pathLst>
          </a:cu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grpSp>
        <p:nvGrpSpPr>
          <p:cNvPr id="6" name="Группа 5"/>
          <p:cNvGrpSpPr/>
          <p:nvPr/>
        </p:nvGrpSpPr>
        <p:grpSpPr>
          <a:xfrm>
            <a:off x="746900" y="2604728"/>
            <a:ext cx="2663825" cy="1441450"/>
            <a:chOff x="971550" y="2708275"/>
            <a:chExt cx="2663825" cy="14414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971550" y="2708275"/>
              <a:ext cx="2663825" cy="1441450"/>
            </a:xfrm>
            <a:prstGeom prst="rtTriangle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971550" y="3860800"/>
              <a:ext cx="287338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1258888" y="3860800"/>
              <a:ext cx="0" cy="288925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23094" y="4724926"/>
            <a:ext cx="4176712" cy="936625"/>
            <a:chOff x="179388" y="5084763"/>
            <a:chExt cx="4176712" cy="936625"/>
          </a:xfrm>
          <a:gradFill>
            <a:gsLst>
              <a:gs pos="0">
                <a:srgbClr val="92D050"/>
              </a:gs>
              <a:gs pos="50000">
                <a:srgbClr val="92D050">
                  <a:alpha val="61000"/>
                  <a:lumMod val="80000"/>
                  <a:lumOff val="20000"/>
                </a:srgbClr>
              </a:gs>
              <a:gs pos="100000">
                <a:srgbClr val="92D050">
                  <a:alpha val="39000"/>
                </a:srgbClr>
              </a:gs>
            </a:gsLst>
            <a:lin ang="5400000" scaled="0"/>
          </a:gradFill>
        </p:grpSpPr>
        <p:sp>
          <p:nvSpPr>
            <p:cNvPr id="11" name="AutoShape 16"/>
            <p:cNvSpPr>
              <a:spLocks noChangeArrowheads="1"/>
            </p:cNvSpPr>
            <p:nvPr/>
          </p:nvSpPr>
          <p:spPr bwMode="auto">
            <a:xfrm>
              <a:off x="179388" y="5084763"/>
              <a:ext cx="4176712" cy="93662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1238250" y="5411788"/>
              <a:ext cx="144463" cy="144462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3109913" y="5424488"/>
              <a:ext cx="144462" cy="144462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" name="Freeform 6"/>
          <p:cNvSpPr>
            <a:spLocks/>
          </p:cNvSpPr>
          <p:nvPr/>
        </p:nvSpPr>
        <p:spPr bwMode="auto">
          <a:xfrm>
            <a:off x="5366039" y="981075"/>
            <a:ext cx="3095625" cy="1079500"/>
          </a:xfrm>
          <a:custGeom>
            <a:avLst/>
            <a:gdLst>
              <a:gd name="T0" fmla="*/ 0 w 1950"/>
              <a:gd name="T1" fmla="*/ 1079500 h 680"/>
              <a:gd name="T2" fmla="*/ 1079500 w 1950"/>
              <a:gd name="T3" fmla="*/ 0 h 680"/>
              <a:gd name="T4" fmla="*/ 3095625 w 1950"/>
              <a:gd name="T5" fmla="*/ 647700 h 680"/>
              <a:gd name="T6" fmla="*/ 0 w 1950"/>
              <a:gd name="T7" fmla="*/ 1079500 h 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0" h="680">
                <a:moveTo>
                  <a:pt x="0" y="680"/>
                </a:moveTo>
                <a:lnTo>
                  <a:pt x="680" y="0"/>
                </a:lnTo>
                <a:lnTo>
                  <a:pt x="1950" y="408"/>
                </a:lnTo>
                <a:lnTo>
                  <a:pt x="0" y="680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grpSp>
        <p:nvGrpSpPr>
          <p:cNvPr id="15" name="Группа 14"/>
          <p:cNvGrpSpPr/>
          <p:nvPr/>
        </p:nvGrpSpPr>
        <p:grpSpPr>
          <a:xfrm>
            <a:off x="5661025" y="2571751"/>
            <a:ext cx="2879725" cy="1296987"/>
            <a:chOff x="5364163" y="2852738"/>
            <a:chExt cx="2879725" cy="129698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5364163" y="2852738"/>
              <a:ext cx="2879725" cy="1296987"/>
            </a:xfrm>
            <a:custGeom>
              <a:avLst/>
              <a:gdLst>
                <a:gd name="T0" fmla="*/ 0 w 1814"/>
                <a:gd name="T1" fmla="*/ 1296987 h 817"/>
                <a:gd name="T2" fmla="*/ 431800 w 1814"/>
                <a:gd name="T3" fmla="*/ 0 h 817"/>
                <a:gd name="T4" fmla="*/ 2879725 w 1814"/>
                <a:gd name="T5" fmla="*/ 936625 h 817"/>
                <a:gd name="T6" fmla="*/ 0 w 1814"/>
                <a:gd name="T7" fmla="*/ 1296987 h 8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4" h="817">
                  <a:moveTo>
                    <a:pt x="0" y="817"/>
                  </a:moveTo>
                  <a:lnTo>
                    <a:pt x="272" y="0"/>
                  </a:lnTo>
                  <a:lnTo>
                    <a:pt x="1814" y="590"/>
                  </a:lnTo>
                  <a:lnTo>
                    <a:pt x="0" y="8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V="1">
              <a:off x="5467350" y="3833813"/>
              <a:ext cx="280988" cy="3492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5661025" y="3833813"/>
              <a:ext cx="85725" cy="2667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77152" y="4840288"/>
            <a:ext cx="3200400" cy="1041400"/>
            <a:chOff x="5143500" y="5016500"/>
            <a:chExt cx="3200400" cy="1041400"/>
          </a:xfrm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5143500" y="5016500"/>
              <a:ext cx="3200400" cy="1041400"/>
            </a:xfrm>
            <a:custGeom>
              <a:avLst/>
              <a:gdLst>
                <a:gd name="T0" fmla="*/ 0 w 2016"/>
                <a:gd name="T1" fmla="*/ 889000 h 656"/>
                <a:gd name="T2" fmla="*/ 2349500 w 2016"/>
                <a:gd name="T3" fmla="*/ 0 h 656"/>
                <a:gd name="T4" fmla="*/ 3200400 w 2016"/>
                <a:gd name="T5" fmla="*/ 1041400 h 656"/>
                <a:gd name="T6" fmla="*/ 0 w 2016"/>
                <a:gd name="T7" fmla="*/ 889000 h 6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" h="656">
                  <a:moveTo>
                    <a:pt x="0" y="560"/>
                  </a:moveTo>
                  <a:lnTo>
                    <a:pt x="1480" y="0"/>
                  </a:lnTo>
                  <a:lnTo>
                    <a:pt x="2016" y="656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6537325" y="5254625"/>
              <a:ext cx="142875" cy="142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7743825" y="5360988"/>
              <a:ext cx="152400" cy="1222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-110319" y="206057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chemeClr val="accent5">
                    <a:lumMod val="25000"/>
                  </a:schemeClr>
                </a:solidFill>
              </a:rPr>
              <a:t>Довільний трикутник 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408612" y="2063318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chemeClr val="accent5">
                    <a:lumMod val="25000"/>
                  </a:schemeClr>
                </a:solidFill>
              </a:rPr>
              <a:t>Довільний трикутник 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496156" y="3932631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chemeClr val="accent5">
                    <a:lumMod val="25000"/>
                  </a:schemeClr>
                </a:solidFill>
              </a:rPr>
              <a:t>Довільний трикутник 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514599" y="6008487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chemeClr val="accent5">
                    <a:lumMod val="25000"/>
                  </a:schemeClr>
                </a:solidFill>
              </a:rPr>
              <a:t>Довільний трикутник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-110319" y="4292598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chemeClr val="accent5">
                    <a:lumMod val="25000"/>
                  </a:schemeClr>
                </a:solidFill>
              </a:rPr>
              <a:t>Прямокутний трикутник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65945" y="5881688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>
                <a:solidFill>
                  <a:schemeClr val="accent5">
                    <a:lumMod val="25000"/>
                  </a:schemeClr>
                </a:solidFill>
              </a:rPr>
              <a:t>Рівнобічний трикутник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-456701" y="588660"/>
            <a:ext cx="34445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Оригінал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4777670" y="517006"/>
            <a:ext cx="34445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Проекція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8229600" cy="9271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3200" dirty="0" smtClean="0"/>
              <a:t>Зображення фігур</a:t>
            </a:r>
            <a:endParaRPr lang="uk-UA" sz="3200" dirty="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-110319" y="206057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паралелограм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408612" y="2063318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паралелограм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436096" y="378904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паралелограм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514599" y="6008487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паралелограм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-110319" y="3825752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Прямокутник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-36512" y="5942607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Квадрат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-456701" y="588660"/>
            <a:ext cx="34445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Оригінал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4777670" y="517006"/>
            <a:ext cx="34445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Проекція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505199" y="959269"/>
            <a:ext cx="2736850" cy="1079500"/>
          </a:xfrm>
          <a:prstGeom prst="parallelogram">
            <a:avLst>
              <a:gd name="adj" fmla="val 63382"/>
            </a:avLst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5391440" y="1124744"/>
            <a:ext cx="3095625" cy="734638"/>
          </a:xfrm>
          <a:prstGeom prst="parallelogram">
            <a:avLst>
              <a:gd name="adj" fmla="val 107379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433762" y="2751931"/>
            <a:ext cx="2808287" cy="936625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  <a:alpha val="92000"/>
                </a:schemeClr>
              </a:gs>
              <a:gs pos="50000">
                <a:schemeClr val="tx2">
                  <a:lumMod val="40000"/>
                  <a:lumOff val="60000"/>
                  <a:alpha val="66000"/>
                </a:schemeClr>
              </a:gs>
              <a:gs pos="100000">
                <a:schemeClr val="tx2">
                  <a:lumMod val="40000"/>
                  <a:lumOff val="60000"/>
                  <a:alpha val="5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34" name="Группа 33"/>
          <p:cNvGrpSpPr/>
          <p:nvPr/>
        </p:nvGrpSpPr>
        <p:grpSpPr>
          <a:xfrm>
            <a:off x="5069291" y="2859880"/>
            <a:ext cx="3744913" cy="720725"/>
            <a:chOff x="4787900" y="4868863"/>
            <a:chExt cx="3744913" cy="7207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AutoShape 20"/>
            <p:cNvSpPr>
              <a:spLocks noChangeArrowheads="1"/>
            </p:cNvSpPr>
            <p:nvPr/>
          </p:nvSpPr>
          <p:spPr bwMode="auto">
            <a:xfrm>
              <a:off x="4787900" y="4868863"/>
              <a:ext cx="3744913" cy="720725"/>
            </a:xfrm>
            <a:prstGeom prst="parallelogram">
              <a:avLst>
                <a:gd name="adj" fmla="val 129901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5076825" y="5373688"/>
              <a:ext cx="35877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>
              <a:off x="5148263" y="5373688"/>
              <a:ext cx="287337" cy="2159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49313" y="4387850"/>
            <a:ext cx="1562100" cy="1524000"/>
            <a:chOff x="849313" y="549275"/>
            <a:chExt cx="1562100" cy="1524000"/>
          </a:xfrm>
          <a:gradFill>
            <a:gsLst>
              <a:gs pos="0">
                <a:srgbClr val="92D050">
                  <a:lumMod val="76000"/>
                </a:srgbClr>
              </a:gs>
              <a:gs pos="50000">
                <a:srgbClr val="92D050"/>
              </a:gs>
              <a:gs pos="100000">
                <a:srgbClr val="92D050">
                  <a:alpha val="80000"/>
                  <a:lumMod val="52000"/>
                  <a:lumOff val="48000"/>
                </a:srgbClr>
              </a:gs>
            </a:gsLst>
            <a:lin ang="5400000" scaled="0"/>
          </a:gradFill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971550" y="549275"/>
              <a:ext cx="1439863" cy="14398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971550" y="1773238"/>
              <a:ext cx="21590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1187450" y="1773238"/>
              <a:ext cx="0" cy="21590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849313" y="1247775"/>
              <a:ext cx="255587" cy="42863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 flipH="1">
              <a:off x="1682750" y="1878013"/>
              <a:ext cx="9525" cy="195262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056312" y="4405312"/>
            <a:ext cx="2089150" cy="1404938"/>
            <a:chOff x="5867400" y="549275"/>
            <a:chExt cx="2089150" cy="1404938"/>
          </a:xfrm>
          <a:solidFill>
            <a:srgbClr val="92D050"/>
          </a:solidFill>
        </p:grpSpPr>
        <p:sp>
          <p:nvSpPr>
            <p:cNvPr id="45" name="AutoShape 6"/>
            <p:cNvSpPr>
              <a:spLocks noChangeArrowheads="1"/>
            </p:cNvSpPr>
            <p:nvPr/>
          </p:nvSpPr>
          <p:spPr bwMode="auto">
            <a:xfrm>
              <a:off x="5867400" y="549275"/>
              <a:ext cx="2089150" cy="1295400"/>
            </a:xfrm>
            <a:prstGeom prst="parallelogram">
              <a:avLst>
                <a:gd name="adj" fmla="val 40319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946775" y="1628775"/>
              <a:ext cx="2159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 flipH="1">
              <a:off x="6084888" y="1628775"/>
              <a:ext cx="90487" cy="2159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6084888" y="1052513"/>
              <a:ext cx="142875" cy="14446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H="1">
              <a:off x="6608763" y="1738313"/>
              <a:ext cx="73025" cy="2159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7423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8229600" cy="9271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3200" dirty="0" smtClean="0"/>
              <a:t>Зображення фігур</a:t>
            </a:r>
            <a:endParaRPr lang="uk-UA" sz="3200" dirty="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-110319" y="206057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Ромб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408612" y="2063318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паралелограм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496156" y="4152469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Довільна  трапеція 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496156" y="6096793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Овал (еліпс)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-110319" y="4292598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трапеція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294759" y="6318512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Коло (круг)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-456701" y="588660"/>
            <a:ext cx="34445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Оригінал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4777670" y="517006"/>
            <a:ext cx="34445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</a:rPr>
              <a:t>Проекція</a:t>
            </a:r>
            <a:endParaRPr lang="uk-UA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23094" y="853585"/>
            <a:ext cx="2470261" cy="1262425"/>
            <a:chOff x="971550" y="2708275"/>
            <a:chExt cx="2881313" cy="1439863"/>
          </a:xfrm>
        </p:grpSpPr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971550" y="2708275"/>
              <a:ext cx="2881313" cy="1439863"/>
            </a:xfrm>
            <a:custGeom>
              <a:avLst/>
              <a:gdLst>
                <a:gd name="T0" fmla="*/ 0 w 1815"/>
                <a:gd name="T1" fmla="*/ 720725 h 907"/>
                <a:gd name="T2" fmla="*/ 1441450 w 1815"/>
                <a:gd name="T3" fmla="*/ 0 h 907"/>
                <a:gd name="T4" fmla="*/ 2881313 w 1815"/>
                <a:gd name="T5" fmla="*/ 720725 h 907"/>
                <a:gd name="T6" fmla="*/ 1441450 w 1815"/>
                <a:gd name="T7" fmla="*/ 1439863 h 907"/>
                <a:gd name="T8" fmla="*/ 0 w 1815"/>
                <a:gd name="T9" fmla="*/ 720725 h 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5" h="907">
                  <a:moveTo>
                    <a:pt x="0" y="454"/>
                  </a:moveTo>
                  <a:lnTo>
                    <a:pt x="908" y="0"/>
                  </a:lnTo>
                  <a:lnTo>
                    <a:pt x="1815" y="454"/>
                  </a:lnTo>
                  <a:lnTo>
                    <a:pt x="908" y="907"/>
                  </a:lnTo>
                  <a:lnTo>
                    <a:pt x="0" y="45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 flipH="1">
              <a:off x="1547813" y="3716338"/>
              <a:ext cx="215900" cy="144462"/>
            </a:xfrm>
            <a:prstGeom prst="line">
              <a:avLst/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1692275" y="2924175"/>
              <a:ext cx="144463" cy="215900"/>
            </a:xfrm>
            <a:prstGeom prst="line">
              <a:avLst/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661024" y="853585"/>
            <a:ext cx="2879725" cy="1243012"/>
            <a:chOff x="5292725" y="2852738"/>
            <a:chExt cx="2879725" cy="1243012"/>
          </a:xfrm>
        </p:grpSpPr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5292725" y="2852738"/>
              <a:ext cx="2879725" cy="1150937"/>
            </a:xfrm>
            <a:custGeom>
              <a:avLst/>
              <a:gdLst>
                <a:gd name="T0" fmla="*/ 0 w 1814"/>
                <a:gd name="T1" fmla="*/ 1150937 h 725"/>
                <a:gd name="T2" fmla="*/ 719138 w 1814"/>
                <a:gd name="T3" fmla="*/ 0 h 725"/>
                <a:gd name="T4" fmla="*/ 2879725 w 1814"/>
                <a:gd name="T5" fmla="*/ 0 h 725"/>
                <a:gd name="T6" fmla="*/ 2159000 w 1814"/>
                <a:gd name="T7" fmla="*/ 1150937 h 725"/>
                <a:gd name="T8" fmla="*/ 0 w 1814"/>
                <a:gd name="T9" fmla="*/ 1150937 h 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4" h="725">
                  <a:moveTo>
                    <a:pt x="0" y="725"/>
                  </a:moveTo>
                  <a:lnTo>
                    <a:pt x="453" y="0"/>
                  </a:lnTo>
                  <a:lnTo>
                    <a:pt x="1814" y="0"/>
                  </a:lnTo>
                  <a:lnTo>
                    <a:pt x="1360" y="725"/>
                  </a:lnTo>
                  <a:lnTo>
                    <a:pt x="0" y="725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5567363" y="3348038"/>
              <a:ext cx="215900" cy="73025"/>
            </a:xfrm>
            <a:prstGeom prst="lin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endParaRPr lang="uk-UA"/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6373813" y="3879850"/>
              <a:ext cx="0" cy="215900"/>
            </a:xfrm>
            <a:prstGeom prst="lin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9" name="Freeform 15"/>
          <p:cNvSpPr>
            <a:spLocks/>
          </p:cNvSpPr>
          <p:nvPr/>
        </p:nvSpPr>
        <p:spPr bwMode="auto">
          <a:xfrm>
            <a:off x="514350" y="2711019"/>
            <a:ext cx="3600450" cy="1441450"/>
          </a:xfrm>
          <a:custGeom>
            <a:avLst/>
            <a:gdLst>
              <a:gd name="T0" fmla="*/ 0 w 2268"/>
              <a:gd name="T1" fmla="*/ 1441450 h 908"/>
              <a:gd name="T2" fmla="*/ 720725 w 2268"/>
              <a:gd name="T3" fmla="*/ 0 h 908"/>
              <a:gd name="T4" fmla="*/ 2089150 w 2268"/>
              <a:gd name="T5" fmla="*/ 0 h 908"/>
              <a:gd name="T6" fmla="*/ 3600450 w 2268"/>
              <a:gd name="T7" fmla="*/ 1441450 h 908"/>
              <a:gd name="T8" fmla="*/ 0 w 2268"/>
              <a:gd name="T9" fmla="*/ 1441450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68" h="908">
                <a:moveTo>
                  <a:pt x="0" y="908"/>
                </a:moveTo>
                <a:lnTo>
                  <a:pt x="454" y="0"/>
                </a:lnTo>
                <a:lnTo>
                  <a:pt x="1316" y="0"/>
                </a:lnTo>
                <a:lnTo>
                  <a:pt x="2268" y="908"/>
                </a:lnTo>
                <a:lnTo>
                  <a:pt x="0" y="908"/>
                </a:ln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  <a:alpha val="92000"/>
                </a:schemeClr>
              </a:gs>
              <a:gs pos="50000">
                <a:schemeClr val="tx2">
                  <a:lumMod val="40000"/>
                  <a:lumOff val="60000"/>
                  <a:alpha val="66000"/>
                </a:schemeClr>
              </a:gs>
              <a:gs pos="100000">
                <a:schemeClr val="tx2">
                  <a:lumMod val="40000"/>
                  <a:lumOff val="60000"/>
                  <a:alpha val="5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0" name="Freeform 17"/>
          <p:cNvSpPr>
            <a:spLocks/>
          </p:cNvSpPr>
          <p:nvPr/>
        </p:nvSpPr>
        <p:spPr bwMode="auto">
          <a:xfrm>
            <a:off x="5740399" y="2661961"/>
            <a:ext cx="2663825" cy="1441450"/>
          </a:xfrm>
          <a:custGeom>
            <a:avLst/>
            <a:gdLst>
              <a:gd name="T0" fmla="*/ 0 w 1678"/>
              <a:gd name="T1" fmla="*/ 1441450 h 908"/>
              <a:gd name="T2" fmla="*/ 720725 w 1678"/>
              <a:gd name="T3" fmla="*/ 0 h 908"/>
              <a:gd name="T4" fmla="*/ 2447925 w 1678"/>
              <a:gd name="T5" fmla="*/ 0 h 908"/>
              <a:gd name="T6" fmla="*/ 2663825 w 1678"/>
              <a:gd name="T7" fmla="*/ 1441450 h 908"/>
              <a:gd name="T8" fmla="*/ 0 w 1678"/>
              <a:gd name="T9" fmla="*/ 1441450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78" h="908">
                <a:moveTo>
                  <a:pt x="0" y="908"/>
                </a:moveTo>
                <a:lnTo>
                  <a:pt x="454" y="0"/>
                </a:lnTo>
                <a:lnTo>
                  <a:pt x="1542" y="0"/>
                </a:lnTo>
                <a:lnTo>
                  <a:pt x="1678" y="908"/>
                </a:lnTo>
                <a:lnTo>
                  <a:pt x="0" y="9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" name="Oval 17"/>
          <p:cNvSpPr>
            <a:spLocks noChangeArrowheads="1"/>
          </p:cNvSpPr>
          <p:nvPr/>
        </p:nvSpPr>
        <p:spPr bwMode="auto">
          <a:xfrm>
            <a:off x="1097684" y="4840288"/>
            <a:ext cx="1439863" cy="143986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2" name="Oval 18"/>
          <p:cNvSpPr>
            <a:spLocks noChangeArrowheads="1"/>
          </p:cNvSpPr>
          <p:nvPr/>
        </p:nvSpPr>
        <p:spPr bwMode="auto">
          <a:xfrm>
            <a:off x="6441482" y="5013176"/>
            <a:ext cx="2160588" cy="7191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43" name="Группа 42"/>
          <p:cNvGrpSpPr/>
          <p:nvPr/>
        </p:nvGrpSpPr>
        <p:grpSpPr>
          <a:xfrm>
            <a:off x="514350" y="2597941"/>
            <a:ext cx="3382962" cy="1878013"/>
            <a:chOff x="468313" y="549275"/>
            <a:chExt cx="3382962" cy="1878013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468313" y="549275"/>
              <a:ext cx="2881312" cy="1439863"/>
              <a:chOff x="468313" y="549275"/>
              <a:chExt cx="2881312" cy="1439863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468313" y="549275"/>
                <a:ext cx="2881312" cy="1439863"/>
              </a:xfrm>
              <a:custGeom>
                <a:avLst/>
                <a:gdLst>
                  <a:gd name="T0" fmla="*/ 0 w 1815"/>
                  <a:gd name="T1" fmla="*/ 1439863 h 907"/>
                  <a:gd name="T2" fmla="*/ 720725 w 1815"/>
                  <a:gd name="T3" fmla="*/ 0 h 907"/>
                  <a:gd name="T4" fmla="*/ 2160587 w 1815"/>
                  <a:gd name="T5" fmla="*/ 0 h 907"/>
                  <a:gd name="T6" fmla="*/ 2881312 w 1815"/>
                  <a:gd name="T7" fmla="*/ 1439863 h 907"/>
                  <a:gd name="T8" fmla="*/ 0 w 1815"/>
                  <a:gd name="T9" fmla="*/ 1439863 h 9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5" h="907">
                    <a:moveTo>
                      <a:pt x="0" y="907"/>
                    </a:moveTo>
                    <a:lnTo>
                      <a:pt x="454" y="0"/>
                    </a:lnTo>
                    <a:lnTo>
                      <a:pt x="1361" y="0"/>
                    </a:lnTo>
                    <a:lnTo>
                      <a:pt x="1815" y="907"/>
                    </a:lnTo>
                    <a:lnTo>
                      <a:pt x="0" y="90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755650" y="1125538"/>
                <a:ext cx="215900" cy="14446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48" name="Line 8"/>
              <p:cNvSpPr>
                <a:spLocks noChangeShapeType="1"/>
              </p:cNvSpPr>
              <p:nvPr/>
            </p:nvSpPr>
            <p:spPr bwMode="auto">
              <a:xfrm flipV="1">
                <a:off x="2843213" y="1125538"/>
                <a:ext cx="215900" cy="144462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468313" y="2060575"/>
              <a:ext cx="33829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dirty="0">
                  <a:solidFill>
                    <a:schemeClr val="accent6">
                      <a:lumMod val="50000"/>
                    </a:schemeClr>
                  </a:solidFill>
                </a:rPr>
                <a:t>Рівнобічна трапеція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415192" y="2492737"/>
            <a:ext cx="3382963" cy="1878013"/>
            <a:chOff x="5003800" y="549275"/>
            <a:chExt cx="3382963" cy="1878013"/>
          </a:xfrm>
        </p:grpSpPr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5119688" y="549275"/>
              <a:ext cx="3054350" cy="1439863"/>
            </a:xfrm>
            <a:custGeom>
              <a:avLst/>
              <a:gdLst>
                <a:gd name="T0" fmla="*/ 0 w 1924"/>
                <a:gd name="T1" fmla="*/ 1430338 h 907"/>
                <a:gd name="T2" fmla="*/ 50800 w 1924"/>
                <a:gd name="T3" fmla="*/ 1379538 h 907"/>
                <a:gd name="T4" fmla="*/ 88900 w 1924"/>
                <a:gd name="T5" fmla="*/ 1354138 h 907"/>
                <a:gd name="T6" fmla="*/ 1325563 w 1924"/>
                <a:gd name="T7" fmla="*/ 0 h 907"/>
                <a:gd name="T8" fmla="*/ 2333625 w 1924"/>
                <a:gd name="T9" fmla="*/ 0 h 907"/>
                <a:gd name="T10" fmla="*/ 3054350 w 1924"/>
                <a:gd name="T11" fmla="*/ 1439863 h 907"/>
                <a:gd name="T12" fmla="*/ 0 w 1924"/>
                <a:gd name="T13" fmla="*/ 1430338 h 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4" h="907">
                  <a:moveTo>
                    <a:pt x="0" y="901"/>
                  </a:moveTo>
                  <a:cubicBezTo>
                    <a:pt x="11" y="890"/>
                    <a:pt x="21" y="879"/>
                    <a:pt x="32" y="869"/>
                  </a:cubicBezTo>
                  <a:cubicBezTo>
                    <a:pt x="39" y="863"/>
                    <a:pt x="56" y="853"/>
                    <a:pt x="56" y="853"/>
                  </a:cubicBezTo>
                  <a:lnTo>
                    <a:pt x="835" y="0"/>
                  </a:lnTo>
                  <a:lnTo>
                    <a:pt x="1470" y="0"/>
                  </a:lnTo>
                  <a:lnTo>
                    <a:pt x="1924" y="907"/>
                  </a:lnTo>
                  <a:lnTo>
                    <a:pt x="0" y="901"/>
                  </a:lnTo>
                  <a:close/>
                </a:path>
              </a:pathLst>
            </a:custGeom>
            <a:gradFill>
              <a:gsLst>
                <a:gs pos="0">
                  <a:srgbClr val="DE9B8E"/>
                </a:gs>
                <a:gs pos="50000">
                  <a:srgbClr val="FF9966"/>
                </a:gs>
                <a:gs pos="100000">
                  <a:srgbClr val="FF9966">
                    <a:alpha val="59000"/>
                  </a:srgbClr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>
              <a:off x="5795963" y="1125538"/>
              <a:ext cx="144462" cy="144462"/>
            </a:xfrm>
            <a:prstGeom prst="line">
              <a:avLst/>
            </a:prstGeom>
            <a:gradFill>
              <a:gsLst>
                <a:gs pos="0">
                  <a:srgbClr val="DE9B8E"/>
                </a:gs>
                <a:gs pos="50000">
                  <a:srgbClr val="FF9966"/>
                </a:gs>
                <a:gs pos="100000">
                  <a:srgbClr val="FF9966">
                    <a:alpha val="59000"/>
                  </a:srgbClr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7" name="Line 10"/>
            <p:cNvSpPr>
              <a:spLocks noChangeShapeType="1"/>
            </p:cNvSpPr>
            <p:nvPr/>
          </p:nvSpPr>
          <p:spPr bwMode="auto">
            <a:xfrm flipV="1">
              <a:off x="7667625" y="1125538"/>
              <a:ext cx="215900" cy="144462"/>
            </a:xfrm>
            <a:prstGeom prst="line">
              <a:avLst/>
            </a:prstGeom>
            <a:gradFill>
              <a:gsLst>
                <a:gs pos="0">
                  <a:srgbClr val="DE9B8E"/>
                </a:gs>
                <a:gs pos="50000">
                  <a:srgbClr val="FF9966"/>
                </a:gs>
                <a:gs pos="100000">
                  <a:srgbClr val="FF9966">
                    <a:alpha val="59000"/>
                  </a:srgbClr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58" name="Text Box 20"/>
            <p:cNvSpPr txBox="1">
              <a:spLocks noChangeArrowheads="1"/>
            </p:cNvSpPr>
            <p:nvPr/>
          </p:nvSpPr>
          <p:spPr bwMode="auto">
            <a:xfrm>
              <a:off x="5003800" y="2060575"/>
              <a:ext cx="33829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</a:lstStyle>
            <a:p>
              <a:pPr>
                <a:spcBef>
                  <a:spcPct val="50000"/>
                </a:spcBef>
              </a:pPr>
              <a:r>
                <a:rPr lang="uk-UA" b="1" dirty="0">
                  <a:solidFill>
                    <a:srgbClr val="996633"/>
                  </a:solidFill>
                </a:rPr>
                <a:t>Довільна трапеція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867295" y="2597941"/>
            <a:ext cx="3382962" cy="1879600"/>
            <a:chOff x="395288" y="2708275"/>
            <a:chExt cx="3382962" cy="187960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539750" y="2708275"/>
              <a:ext cx="2592388" cy="1441450"/>
              <a:chOff x="539750" y="2708275"/>
              <a:chExt cx="2592388" cy="1441450"/>
            </a:xfrm>
          </p:grpSpPr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539750" y="2708275"/>
                <a:ext cx="2592388" cy="1441450"/>
              </a:xfrm>
              <a:custGeom>
                <a:avLst/>
                <a:gdLst>
                  <a:gd name="T0" fmla="*/ 0 w 1633"/>
                  <a:gd name="T1" fmla="*/ 0 h 908"/>
                  <a:gd name="T2" fmla="*/ 0 w 1633"/>
                  <a:gd name="T3" fmla="*/ 1441450 h 908"/>
                  <a:gd name="T4" fmla="*/ 2592388 w 1633"/>
                  <a:gd name="T5" fmla="*/ 1441450 h 908"/>
                  <a:gd name="T6" fmla="*/ 1439863 w 1633"/>
                  <a:gd name="T7" fmla="*/ 0 h 908"/>
                  <a:gd name="T8" fmla="*/ 0 w 1633"/>
                  <a:gd name="T9" fmla="*/ 0 h 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33" h="908">
                    <a:moveTo>
                      <a:pt x="0" y="0"/>
                    </a:moveTo>
                    <a:lnTo>
                      <a:pt x="0" y="908"/>
                    </a:lnTo>
                    <a:lnTo>
                      <a:pt x="1633" y="908"/>
                    </a:lnTo>
                    <a:lnTo>
                      <a:pt x="9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>
                <a:off x="539750" y="3860800"/>
                <a:ext cx="28733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4" name="Line 14"/>
              <p:cNvSpPr>
                <a:spLocks noChangeShapeType="1"/>
              </p:cNvSpPr>
              <p:nvPr/>
            </p:nvSpPr>
            <p:spPr bwMode="auto">
              <a:xfrm>
                <a:off x="827088" y="3860800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61" name="Text Box 21"/>
            <p:cNvSpPr txBox="1">
              <a:spLocks noChangeArrowheads="1"/>
            </p:cNvSpPr>
            <p:nvPr/>
          </p:nvSpPr>
          <p:spPr bwMode="auto">
            <a:xfrm>
              <a:off x="395288" y="4221163"/>
              <a:ext cx="33829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dirty="0">
                  <a:solidFill>
                    <a:srgbClr val="996633"/>
                  </a:solidFill>
                </a:rPr>
                <a:t>Прямокутна трапеція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661024" y="2500616"/>
            <a:ext cx="3168650" cy="1953657"/>
            <a:chOff x="5003800" y="2708275"/>
            <a:chExt cx="3168650" cy="1953657"/>
          </a:xfrm>
        </p:grpSpPr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5292725" y="2708275"/>
              <a:ext cx="2879725" cy="1441450"/>
            </a:xfrm>
            <a:custGeom>
              <a:avLst/>
              <a:gdLst>
                <a:gd name="T0" fmla="*/ 719138 w 1814"/>
                <a:gd name="T1" fmla="*/ 0 h 908"/>
                <a:gd name="T2" fmla="*/ 0 w 1814"/>
                <a:gd name="T3" fmla="*/ 1441450 h 908"/>
                <a:gd name="T4" fmla="*/ 2879725 w 1814"/>
                <a:gd name="T5" fmla="*/ 1441450 h 908"/>
                <a:gd name="T6" fmla="*/ 1511300 w 1814"/>
                <a:gd name="T7" fmla="*/ 0 h 908"/>
                <a:gd name="T8" fmla="*/ 719138 w 1814"/>
                <a:gd name="T9" fmla="*/ 0 h 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4" h="908">
                  <a:moveTo>
                    <a:pt x="453" y="0"/>
                  </a:moveTo>
                  <a:lnTo>
                    <a:pt x="0" y="908"/>
                  </a:lnTo>
                  <a:lnTo>
                    <a:pt x="1814" y="908"/>
                  </a:lnTo>
                  <a:lnTo>
                    <a:pt x="952" y="0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DE9B8E"/>
                </a:gs>
                <a:gs pos="50000">
                  <a:srgbClr val="FF9966"/>
                </a:gs>
                <a:gs pos="100000">
                  <a:srgbClr val="FF9966">
                    <a:alpha val="59000"/>
                  </a:srgbClr>
                </a:gs>
              </a:gsLst>
              <a:lin ang="5400000" scaled="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>
              <a:off x="5435600" y="3860800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 flipH="1">
              <a:off x="5651500" y="3860800"/>
              <a:ext cx="144463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69" name="Text Box 22"/>
            <p:cNvSpPr txBox="1">
              <a:spLocks noChangeArrowheads="1"/>
            </p:cNvSpPr>
            <p:nvPr/>
          </p:nvSpPr>
          <p:spPr bwMode="auto">
            <a:xfrm>
              <a:off x="5003800" y="4292600"/>
              <a:ext cx="30956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uk-UA" b="1" dirty="0">
                  <a:solidFill>
                    <a:srgbClr val="996633"/>
                  </a:solidFill>
                </a:rPr>
                <a:t>Довільна </a:t>
              </a:r>
              <a:r>
                <a:rPr lang="uk-UA" b="1" dirty="0" smtClean="0">
                  <a:solidFill>
                    <a:srgbClr val="996633"/>
                  </a:solidFill>
                </a:rPr>
                <a:t>трапеція</a:t>
              </a:r>
              <a:endParaRPr lang="ru-RU" b="1" dirty="0">
                <a:solidFill>
                  <a:srgbClr val="9966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4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Практичний етап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Розгляньте у підручнику задачі 1 та 2 на сторінці 251</a:t>
            </a:r>
          </a:p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яжіть</a:t>
            </a:r>
            <a:r>
              <a:rPr lang="uk-UA" dirty="0" smtClean="0"/>
              <a:t> кілька задач із запропонованих :</a:t>
            </a:r>
          </a:p>
          <a:p>
            <a:r>
              <a:rPr lang="uk-UA" dirty="0" smtClean="0"/>
              <a:t>№3 (5,6,11,13,16)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65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35f2d70259346a7a8f4d32224b68f66cfe135e5"/>
</p:tagLst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2450</TotalTime>
  <Words>296</Words>
  <Application>Microsoft Office PowerPoint</Application>
  <PresentationFormat>Екран (4:3)</PresentationFormat>
  <Paragraphs>88</Paragraphs>
  <Slides>12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580TGp_general_light_ani</vt:lpstr>
      <vt:lpstr>Геометрія 10 клас 06.10.2021  Паралельне проектування та його властивості </vt:lpstr>
      <vt:lpstr>Продовжити речення</vt:lpstr>
      <vt:lpstr>Згадайте властивості паралельного проектування</vt:lpstr>
      <vt:lpstr>Сьогодні продовжиммо вивчати властивості паралельного проектуваанн</vt:lpstr>
      <vt:lpstr>Презентація PowerPoint</vt:lpstr>
      <vt:lpstr>Презентація PowerPoint</vt:lpstr>
      <vt:lpstr>Презентація PowerPoint</vt:lpstr>
      <vt:lpstr>Презентація PowerPoint</vt:lpstr>
      <vt:lpstr>Практичний етап</vt:lpstr>
      <vt:lpstr>Презентація PowerPoint</vt:lpstr>
      <vt:lpstr>"Знаю", "Творю" і "Вмію"</vt:lpstr>
      <vt:lpstr>Домашнє 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Ирина</dc:creator>
  <cp:lastModifiedBy>RePack by Diakov</cp:lastModifiedBy>
  <cp:revision>135</cp:revision>
  <cp:lastPrinted>2015-01-26T07:12:58Z</cp:lastPrinted>
  <dcterms:created xsi:type="dcterms:W3CDTF">2013-11-10T14:46:00Z</dcterms:created>
  <dcterms:modified xsi:type="dcterms:W3CDTF">2021-10-05T10:05:49Z</dcterms:modified>
</cp:coreProperties>
</file>