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1" r:id="rId6"/>
    <p:sldId id="292" r:id="rId7"/>
    <p:sldId id="293" r:id="rId8"/>
    <p:sldId id="277" r:id="rId9"/>
    <p:sldId id="278" r:id="rId10"/>
    <p:sldId id="279" r:id="rId11"/>
    <p:sldId id="282" r:id="rId12"/>
    <p:sldId id="257" r:id="rId13"/>
    <p:sldId id="283" r:id="rId14"/>
    <p:sldId id="284" r:id="rId15"/>
    <p:sldId id="276" r:id="rId16"/>
    <p:sldId id="258" r:id="rId17"/>
    <p:sldId id="285" r:id="rId18"/>
    <p:sldId id="259" r:id="rId19"/>
    <p:sldId id="287" r:id="rId20"/>
    <p:sldId id="289" r:id="rId21"/>
    <p:sldId id="288" r:id="rId22"/>
    <p:sldId id="297" r:id="rId23"/>
    <p:sldId id="299" r:id="rId24"/>
    <p:sldId id="300" r:id="rId25"/>
    <p:sldId id="260" r:id="rId26"/>
    <p:sldId id="302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96" autoAdjust="0"/>
  </p:normalViewPr>
  <p:slideViewPr>
    <p:cSldViewPr>
      <p:cViewPr varScale="1">
        <p:scale>
          <a:sx n="61" d="100"/>
          <a:sy n="61" d="100"/>
        </p:scale>
        <p:origin x="10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88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2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6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0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3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3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85786" y="2285992"/>
            <a:ext cx="7772400" cy="1362075"/>
          </a:xfrm>
        </p:spPr>
        <p:txBody>
          <a:bodyPr>
            <a:noAutofit/>
          </a:bodyPr>
          <a:lstStyle/>
          <a:p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Теорема про три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перпендикуляри</a:t>
            </a:r>
            <a:endParaRPr lang="ru-RU" sz="5400" noProof="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0439" y="5072074"/>
            <a:ext cx="3076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2"/>
                </a:solidFill>
                <a:latin typeface="Bookman Old Style" pitchFamily="18" charset="0"/>
              </a:rPr>
              <a:t>Геометрія</a:t>
            </a:r>
            <a:r>
              <a:rPr lang="ru-RU" sz="2400" dirty="0" smtClean="0">
                <a:solidFill>
                  <a:schemeClr val="bg2"/>
                </a:solidFill>
                <a:latin typeface="Bookman Old Style" pitchFamily="18" charset="0"/>
              </a:rPr>
              <a:t> 10 </a:t>
            </a:r>
            <a:r>
              <a:rPr lang="ru-RU" sz="2400" dirty="0" err="1" smtClean="0">
                <a:solidFill>
                  <a:schemeClr val="bg2"/>
                </a:solidFill>
                <a:latin typeface="Bookman Old Style" pitchFamily="18" charset="0"/>
              </a:rPr>
              <a:t>клас</a:t>
            </a:r>
            <a:r>
              <a:rPr lang="ru-RU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2"/>
                </a:solidFill>
                <a:latin typeface="Bookman Old Style" pitchFamily="18" charset="0"/>
              </a:rPr>
              <a:t>24.11.2021</a:t>
            </a:r>
            <a:endParaRPr lang="ru-RU" sz="2400" dirty="0" smtClean="0">
              <a:solidFill>
                <a:schemeClr val="bg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142976" y="3143248"/>
            <a:ext cx="6525368" cy="2013944"/>
          </a:xfrm>
          <a:prstGeom prst="parallelogram">
            <a:avLst>
              <a:gd name="adj" fmla="val 1220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4437112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solidFill>
                  <a:srgbClr val="FF0000"/>
                </a:solidFill>
              </a:rPr>
              <a:t>α</a:t>
            </a:r>
            <a:endParaRPr lang="ru-RU" sz="44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H="1" flipV="1">
            <a:off x="5000628" y="1214422"/>
            <a:ext cx="1588" cy="2571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32040" y="90872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1670" y="492919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9291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44" y="214290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Теорема про три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перпендикуляри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 flipH="1" flipV="1">
            <a:off x="4929189" y="1214421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143504" y="342900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3428992" y="4000505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25" idx="7"/>
            <a:endCxn id="39" idx="5"/>
          </p:cNvCxnSpPr>
          <p:nvPr/>
        </p:nvCxnSpPr>
        <p:spPr>
          <a:xfrm rot="5400000">
            <a:off x="2908001" y="1979317"/>
            <a:ext cx="2685056" cy="1399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14612" y="371475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39" idx="6"/>
            <a:endCxn id="18" idx="6"/>
          </p:cNvCxnSpPr>
          <p:nvPr/>
        </p:nvCxnSpPr>
        <p:spPr>
          <a:xfrm flipV="1">
            <a:off x="3571868" y="3857628"/>
            <a:ext cx="1500198" cy="2143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>
            <a:off x="4733925" y="3629025"/>
            <a:ext cx="266700" cy="285750"/>
          </a:xfrm>
          <a:custGeom>
            <a:avLst/>
            <a:gdLst>
              <a:gd name="connsiteX0" fmla="*/ 266700 w 266700"/>
              <a:gd name="connsiteY0" fmla="*/ 0 h 285750"/>
              <a:gd name="connsiteX1" fmla="*/ 0 w 266700"/>
              <a:gd name="connsiteY1" fmla="*/ 47625 h 285750"/>
              <a:gd name="connsiteX2" fmla="*/ 0 w 266700"/>
              <a:gd name="connsiteY2" fmla="*/ 47625 h 285750"/>
              <a:gd name="connsiteX3" fmla="*/ 9525 w 266700"/>
              <a:gd name="connsiteY3" fmla="*/ 285750 h 285750"/>
              <a:gd name="connsiteX4" fmla="*/ 9525 w 266700"/>
              <a:gd name="connsiteY4" fmla="*/ 285750 h 285750"/>
              <a:gd name="connsiteX5" fmla="*/ 9525 w 266700"/>
              <a:gd name="connsiteY5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285750">
                <a:moveTo>
                  <a:pt x="266700" y="0"/>
                </a:moveTo>
                <a:lnTo>
                  <a:pt x="0" y="47625"/>
                </a:lnTo>
                <a:lnTo>
                  <a:pt x="0" y="47625"/>
                </a:lnTo>
                <a:lnTo>
                  <a:pt x="9525" y="285750"/>
                </a:lnTo>
                <a:lnTo>
                  <a:pt x="9525" y="285750"/>
                </a:lnTo>
                <a:lnTo>
                  <a:pt x="9525" y="28575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000364" y="3714752"/>
            <a:ext cx="1214446" cy="857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3686175" y="4029075"/>
            <a:ext cx="304800" cy="190500"/>
          </a:xfrm>
          <a:custGeom>
            <a:avLst/>
            <a:gdLst>
              <a:gd name="connsiteX0" fmla="*/ 95250 w 304800"/>
              <a:gd name="connsiteY0" fmla="*/ 0 h 190500"/>
              <a:gd name="connsiteX1" fmla="*/ 304800 w 304800"/>
              <a:gd name="connsiteY1" fmla="*/ 142875 h 190500"/>
              <a:gd name="connsiteX2" fmla="*/ 304800 w 304800"/>
              <a:gd name="connsiteY2" fmla="*/ 142875 h 190500"/>
              <a:gd name="connsiteX3" fmla="*/ 0 w 304800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190500">
                <a:moveTo>
                  <a:pt x="95250" y="0"/>
                </a:moveTo>
                <a:lnTo>
                  <a:pt x="304800" y="142875"/>
                </a:lnTo>
                <a:lnTo>
                  <a:pt x="304800" y="142875"/>
                </a:lnTo>
                <a:lnTo>
                  <a:pt x="0" y="19050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352800" y="3781425"/>
            <a:ext cx="276225" cy="171450"/>
          </a:xfrm>
          <a:custGeom>
            <a:avLst/>
            <a:gdLst>
              <a:gd name="connsiteX0" fmla="*/ 0 w 276225"/>
              <a:gd name="connsiteY0" fmla="*/ 171450 h 171450"/>
              <a:gd name="connsiteX1" fmla="*/ 104775 w 276225"/>
              <a:gd name="connsiteY1" fmla="*/ 0 h 171450"/>
              <a:gd name="connsiteX2" fmla="*/ 104775 w 276225"/>
              <a:gd name="connsiteY2" fmla="*/ 0 h 171450"/>
              <a:gd name="connsiteX3" fmla="*/ 276225 w 276225"/>
              <a:gd name="connsiteY3" fmla="*/ 123825 h 171450"/>
              <a:gd name="connsiteX4" fmla="*/ 276225 w 276225"/>
              <a:gd name="connsiteY4" fmla="*/ 12382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" h="171450">
                <a:moveTo>
                  <a:pt x="0" y="171450"/>
                </a:moveTo>
                <a:lnTo>
                  <a:pt x="104775" y="0"/>
                </a:lnTo>
                <a:lnTo>
                  <a:pt x="104775" y="0"/>
                </a:lnTo>
                <a:lnTo>
                  <a:pt x="276225" y="123825"/>
                </a:lnTo>
                <a:lnTo>
                  <a:pt x="276225" y="12382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214810" y="400050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558924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пряма, проведена на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площині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через основу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похилої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, перпендикулярна до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проекції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, то вона перпендикулярна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самої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похилої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2" grpId="0"/>
      <p:bldP spid="24" grpId="0"/>
      <p:bldP spid="25" grpId="0" animBg="1"/>
      <p:bldP spid="38" grpId="0"/>
      <p:bldP spid="39" grpId="0" animBg="1"/>
      <p:bldP spid="45" grpId="0"/>
      <p:bldP spid="52" grpId="0" animBg="1"/>
      <p:bldP spid="20" grpId="0" animBg="1"/>
      <p:bldP spid="21" grpId="0" animBg="1"/>
      <p:bldP spid="2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142976" y="3143248"/>
            <a:ext cx="7173440" cy="1643074"/>
          </a:xfrm>
          <a:prstGeom prst="parallelogram">
            <a:avLst>
              <a:gd name="adj" fmla="val 122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4143380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α</a:t>
            </a:r>
            <a:endParaRPr lang="ru-RU" sz="4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H="1" flipV="1">
            <a:off x="5000628" y="1214422"/>
            <a:ext cx="1588" cy="2571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29190" y="107154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1670" y="492919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9291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Теорема (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обернена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теореми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три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перпендикуляри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25" name="Блок-схема: узел 24"/>
          <p:cNvSpPr/>
          <p:nvPr/>
        </p:nvSpPr>
        <p:spPr>
          <a:xfrm flipH="1" flipV="1">
            <a:off x="4929189" y="1214421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143504" y="342900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3428992" y="4000505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25" idx="7"/>
            <a:endCxn id="39" idx="5"/>
          </p:cNvCxnSpPr>
          <p:nvPr/>
        </p:nvCxnSpPr>
        <p:spPr>
          <a:xfrm rot="5400000">
            <a:off x="2908001" y="1979317"/>
            <a:ext cx="2685056" cy="1399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14612" y="371475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39" idx="6"/>
            <a:endCxn id="18" idx="6"/>
          </p:cNvCxnSpPr>
          <p:nvPr/>
        </p:nvCxnSpPr>
        <p:spPr>
          <a:xfrm flipV="1">
            <a:off x="3571868" y="3857628"/>
            <a:ext cx="1500198" cy="2143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>
            <a:off x="4733925" y="3629025"/>
            <a:ext cx="266700" cy="285750"/>
          </a:xfrm>
          <a:custGeom>
            <a:avLst/>
            <a:gdLst>
              <a:gd name="connsiteX0" fmla="*/ 266700 w 266700"/>
              <a:gd name="connsiteY0" fmla="*/ 0 h 285750"/>
              <a:gd name="connsiteX1" fmla="*/ 0 w 266700"/>
              <a:gd name="connsiteY1" fmla="*/ 47625 h 285750"/>
              <a:gd name="connsiteX2" fmla="*/ 0 w 266700"/>
              <a:gd name="connsiteY2" fmla="*/ 47625 h 285750"/>
              <a:gd name="connsiteX3" fmla="*/ 9525 w 266700"/>
              <a:gd name="connsiteY3" fmla="*/ 285750 h 285750"/>
              <a:gd name="connsiteX4" fmla="*/ 9525 w 266700"/>
              <a:gd name="connsiteY4" fmla="*/ 285750 h 285750"/>
              <a:gd name="connsiteX5" fmla="*/ 9525 w 266700"/>
              <a:gd name="connsiteY5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285750">
                <a:moveTo>
                  <a:pt x="266700" y="0"/>
                </a:moveTo>
                <a:lnTo>
                  <a:pt x="0" y="47625"/>
                </a:lnTo>
                <a:lnTo>
                  <a:pt x="0" y="47625"/>
                </a:lnTo>
                <a:lnTo>
                  <a:pt x="9525" y="285750"/>
                </a:lnTo>
                <a:lnTo>
                  <a:pt x="9525" y="285750"/>
                </a:lnTo>
                <a:lnTo>
                  <a:pt x="9525" y="28575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000364" y="3714752"/>
            <a:ext cx="1214446" cy="857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3686175" y="4029075"/>
            <a:ext cx="304800" cy="190500"/>
          </a:xfrm>
          <a:custGeom>
            <a:avLst/>
            <a:gdLst>
              <a:gd name="connsiteX0" fmla="*/ 95250 w 304800"/>
              <a:gd name="connsiteY0" fmla="*/ 0 h 190500"/>
              <a:gd name="connsiteX1" fmla="*/ 304800 w 304800"/>
              <a:gd name="connsiteY1" fmla="*/ 142875 h 190500"/>
              <a:gd name="connsiteX2" fmla="*/ 304800 w 304800"/>
              <a:gd name="connsiteY2" fmla="*/ 142875 h 190500"/>
              <a:gd name="connsiteX3" fmla="*/ 0 w 304800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190500">
                <a:moveTo>
                  <a:pt x="95250" y="0"/>
                </a:moveTo>
                <a:lnTo>
                  <a:pt x="304800" y="142875"/>
                </a:lnTo>
                <a:lnTo>
                  <a:pt x="304800" y="142875"/>
                </a:lnTo>
                <a:lnTo>
                  <a:pt x="0" y="19050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352800" y="3781425"/>
            <a:ext cx="276225" cy="171450"/>
          </a:xfrm>
          <a:custGeom>
            <a:avLst/>
            <a:gdLst>
              <a:gd name="connsiteX0" fmla="*/ 0 w 276225"/>
              <a:gd name="connsiteY0" fmla="*/ 171450 h 171450"/>
              <a:gd name="connsiteX1" fmla="*/ 104775 w 276225"/>
              <a:gd name="connsiteY1" fmla="*/ 0 h 171450"/>
              <a:gd name="connsiteX2" fmla="*/ 104775 w 276225"/>
              <a:gd name="connsiteY2" fmla="*/ 0 h 171450"/>
              <a:gd name="connsiteX3" fmla="*/ 276225 w 276225"/>
              <a:gd name="connsiteY3" fmla="*/ 123825 h 171450"/>
              <a:gd name="connsiteX4" fmla="*/ 276225 w 276225"/>
              <a:gd name="connsiteY4" fmla="*/ 12382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" h="171450">
                <a:moveTo>
                  <a:pt x="0" y="171450"/>
                </a:moveTo>
                <a:lnTo>
                  <a:pt x="104775" y="0"/>
                </a:lnTo>
                <a:lnTo>
                  <a:pt x="104775" y="0"/>
                </a:lnTo>
                <a:lnTo>
                  <a:pt x="276225" y="123825"/>
                </a:lnTo>
                <a:lnTo>
                  <a:pt x="276225" y="12382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214810" y="400050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514351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пряма, проведена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через основу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перпендикулярна до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то вона перпендикулярна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проекції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2" grpId="0"/>
      <p:bldP spid="24" grpId="0"/>
      <p:bldP spid="25" grpId="0" animBg="1"/>
      <p:bldP spid="38" grpId="0"/>
      <p:bldP spid="39" grpId="0" animBg="1"/>
      <p:bldP spid="45" grpId="0"/>
      <p:bldP spid="52" grpId="0" animBg="1"/>
      <p:bldP spid="20" grpId="0" animBg="1"/>
      <p:bldP spid="21" grpId="0" animBg="1"/>
      <p:bldP spid="2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noProof="0" dirty="0" smtClean="0"/>
              <a:t>Теорема про три перпендикуляри та обернена до неї. Висновки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627784" y="5157192"/>
            <a:ext cx="4824536" cy="12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noProof="0" dirty="0" smtClean="0"/>
              <a:t>1). Якщо </a:t>
            </a:r>
            <a:r>
              <a:rPr lang="uk-UA" sz="3200" noProof="0" dirty="0" err="1" smtClean="0"/>
              <a:t>с</a:t>
            </a:r>
            <a:r>
              <a:rPr lang="uk-UA" sz="3200" noProof="0" dirty="0" err="1" smtClean="0">
                <a:sym typeface="Symbol"/>
              </a:rPr>
              <a:t>ВС</a:t>
            </a:r>
            <a:r>
              <a:rPr lang="uk-UA" sz="3200" noProof="0" dirty="0" smtClean="0">
                <a:sym typeface="Symbol"/>
              </a:rPr>
              <a:t>, то </a:t>
            </a:r>
            <a:r>
              <a:rPr lang="uk-UA" sz="3200" dirty="0" err="1" smtClean="0"/>
              <a:t>с</a:t>
            </a:r>
            <a:r>
              <a:rPr lang="uk-UA" sz="3200" dirty="0" err="1" smtClean="0">
                <a:sym typeface="Symbol"/>
              </a:rPr>
              <a:t>АС</a:t>
            </a:r>
            <a:endParaRPr lang="uk-UA" sz="3200" dirty="0" smtClean="0">
              <a:sym typeface="Symbol"/>
            </a:endParaRPr>
          </a:p>
          <a:p>
            <a:pPr marL="0" indent="0">
              <a:buNone/>
            </a:pPr>
            <a:r>
              <a:rPr lang="uk-UA" sz="3200" noProof="0" dirty="0" smtClean="0">
                <a:sym typeface="Symbol"/>
              </a:rPr>
              <a:t>2). Якщо </a:t>
            </a:r>
            <a:r>
              <a:rPr lang="uk-UA" sz="3200" dirty="0" err="1" smtClean="0"/>
              <a:t>с</a:t>
            </a:r>
            <a:r>
              <a:rPr lang="uk-UA" sz="3200" dirty="0" err="1" smtClean="0">
                <a:sym typeface="Symbol"/>
              </a:rPr>
              <a:t>АС</a:t>
            </a:r>
            <a:r>
              <a:rPr lang="uk-UA" sz="3200" dirty="0" smtClean="0">
                <a:sym typeface="Symbol"/>
              </a:rPr>
              <a:t>, то </a:t>
            </a:r>
            <a:r>
              <a:rPr lang="uk-UA" sz="3200" dirty="0" err="1" smtClean="0"/>
              <a:t>с</a:t>
            </a:r>
            <a:r>
              <a:rPr lang="uk-UA" sz="3200" dirty="0" err="1" smtClean="0">
                <a:sym typeface="Symbol"/>
              </a:rPr>
              <a:t>ВС</a:t>
            </a:r>
            <a:endParaRPr lang="ru-RU" sz="3200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69847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Первинне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закріплення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вивченого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матеріалу</a:t>
            </a:r>
            <a:endParaRPr lang="ru-RU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1520" y="1600201"/>
            <a:ext cx="8892480" cy="21888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u="sng" noProof="0" dirty="0" smtClean="0"/>
              <a:t>Задача</a:t>
            </a:r>
            <a:r>
              <a:rPr lang="uk-UA" noProof="0" dirty="0" smtClean="0"/>
              <a:t>. Відстань від точки М до кожної зі сторін ромба дорівнює 10 см, а до площини ромба – 8 см. Знайдіть радіус кола, вписаного в ромб.</a:t>
            </a:r>
          </a:p>
          <a:p>
            <a:pPr marL="0" indent="0">
              <a:buNone/>
            </a:pPr>
            <a:r>
              <a:rPr lang="uk-UA" b="1" u="sng" noProof="0" dirty="0" smtClean="0"/>
              <a:t>Розв'язання</a:t>
            </a:r>
          </a:p>
          <a:p>
            <a:pPr marL="0" indent="0">
              <a:buNone/>
            </a:pPr>
            <a:r>
              <a:rPr lang="uk-UA" dirty="0" smtClean="0"/>
              <a:t>Нехай АВС</a:t>
            </a:r>
            <a:r>
              <a:rPr lang="en-US" dirty="0" smtClean="0"/>
              <a:t>D</a:t>
            </a:r>
            <a:r>
              <a:rPr lang="uk-UA" dirty="0" smtClean="0"/>
              <a:t> – ромб. МК=МР=МЕ=</a:t>
            </a:r>
            <a:r>
              <a:rPr lang="en-US" dirty="0" smtClean="0"/>
              <a:t>MF=10</a:t>
            </a:r>
            <a:r>
              <a:rPr lang="uk-UA" dirty="0" smtClean="0"/>
              <a:t> см, МО=8 см.</a:t>
            </a:r>
          </a:p>
          <a:p>
            <a:pPr marL="0" indent="0">
              <a:buNone/>
            </a:pPr>
            <a:r>
              <a:rPr lang="uk-UA" noProof="0" dirty="0" smtClean="0"/>
              <a:t>За означенням, відстані МК</a:t>
            </a:r>
            <a:r>
              <a:rPr lang="uk-UA" noProof="0" dirty="0" smtClean="0">
                <a:sym typeface="Symbol"/>
              </a:rPr>
              <a:t>АВ, МРВС, МЕ</a:t>
            </a:r>
            <a:r>
              <a:rPr lang="en-US" noProof="0" dirty="0" smtClean="0">
                <a:sym typeface="Symbol"/>
              </a:rPr>
              <a:t>CD, MF</a:t>
            </a:r>
            <a:r>
              <a:rPr lang="uk-UA" noProof="0" dirty="0" smtClean="0">
                <a:sym typeface="Symbol"/>
              </a:rPr>
              <a:t></a:t>
            </a:r>
            <a:r>
              <a:rPr lang="en-US" noProof="0" dirty="0" smtClean="0">
                <a:sym typeface="Symbol"/>
              </a:rPr>
              <a:t>AD.</a:t>
            </a:r>
          </a:p>
          <a:p>
            <a:pPr marL="0" indent="0">
              <a:buNone/>
            </a:pPr>
            <a:endParaRPr lang="uk-UA" noProof="0" dirty="0" smtClean="0"/>
          </a:p>
          <a:p>
            <a:pPr marL="0" indent="0">
              <a:buNone/>
            </a:pPr>
            <a:endParaRPr lang="ru-RU" noProof="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2195736" y="5013176"/>
            <a:ext cx="4608512" cy="122413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195736" y="5013176"/>
            <a:ext cx="4608512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83768" y="5013176"/>
            <a:ext cx="4032448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11760" y="5373216"/>
            <a:ext cx="4176464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211960" y="5013176"/>
            <a:ext cx="576064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499992" y="3645024"/>
            <a:ext cx="0" cy="2016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411760" y="3645024"/>
            <a:ext cx="2088232" cy="17281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99992" y="3645024"/>
            <a:ext cx="288032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99992" y="3645024"/>
            <a:ext cx="2088232" cy="22322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211960" y="3645024"/>
            <a:ext cx="288032" cy="2592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79712" y="51571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660232" y="558924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16016" y="45811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16016" y="357301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16216" y="609329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04248" y="46531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051720" y="479715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763688" y="59492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067944" y="62373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27984" y="56612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Первинне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закріплення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вивченого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матеріалу</a:t>
            </a:r>
            <a:endParaRPr lang="ru-RU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ym typeface="Symbol"/>
              </a:rPr>
              <a:t>За теоремою про три перпендикуляри ОКАВ, ОР ВС, ОЕ </a:t>
            </a:r>
            <a:r>
              <a:rPr lang="en-US" dirty="0" smtClean="0">
                <a:sym typeface="Symbol"/>
              </a:rPr>
              <a:t>CD, OF</a:t>
            </a:r>
            <a:r>
              <a:rPr lang="uk-UA" dirty="0" smtClean="0">
                <a:sym typeface="Symbol"/>
              </a:rPr>
              <a:t> </a:t>
            </a:r>
            <a:r>
              <a:rPr lang="en-US" dirty="0" smtClean="0">
                <a:sym typeface="Symbol"/>
              </a:rPr>
              <a:t>AD</a:t>
            </a:r>
            <a:r>
              <a:rPr lang="uk-UA" dirty="0" smtClean="0">
                <a:sym typeface="Symbol"/>
              </a:rPr>
              <a:t>.</a:t>
            </a:r>
          </a:p>
          <a:p>
            <a:pPr marL="0" indent="0">
              <a:buNone/>
            </a:pPr>
            <a:r>
              <a:rPr lang="uk-UA" noProof="0" dirty="0" smtClean="0">
                <a:sym typeface="Symbol"/>
              </a:rPr>
              <a:t>Оскільки відстані від точки М до сторін ромба рівні, то відрізки </a:t>
            </a:r>
            <a:r>
              <a:rPr lang="uk-UA" dirty="0" smtClean="0">
                <a:sym typeface="Symbol"/>
              </a:rPr>
              <a:t>ОК, ОР, ОЕ</a:t>
            </a:r>
            <a:r>
              <a:rPr lang="en-US" dirty="0" smtClean="0">
                <a:sym typeface="Symbol"/>
              </a:rPr>
              <a:t>, OF</a:t>
            </a:r>
            <a:r>
              <a:rPr lang="uk-UA" dirty="0" smtClean="0">
                <a:sym typeface="Symbol"/>
              </a:rPr>
              <a:t> також рівні як проекції рівних похилих. Звідси точка О -  основа перпендикуляра </a:t>
            </a:r>
            <a:r>
              <a:rPr lang="en-US" dirty="0" smtClean="0">
                <a:sym typeface="Symbol"/>
              </a:rPr>
              <a:t> </a:t>
            </a:r>
            <a:r>
              <a:rPr lang="uk-UA" dirty="0" err="1" smtClean="0">
                <a:sym typeface="Symbol"/>
              </a:rPr>
              <a:t>МО</a:t>
            </a:r>
            <a:r>
              <a:rPr lang="uk-UA" dirty="0" smtClean="0">
                <a:sym typeface="Symbol"/>
              </a:rPr>
              <a:t> – є центром кола, вписаного в ромб. Із прямокутного трикутника МОК знайдемо радіус цього кола:</a:t>
            </a:r>
          </a:p>
          <a:p>
            <a:pPr marL="0" indent="0">
              <a:buNone/>
            </a:pPr>
            <a:endParaRPr lang="uk-UA" noProof="0" dirty="0" smtClean="0"/>
          </a:p>
          <a:p>
            <a:pPr marL="0" indent="0">
              <a:buNone/>
            </a:pPr>
            <a:endParaRPr lang="ru-RU" noProof="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725144"/>
            <a:ext cx="6638673" cy="511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 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Якщо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т. А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однаково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віддалена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усіх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сторін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многокутника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то основа перпендикуляра,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проведеного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цієї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точки до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площини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многокутника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також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однаково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віддалена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його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сторін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тобто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є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центром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вписаного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в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многокутник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кола.</a:t>
            </a:r>
            <a:endParaRPr lang="ru-RU" noProof="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08173">
            <a:off x="2966363" y="4556359"/>
            <a:ext cx="4536504" cy="1517899"/>
          </a:xfrm>
          <a:prstGeom prst="triangle">
            <a:avLst>
              <a:gd name="adj" fmla="val 6469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08104" y="3429000"/>
            <a:ext cx="72008" cy="216024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292080" y="4941168"/>
            <a:ext cx="288032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80112" y="5373216"/>
            <a:ext cx="86409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292080" y="5589240"/>
            <a:ext cx="288032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3429000"/>
            <a:ext cx="936104" cy="194421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292080" y="3429000"/>
            <a:ext cx="216024" cy="15121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292080" y="3429000"/>
            <a:ext cx="216024" cy="273630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Freeform 9"/>
          <p:cNvSpPr>
            <a:spLocks/>
          </p:cNvSpPr>
          <p:nvPr/>
        </p:nvSpPr>
        <p:spPr bwMode="auto">
          <a:xfrm>
            <a:off x="539552" y="2420888"/>
            <a:ext cx="7215187" cy="2160587"/>
          </a:xfrm>
          <a:custGeom>
            <a:avLst/>
            <a:gdLst>
              <a:gd name="T0" fmla="*/ 715 w 4545"/>
              <a:gd name="T1" fmla="*/ 1283 h 1361"/>
              <a:gd name="T2" fmla="*/ 72 w 4545"/>
              <a:gd name="T3" fmla="*/ 1075 h 1361"/>
              <a:gd name="T4" fmla="*/ 283 w 4545"/>
              <a:gd name="T5" fmla="*/ 399 h 1361"/>
              <a:gd name="T6" fmla="*/ 913 w 4545"/>
              <a:gd name="T7" fmla="*/ 108 h 1361"/>
              <a:gd name="T8" fmla="*/ 2029 w 4545"/>
              <a:gd name="T9" fmla="*/ 24 h 1361"/>
              <a:gd name="T10" fmla="*/ 3236 w 4545"/>
              <a:gd name="T11" fmla="*/ 33 h 1361"/>
              <a:gd name="T12" fmla="*/ 4242 w 4545"/>
              <a:gd name="T13" fmla="*/ 225 h 1361"/>
              <a:gd name="T14" fmla="*/ 4479 w 4545"/>
              <a:gd name="T15" fmla="*/ 783 h 1361"/>
              <a:gd name="T16" fmla="*/ 3845 w 4545"/>
              <a:gd name="T17" fmla="*/ 1147 h 1361"/>
              <a:gd name="T18" fmla="*/ 2666 w 4545"/>
              <a:gd name="T19" fmla="*/ 1328 h 1361"/>
              <a:gd name="T20" fmla="*/ 1617 w 4545"/>
              <a:gd name="T21" fmla="*/ 1342 h 1361"/>
              <a:gd name="T22" fmla="*/ 715 w 4545"/>
              <a:gd name="T23" fmla="*/ 1283 h 13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45"/>
              <a:gd name="T37" fmla="*/ 0 h 1361"/>
              <a:gd name="T38" fmla="*/ 4545 w 4545"/>
              <a:gd name="T39" fmla="*/ 1361 h 13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45" h="1361">
                <a:moveTo>
                  <a:pt x="715" y="1283"/>
                </a:moveTo>
                <a:cubicBezTo>
                  <a:pt x="458" y="1239"/>
                  <a:pt x="144" y="1222"/>
                  <a:pt x="72" y="1075"/>
                </a:cubicBezTo>
                <a:cubicBezTo>
                  <a:pt x="0" y="928"/>
                  <a:pt x="143" y="560"/>
                  <a:pt x="283" y="399"/>
                </a:cubicBezTo>
                <a:cubicBezTo>
                  <a:pt x="423" y="238"/>
                  <a:pt x="622" y="170"/>
                  <a:pt x="913" y="108"/>
                </a:cubicBezTo>
                <a:cubicBezTo>
                  <a:pt x="1204" y="46"/>
                  <a:pt x="1642" y="36"/>
                  <a:pt x="2029" y="24"/>
                </a:cubicBezTo>
                <a:cubicBezTo>
                  <a:pt x="2416" y="12"/>
                  <a:pt x="2867" y="0"/>
                  <a:pt x="3236" y="33"/>
                </a:cubicBezTo>
                <a:cubicBezTo>
                  <a:pt x="3605" y="66"/>
                  <a:pt x="4035" y="100"/>
                  <a:pt x="4242" y="225"/>
                </a:cubicBezTo>
                <a:cubicBezTo>
                  <a:pt x="4449" y="350"/>
                  <a:pt x="4545" y="629"/>
                  <a:pt x="4479" y="783"/>
                </a:cubicBezTo>
                <a:cubicBezTo>
                  <a:pt x="4413" y="937"/>
                  <a:pt x="4147" y="1056"/>
                  <a:pt x="3845" y="1147"/>
                </a:cubicBezTo>
                <a:cubicBezTo>
                  <a:pt x="3543" y="1238"/>
                  <a:pt x="3037" y="1295"/>
                  <a:pt x="2666" y="1328"/>
                </a:cubicBezTo>
                <a:cubicBezTo>
                  <a:pt x="2295" y="1361"/>
                  <a:pt x="1942" y="1349"/>
                  <a:pt x="1617" y="1342"/>
                </a:cubicBezTo>
                <a:cubicBezTo>
                  <a:pt x="1292" y="1335"/>
                  <a:pt x="972" y="1331"/>
                  <a:pt x="715" y="128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1377733" y="2661340"/>
            <a:ext cx="5400675" cy="14398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310092" y="2690094"/>
            <a:ext cx="3384550" cy="143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3923928" y="3356992"/>
            <a:ext cx="73025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26064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перетинаються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просторі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визначають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тому кут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прямими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визначається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331640" y="3573016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>
                <a:latin typeface="Times New Roman" pitchFamily="18" charset="0"/>
              </a:rPr>
              <a:t>а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292080" y="350100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>
                <a:latin typeface="Times New Roman" pitchFamily="18" charset="0"/>
              </a:rPr>
              <a:t>в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9850" y="5013176"/>
            <a:ext cx="907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 dirty="0" err="1" smtClean="0"/>
              <a:t>Менший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кутів</a:t>
            </a:r>
            <a:r>
              <a:rPr lang="ru-RU" dirty="0" smtClean="0"/>
              <a:t>, </a:t>
            </a:r>
            <a:r>
              <a:rPr lang="ru-RU" dirty="0" err="1" smtClean="0"/>
              <a:t>утворених</a:t>
            </a:r>
            <a:r>
              <a:rPr lang="ru-RU" dirty="0" smtClean="0"/>
              <a:t> при </a:t>
            </a:r>
            <a:r>
              <a:rPr lang="ru-RU" dirty="0" err="1" smtClean="0"/>
              <a:t>перетині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прямих</a:t>
            </a:r>
            <a:r>
              <a:rPr lang="ru-RU" dirty="0" smtClean="0"/>
              <a:t>, </a:t>
            </a:r>
            <a:r>
              <a:rPr lang="ru-RU" dirty="0" err="1" smtClean="0"/>
              <a:t>називається</a:t>
            </a:r>
            <a:r>
              <a:rPr lang="ru-RU" dirty="0" smtClean="0"/>
              <a:t> кутом </a:t>
            </a:r>
            <a:r>
              <a:rPr lang="ru-RU" dirty="0" err="1" smtClean="0"/>
              <a:t>міжу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прямими</a:t>
            </a:r>
            <a:r>
              <a:rPr lang="ru-RU" dirty="0"/>
              <a:t>.</a:t>
            </a:r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4431993" y="3253496"/>
            <a:ext cx="117475" cy="314325"/>
          </a:xfrm>
          <a:custGeom>
            <a:avLst/>
            <a:gdLst>
              <a:gd name="T0" fmla="*/ 54 w 74"/>
              <a:gd name="T1" fmla="*/ 0 h 198"/>
              <a:gd name="T2" fmla="*/ 72 w 74"/>
              <a:gd name="T3" fmla="*/ 66 h 198"/>
              <a:gd name="T4" fmla="*/ 66 w 74"/>
              <a:gd name="T5" fmla="*/ 111 h 198"/>
              <a:gd name="T6" fmla="*/ 42 w 74"/>
              <a:gd name="T7" fmla="*/ 159 h 198"/>
              <a:gd name="T8" fmla="*/ 0 w 74"/>
              <a:gd name="T9" fmla="*/ 198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198"/>
              <a:gd name="T17" fmla="*/ 74 w 74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198">
                <a:moveTo>
                  <a:pt x="54" y="0"/>
                </a:moveTo>
                <a:cubicBezTo>
                  <a:pt x="57" y="11"/>
                  <a:pt x="70" y="48"/>
                  <a:pt x="72" y="66"/>
                </a:cubicBezTo>
                <a:cubicBezTo>
                  <a:pt x="74" y="84"/>
                  <a:pt x="71" y="96"/>
                  <a:pt x="66" y="111"/>
                </a:cubicBezTo>
                <a:cubicBezTo>
                  <a:pt x="61" y="126"/>
                  <a:pt x="53" y="145"/>
                  <a:pt x="42" y="159"/>
                </a:cubicBezTo>
                <a:cubicBezTo>
                  <a:pt x="31" y="173"/>
                  <a:pt x="9" y="190"/>
                  <a:pt x="0" y="19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3312772" y="3207104"/>
            <a:ext cx="130175" cy="328613"/>
          </a:xfrm>
          <a:custGeom>
            <a:avLst/>
            <a:gdLst>
              <a:gd name="T0" fmla="*/ 82 w 82"/>
              <a:gd name="T1" fmla="*/ 0 h 207"/>
              <a:gd name="T2" fmla="*/ 37 w 82"/>
              <a:gd name="T3" fmla="*/ 48 h 207"/>
              <a:gd name="T4" fmla="*/ 4 w 82"/>
              <a:gd name="T5" fmla="*/ 129 h 207"/>
              <a:gd name="T6" fmla="*/ 10 w 82"/>
              <a:gd name="T7" fmla="*/ 207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207"/>
              <a:gd name="T14" fmla="*/ 82 w 82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207">
                <a:moveTo>
                  <a:pt x="82" y="0"/>
                </a:moveTo>
                <a:cubicBezTo>
                  <a:pt x="75" y="8"/>
                  <a:pt x="50" y="27"/>
                  <a:pt x="37" y="48"/>
                </a:cubicBezTo>
                <a:cubicBezTo>
                  <a:pt x="24" y="69"/>
                  <a:pt x="8" y="103"/>
                  <a:pt x="4" y="129"/>
                </a:cubicBezTo>
                <a:cubicBezTo>
                  <a:pt x="0" y="155"/>
                  <a:pt x="9" y="191"/>
                  <a:pt x="10" y="20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619648" y="3499211"/>
            <a:ext cx="573088" cy="130175"/>
          </a:xfrm>
          <a:custGeom>
            <a:avLst/>
            <a:gdLst>
              <a:gd name="T0" fmla="*/ 0 w 361"/>
              <a:gd name="T1" fmla="*/ 0 h 82"/>
              <a:gd name="T2" fmla="*/ 57 w 361"/>
              <a:gd name="T3" fmla="*/ 54 h 82"/>
              <a:gd name="T4" fmla="*/ 174 w 361"/>
              <a:gd name="T5" fmla="*/ 81 h 82"/>
              <a:gd name="T6" fmla="*/ 282 w 361"/>
              <a:gd name="T7" fmla="*/ 63 h 82"/>
              <a:gd name="T8" fmla="*/ 361 w 361"/>
              <a:gd name="T9" fmla="*/ 21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1"/>
              <a:gd name="T16" fmla="*/ 0 h 82"/>
              <a:gd name="T17" fmla="*/ 361 w 361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1" h="82">
                <a:moveTo>
                  <a:pt x="0" y="0"/>
                </a:moveTo>
                <a:cubicBezTo>
                  <a:pt x="10" y="9"/>
                  <a:pt x="28" y="41"/>
                  <a:pt x="57" y="54"/>
                </a:cubicBezTo>
                <a:cubicBezTo>
                  <a:pt x="86" y="67"/>
                  <a:pt x="137" y="80"/>
                  <a:pt x="174" y="81"/>
                </a:cubicBezTo>
                <a:cubicBezTo>
                  <a:pt x="211" y="82"/>
                  <a:pt x="251" y="73"/>
                  <a:pt x="282" y="63"/>
                </a:cubicBezTo>
                <a:cubicBezTo>
                  <a:pt x="313" y="53"/>
                  <a:pt x="345" y="30"/>
                  <a:pt x="361" y="21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3545036" y="3506866"/>
            <a:ext cx="736600" cy="179388"/>
          </a:xfrm>
          <a:custGeom>
            <a:avLst/>
            <a:gdLst>
              <a:gd name="T0" fmla="*/ 0 w 464"/>
              <a:gd name="T1" fmla="*/ 0 h 113"/>
              <a:gd name="T2" fmla="*/ 56 w 464"/>
              <a:gd name="T3" fmla="*/ 63 h 113"/>
              <a:gd name="T4" fmla="*/ 176 w 464"/>
              <a:gd name="T5" fmla="*/ 108 h 113"/>
              <a:gd name="T6" fmla="*/ 311 w 464"/>
              <a:gd name="T7" fmla="*/ 96 h 113"/>
              <a:gd name="T8" fmla="*/ 404 w 464"/>
              <a:gd name="T9" fmla="*/ 60 h 113"/>
              <a:gd name="T10" fmla="*/ 464 w 464"/>
              <a:gd name="T11" fmla="*/ 24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4"/>
              <a:gd name="T19" fmla="*/ 0 h 113"/>
              <a:gd name="T20" fmla="*/ 464 w 464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4" h="113">
                <a:moveTo>
                  <a:pt x="0" y="0"/>
                </a:moveTo>
                <a:cubicBezTo>
                  <a:pt x="9" y="10"/>
                  <a:pt x="27" y="45"/>
                  <a:pt x="56" y="63"/>
                </a:cubicBezTo>
                <a:cubicBezTo>
                  <a:pt x="85" y="81"/>
                  <a:pt x="134" y="103"/>
                  <a:pt x="176" y="108"/>
                </a:cubicBezTo>
                <a:cubicBezTo>
                  <a:pt x="218" y="113"/>
                  <a:pt x="273" y="104"/>
                  <a:pt x="311" y="96"/>
                </a:cubicBezTo>
                <a:cubicBezTo>
                  <a:pt x="349" y="88"/>
                  <a:pt x="379" y="72"/>
                  <a:pt x="404" y="60"/>
                </a:cubicBezTo>
                <a:cubicBezTo>
                  <a:pt x="429" y="48"/>
                  <a:pt x="452" y="31"/>
                  <a:pt x="464" y="24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3670568" y="3169165"/>
            <a:ext cx="590550" cy="155575"/>
          </a:xfrm>
          <a:custGeom>
            <a:avLst/>
            <a:gdLst>
              <a:gd name="T0" fmla="*/ 372 w 372"/>
              <a:gd name="T1" fmla="*/ 98 h 98"/>
              <a:gd name="T2" fmla="*/ 319 w 372"/>
              <a:gd name="T3" fmla="*/ 40 h 98"/>
              <a:gd name="T4" fmla="*/ 204 w 372"/>
              <a:gd name="T5" fmla="*/ 4 h 98"/>
              <a:gd name="T6" fmla="*/ 95 w 372"/>
              <a:gd name="T7" fmla="*/ 14 h 98"/>
              <a:gd name="T8" fmla="*/ 0 w 372"/>
              <a:gd name="T9" fmla="*/ 74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98"/>
              <a:gd name="T17" fmla="*/ 372 w 372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98">
                <a:moveTo>
                  <a:pt x="372" y="98"/>
                </a:moveTo>
                <a:cubicBezTo>
                  <a:pt x="363" y="88"/>
                  <a:pt x="347" y="55"/>
                  <a:pt x="319" y="40"/>
                </a:cubicBezTo>
                <a:cubicBezTo>
                  <a:pt x="291" y="25"/>
                  <a:pt x="241" y="8"/>
                  <a:pt x="204" y="4"/>
                </a:cubicBezTo>
                <a:cubicBezTo>
                  <a:pt x="168" y="0"/>
                  <a:pt x="129" y="2"/>
                  <a:pt x="95" y="14"/>
                </a:cubicBezTo>
                <a:cubicBezTo>
                  <a:pt x="61" y="26"/>
                  <a:pt x="20" y="62"/>
                  <a:pt x="0" y="74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3572619" y="3061450"/>
            <a:ext cx="766762" cy="215900"/>
          </a:xfrm>
          <a:custGeom>
            <a:avLst/>
            <a:gdLst>
              <a:gd name="T0" fmla="*/ 483 w 483"/>
              <a:gd name="T1" fmla="*/ 136 h 136"/>
              <a:gd name="T2" fmla="*/ 433 w 483"/>
              <a:gd name="T3" fmla="*/ 68 h 136"/>
              <a:gd name="T4" fmla="*/ 318 w 483"/>
              <a:gd name="T5" fmla="*/ 13 h 136"/>
              <a:gd name="T6" fmla="*/ 180 w 483"/>
              <a:gd name="T7" fmla="*/ 4 h 136"/>
              <a:gd name="T8" fmla="*/ 86 w 483"/>
              <a:gd name="T9" fmla="*/ 40 h 136"/>
              <a:gd name="T10" fmla="*/ 42 w 483"/>
              <a:gd name="T11" fmla="*/ 70 h 136"/>
              <a:gd name="T12" fmla="*/ 0 w 483"/>
              <a:gd name="T13" fmla="*/ 109 h 1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3"/>
              <a:gd name="T22" fmla="*/ 0 h 136"/>
              <a:gd name="T23" fmla="*/ 483 w 483"/>
              <a:gd name="T24" fmla="*/ 136 h 1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3" h="136">
                <a:moveTo>
                  <a:pt x="483" y="136"/>
                </a:moveTo>
                <a:cubicBezTo>
                  <a:pt x="475" y="125"/>
                  <a:pt x="461" y="89"/>
                  <a:pt x="433" y="68"/>
                </a:cubicBezTo>
                <a:cubicBezTo>
                  <a:pt x="406" y="48"/>
                  <a:pt x="360" y="24"/>
                  <a:pt x="318" y="13"/>
                </a:cubicBezTo>
                <a:cubicBezTo>
                  <a:pt x="276" y="2"/>
                  <a:pt x="219" y="0"/>
                  <a:pt x="180" y="4"/>
                </a:cubicBezTo>
                <a:cubicBezTo>
                  <a:pt x="141" y="8"/>
                  <a:pt x="109" y="29"/>
                  <a:pt x="86" y="40"/>
                </a:cubicBezTo>
                <a:cubicBezTo>
                  <a:pt x="63" y="51"/>
                  <a:pt x="56" y="59"/>
                  <a:pt x="42" y="70"/>
                </a:cubicBezTo>
                <a:cubicBezTo>
                  <a:pt x="28" y="81"/>
                  <a:pt x="9" y="101"/>
                  <a:pt x="0" y="109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9850" y="5517232"/>
            <a:ext cx="907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Кут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прямими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перетинаються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більшим</a:t>
            </a:r>
            <a:r>
              <a:rPr lang="ru-RU" dirty="0" smtClean="0"/>
              <a:t> </a:t>
            </a:r>
            <a:r>
              <a:rPr lang="ru-RU" dirty="0"/>
              <a:t>90</a:t>
            </a:r>
            <a:r>
              <a:rPr lang="ru-RU" baseline="30000" dirty="0"/>
              <a:t>0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0" y="6093296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прямі</a:t>
            </a:r>
            <a:r>
              <a:rPr lang="ru-RU" dirty="0" smtClean="0"/>
              <a:t> </a:t>
            </a:r>
            <a:r>
              <a:rPr lang="ru-RU" dirty="0" err="1" smtClean="0"/>
              <a:t>паралельні</a:t>
            </a:r>
            <a:r>
              <a:rPr lang="ru-RU" dirty="0" smtClean="0"/>
              <a:t>, </a:t>
            </a:r>
            <a:r>
              <a:rPr lang="ru-RU" dirty="0"/>
              <a:t>то величина </a:t>
            </a:r>
            <a:r>
              <a:rPr lang="ru-RU" dirty="0" smtClean="0"/>
              <a:t>кута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/>
              <a:t>ними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рівним</a:t>
            </a:r>
            <a:r>
              <a:rPr lang="ru-RU" dirty="0" smtClean="0"/>
              <a:t>  </a:t>
            </a:r>
            <a:r>
              <a:rPr lang="ru-RU" dirty="0"/>
              <a:t>0</a:t>
            </a:r>
            <a:r>
              <a:rPr lang="ru-RU" baseline="30000" dirty="0"/>
              <a:t>0</a:t>
            </a:r>
            <a:r>
              <a:rPr lang="ru-RU" dirty="0"/>
              <a:t>.</a:t>
            </a:r>
            <a:endParaRPr lang="ru-RU" baseline="300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923928" y="2924944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76" grpId="0" animBg="1"/>
      <p:bldP spid="3077" grpId="0" animBg="1"/>
      <p:bldP spid="3078" grpId="0" animBg="1"/>
      <p:bldP spid="3082" grpId="0"/>
      <p:bldP spid="3083" grpId="0"/>
      <p:bldP spid="3085" grpId="0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/>
      <p:bldP spid="3094" grpId="0"/>
      <p:bldP spid="30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509120"/>
            <a:ext cx="8712968" cy="2016224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Нехай дано площину </a:t>
            </a:r>
            <a:r>
              <a:rPr lang="uk-UA" sz="2400" dirty="0" smtClean="0">
                <a:sym typeface="Symbol"/>
              </a:rPr>
              <a:t> і пряму а, яка її перетинає і не перпендикулярна до площини . Основи перпендикулярів, проведених з точок прямої а до площини , лежать на прямій </a:t>
            </a:r>
            <a:r>
              <a:rPr lang="en-US" sz="2400" dirty="0" smtClean="0">
                <a:sym typeface="Symbol"/>
              </a:rPr>
              <a:t>b</a:t>
            </a:r>
            <a:r>
              <a:rPr lang="uk-UA" sz="2400" dirty="0" smtClean="0">
                <a:sym typeface="Symbol"/>
              </a:rPr>
              <a:t>. Ця пряма називається проекцією  прямої а на площину .</a:t>
            </a:r>
            <a:r>
              <a:rPr lang="en-US" sz="2400" dirty="0" smtClean="0">
                <a:sym typeface="Symbol"/>
              </a:rPr>
              <a:t> </a:t>
            </a:r>
            <a:r>
              <a:rPr lang="uk-UA" sz="2400" dirty="0" smtClean="0">
                <a:sym typeface="Symbol"/>
              </a:rPr>
              <a:t>Кутом між прямою і площиною  називається кут  між цією прямою і її проекцією на площину.</a:t>
            </a:r>
            <a:endParaRPr lang="ru-RU" sz="24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4008" y="27809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28529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306896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sym typeface="Symbol"/>
              </a:rPr>
              <a:t>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22048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sym typeface="Symbol"/>
              </a:rPr>
              <a:t>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133975" y="4379913"/>
            <a:ext cx="1035050" cy="7445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971550" y="3789363"/>
            <a:ext cx="6553200" cy="1655762"/>
          </a:xfrm>
          <a:prstGeom prst="parallelogram">
            <a:avLst>
              <a:gd name="adj" fmla="val 98945"/>
            </a:avLst>
          </a:prstGeom>
          <a:solidFill>
            <a:schemeClr val="accent2">
              <a:lumMod val="75000"/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604963" y="1860550"/>
            <a:ext cx="3529012" cy="2519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199188" y="5157788"/>
            <a:ext cx="649287" cy="473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757488" y="2671763"/>
            <a:ext cx="90487" cy="90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800350" y="2759075"/>
            <a:ext cx="0" cy="19970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1811338" y="4187825"/>
            <a:ext cx="4621212" cy="715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14638" y="4492625"/>
            <a:ext cx="215900" cy="215900"/>
            <a:chOff x="2154" y="3339"/>
            <a:chExt cx="136" cy="136"/>
          </a:xfrm>
        </p:grpSpPr>
        <p:sp>
          <p:nvSpPr>
            <p:cNvPr id="8208" name="Line 10"/>
            <p:cNvSpPr>
              <a:spLocks noChangeShapeType="1"/>
            </p:cNvSpPr>
            <p:nvPr/>
          </p:nvSpPr>
          <p:spPr bwMode="auto">
            <a:xfrm flipV="1">
              <a:off x="2154" y="3339"/>
              <a:ext cx="123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1"/>
            <p:cNvSpPr>
              <a:spLocks noChangeShapeType="1"/>
            </p:cNvSpPr>
            <p:nvPr/>
          </p:nvSpPr>
          <p:spPr bwMode="auto">
            <a:xfrm>
              <a:off x="2290" y="333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0" name="Freeform 12"/>
          <p:cNvSpPr>
            <a:spLocks/>
          </p:cNvSpPr>
          <p:nvPr/>
        </p:nvSpPr>
        <p:spPr bwMode="auto">
          <a:xfrm>
            <a:off x="4506913" y="4041775"/>
            <a:ext cx="165100" cy="431800"/>
          </a:xfrm>
          <a:custGeom>
            <a:avLst/>
            <a:gdLst>
              <a:gd name="T0" fmla="*/ 104 w 104"/>
              <a:gd name="T1" fmla="*/ 0 h 272"/>
              <a:gd name="T2" fmla="*/ 48 w 104"/>
              <a:gd name="T3" fmla="*/ 48 h 272"/>
              <a:gd name="T4" fmla="*/ 8 w 104"/>
              <a:gd name="T5" fmla="*/ 144 h 272"/>
              <a:gd name="T6" fmla="*/ 0 w 104"/>
              <a:gd name="T7" fmla="*/ 272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272"/>
              <a:gd name="T14" fmla="*/ 104 w 104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272">
                <a:moveTo>
                  <a:pt x="104" y="0"/>
                </a:moveTo>
                <a:cubicBezTo>
                  <a:pt x="94" y="7"/>
                  <a:pt x="64" y="24"/>
                  <a:pt x="48" y="48"/>
                </a:cubicBezTo>
                <a:cubicBezTo>
                  <a:pt x="32" y="72"/>
                  <a:pt x="16" y="107"/>
                  <a:pt x="8" y="144"/>
                </a:cubicBezTo>
                <a:cubicBezTo>
                  <a:pt x="0" y="181"/>
                  <a:pt x="2" y="245"/>
                  <a:pt x="0" y="272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325688" y="4595813"/>
            <a:ext cx="11525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619375" y="4470400"/>
            <a:ext cx="171450" cy="214313"/>
            <a:chOff x="1659" y="2262"/>
            <a:chExt cx="108" cy="135"/>
          </a:xfrm>
        </p:grpSpPr>
        <p:sp>
          <p:nvSpPr>
            <p:cNvPr id="8206" name="Line 15"/>
            <p:cNvSpPr>
              <a:spLocks noChangeShapeType="1"/>
            </p:cNvSpPr>
            <p:nvPr/>
          </p:nvSpPr>
          <p:spPr bwMode="auto">
            <a:xfrm flipV="1">
              <a:off x="1659" y="2262"/>
              <a:ext cx="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16"/>
            <p:cNvSpPr>
              <a:spLocks noChangeShapeType="1"/>
            </p:cNvSpPr>
            <p:nvPr/>
          </p:nvSpPr>
          <p:spPr bwMode="auto">
            <a:xfrm>
              <a:off x="1659" y="2262"/>
              <a:ext cx="108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2751138" y="4700588"/>
            <a:ext cx="90487" cy="90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0" y="3326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Побудова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кута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прямою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площиною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590675" y="14144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latin typeface="Times New Roman" pitchFamily="18" charset="0"/>
              </a:rPr>
              <a:t>т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374775" y="487045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>
                <a:sym typeface="Symbol" pitchFamily="18" charset="2"/>
              </a:rPr>
              <a:t>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 rot="-603638">
            <a:off x="1806575" y="439102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n</a:t>
            </a:r>
            <a:endParaRPr lang="ru-RU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5000625" y="390683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K</a:t>
            </a:r>
            <a:endParaRPr lang="ru-RU" sz="2000" b="1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851920" y="1628801"/>
            <a:ext cx="529208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 dirty="0" smtClean="0"/>
              <a:t>Пряма </a:t>
            </a:r>
            <a:r>
              <a:rPr lang="en-US" i="1" dirty="0" smtClean="0"/>
              <a:t>n</a:t>
            </a:r>
            <a:r>
              <a:rPr lang="uk-UA" i="1" dirty="0" smtClean="0"/>
              <a:t> – проекція прямої </a:t>
            </a:r>
            <a:r>
              <a:rPr lang="en-US" i="1" dirty="0" smtClean="0"/>
              <a:t>m </a:t>
            </a:r>
            <a:r>
              <a:rPr lang="uk-UA" i="1" dirty="0" smtClean="0"/>
              <a:t>на площину </a:t>
            </a:r>
            <a:r>
              <a:rPr lang="uk-UA" i="1" dirty="0" smtClean="0">
                <a:sym typeface="Symbol"/>
              </a:rPr>
              <a:t></a:t>
            </a:r>
          </a:p>
          <a:p>
            <a:pPr>
              <a:spcBef>
                <a:spcPct val="50000"/>
              </a:spcBef>
            </a:pP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Р – довільна точка прямої 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m </a:t>
            </a:r>
          </a:p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PF </a:t>
            </a: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 PKF =  - </a:t>
            </a: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кут між прямою 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m </a:t>
            </a: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і площиною </a:t>
            </a:r>
            <a:endParaRPr lang="en-US" sz="2000" i="1" dirty="0" smtClean="0">
              <a:latin typeface="Times New Roman" pitchFamily="18" charset="0"/>
              <a:cs typeface="Arial" pitchFamily="34" charset="0"/>
              <a:sym typeface="Symbol"/>
            </a:endParaRPr>
          </a:p>
          <a:p>
            <a:pPr>
              <a:spcBef>
                <a:spcPct val="50000"/>
              </a:spcBef>
            </a:pP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endParaRPr lang="en-US" sz="2000" i="1" dirty="0"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4062413" y="3862388"/>
            <a:ext cx="576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>
                <a:latin typeface="Tahoma" pitchFamily="34" charset="0"/>
                <a:sym typeface="Symbol" pitchFamily="18" charset="2"/>
              </a:rPr>
              <a:t>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771775" y="22764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P</a:t>
            </a:r>
            <a:endParaRPr lang="ru-RU" sz="2000" b="1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627313" y="47974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3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0" grpId="0" animBg="1"/>
      <p:bldP spid="12291" grpId="0" animBg="1"/>
      <p:bldP spid="12293" grpId="0" animBg="1"/>
      <p:bldP spid="12294" grpId="0" animBg="1"/>
      <p:bldP spid="12294" grpId="1" animBg="1"/>
      <p:bldP spid="12295" grpId="0" animBg="1"/>
      <p:bldP spid="12296" grpId="0" animBg="1"/>
      <p:bldP spid="12300" grpId="0" animBg="1"/>
      <p:bldP spid="12302" grpId="0" animBg="1"/>
      <p:bldP spid="12301" grpId="0" animBg="1"/>
      <p:bldP spid="12301" grpId="1" animBg="1"/>
      <p:bldP spid="3082" grpId="0"/>
      <p:bldP spid="8213" grpId="0"/>
      <p:bldP spid="4" grpId="0"/>
      <p:bldP spid="4" grpId="1"/>
      <p:bldP spid="8215" grpId="0"/>
      <p:bldP spid="8217" grpId="0"/>
      <p:bldP spid="8218" grpId="0"/>
      <p:bldP spid="8220" grpId="0"/>
      <p:bldP spid="82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Закріплення вивченого матеріалу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Визначте </a:t>
            </a:r>
            <a:r>
              <a:rPr lang="uk-UA" sz="2800" dirty="0"/>
              <a:t>взаємне розміщення прямих а і </a:t>
            </a:r>
            <a:r>
              <a:rPr lang="en-US" sz="2800" dirty="0"/>
              <a:t>b</a:t>
            </a:r>
            <a:r>
              <a:rPr lang="uk-UA" sz="2800" dirty="0"/>
              <a:t> на кожному малюнку</a:t>
            </a:r>
            <a:endParaRPr lang="ru-RU" sz="2800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9679"/>
            <a:ext cx="9144000" cy="483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14282" y="1556792"/>
            <a:ext cx="8929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Відрізок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перпендикуляр, точка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перпендикуляра.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відрізок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АС,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довільна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відмінна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похилою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14348" y="142852"/>
            <a:ext cx="7429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Узагальнююче повторення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Перпендикуляр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похила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0968"/>
            <a:ext cx="535785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084168" y="5301208"/>
          <a:ext cx="361952" cy="331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Equation" r:id="rId4" imgW="152280" imgH="139680" progId="">
                  <p:embed/>
                </p:oleObj>
              </mc:Choice>
              <mc:Fallback>
                <p:oleObj name="Equation" r:id="rId4" imgW="152280" imgH="1396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301208"/>
                        <a:ext cx="361952" cy="33178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65238"/>
          </a:xfrm>
        </p:spPr>
        <p:txBody>
          <a:bodyPr>
            <a:normAutofit/>
          </a:bodyPr>
          <a:lstStyle/>
          <a:p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малюнках пряма а</a:t>
            </a:r>
            <a:r>
              <a:rPr lang="uk-UA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проекція прямої а на площину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. На якому з малюнків кут  є кутом між прямою а і площиною ?</a:t>
            </a:r>
            <a:endParaRPr lang="ru-RU" sz="2400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04" y="1556792"/>
            <a:ext cx="8980496" cy="533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1). Діагоналлю </a:t>
            </a:r>
            <a:r>
              <a:rPr lang="en-US" dirty="0" smtClean="0"/>
              <a:t>DC</a:t>
            </a:r>
            <a:r>
              <a:rPr lang="en-US" sz="1800" dirty="0" smtClean="0"/>
              <a:t>1</a:t>
            </a:r>
            <a:r>
              <a:rPr lang="en-US" dirty="0" smtClean="0"/>
              <a:t> </a:t>
            </a:r>
            <a:r>
              <a:rPr lang="uk-UA" dirty="0" smtClean="0"/>
              <a:t>грані </a:t>
            </a:r>
            <a:r>
              <a:rPr lang="en-US" dirty="0" smtClean="0"/>
              <a:t> DD</a:t>
            </a:r>
            <a:r>
              <a:rPr lang="en-US" sz="1800" dirty="0" smtClean="0"/>
              <a:t>1</a:t>
            </a:r>
            <a:r>
              <a:rPr lang="en-US" dirty="0" smtClean="0"/>
              <a:t>C</a:t>
            </a:r>
            <a:r>
              <a:rPr lang="en-US" sz="1800" dirty="0" smtClean="0"/>
              <a:t>1</a:t>
            </a:r>
            <a:r>
              <a:rPr lang="en-US" dirty="0" smtClean="0"/>
              <a:t>C </a:t>
            </a:r>
            <a:r>
              <a:rPr lang="uk-UA" dirty="0" smtClean="0"/>
              <a:t>і площиною основи</a:t>
            </a:r>
            <a:r>
              <a:rPr lang="en-US" dirty="0" smtClean="0"/>
              <a:t> ABCD</a:t>
            </a:r>
          </a:p>
          <a:p>
            <a:pPr>
              <a:buNone/>
            </a:pPr>
            <a:r>
              <a:rPr lang="en-US" dirty="0" smtClean="0"/>
              <a:t>2). </a:t>
            </a:r>
            <a:r>
              <a:rPr lang="uk-UA" dirty="0" smtClean="0"/>
              <a:t>Діагоналлю </a:t>
            </a:r>
            <a:r>
              <a:rPr lang="en-US" dirty="0" smtClean="0"/>
              <a:t>B</a:t>
            </a:r>
            <a:r>
              <a:rPr lang="en-US" sz="1800" dirty="0" smtClean="0"/>
              <a:t>1</a:t>
            </a:r>
            <a:r>
              <a:rPr lang="en-US" dirty="0" smtClean="0"/>
              <a:t>D </a:t>
            </a:r>
            <a:r>
              <a:rPr lang="uk-UA" dirty="0" smtClean="0"/>
              <a:t>куба і площиною основи </a:t>
            </a:r>
            <a:r>
              <a:rPr lang="en-US" dirty="0" smtClean="0"/>
              <a:t>ABCD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3). Діагоналлю</a:t>
            </a:r>
            <a:r>
              <a:rPr lang="en-US" dirty="0" smtClean="0"/>
              <a:t> B</a:t>
            </a:r>
            <a:r>
              <a:rPr lang="en-US" sz="2000" dirty="0" smtClean="0"/>
              <a:t>1</a:t>
            </a:r>
            <a:r>
              <a:rPr lang="en-US" dirty="0" smtClean="0"/>
              <a:t>D</a:t>
            </a:r>
            <a:r>
              <a:rPr lang="uk-UA" dirty="0" smtClean="0"/>
              <a:t> і площиною грані </a:t>
            </a:r>
            <a:r>
              <a:rPr lang="en-US" dirty="0" smtClean="0"/>
              <a:t> DD</a:t>
            </a:r>
            <a:r>
              <a:rPr lang="en-US" sz="2000" dirty="0" smtClean="0"/>
              <a:t>1</a:t>
            </a:r>
            <a:r>
              <a:rPr lang="en-US" dirty="0" smtClean="0"/>
              <a:t>C</a:t>
            </a:r>
            <a:r>
              <a:rPr lang="en-US" sz="2000" dirty="0" smtClean="0"/>
              <a:t>1</a:t>
            </a:r>
            <a:r>
              <a:rPr lang="en-US" dirty="0" smtClean="0"/>
              <a:t>C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265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ABCDA</a:t>
            </a:r>
            <a:r>
              <a:rPr lang="en-US" sz="2200" dirty="0" smtClean="0"/>
              <a:t>1</a:t>
            </a:r>
            <a:r>
              <a:rPr lang="en-US" dirty="0" smtClean="0"/>
              <a:t>B</a:t>
            </a:r>
            <a:r>
              <a:rPr lang="en-US" sz="2200" dirty="0" smtClean="0"/>
              <a:t>1</a:t>
            </a:r>
            <a:r>
              <a:rPr lang="en-US" dirty="0" smtClean="0"/>
              <a:t>C</a:t>
            </a:r>
            <a:r>
              <a:rPr lang="en-US" sz="2200" dirty="0" smtClean="0"/>
              <a:t>1</a:t>
            </a:r>
            <a:r>
              <a:rPr lang="en-US" dirty="0" smtClean="0"/>
              <a:t>D</a:t>
            </a:r>
            <a:r>
              <a:rPr lang="en-US" sz="2200" dirty="0" smtClean="0"/>
              <a:t>1</a:t>
            </a:r>
            <a:r>
              <a:rPr lang="en-US" dirty="0" smtClean="0"/>
              <a:t> – </a:t>
            </a:r>
            <a:r>
              <a:rPr lang="uk-UA" dirty="0" smtClean="0"/>
              <a:t>назвіть кут між:</a:t>
            </a:r>
            <a:endParaRPr lang="ru-R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84985"/>
            <a:ext cx="438082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Задача </a:t>
            </a:r>
            <a:endParaRPr lang="ru-RU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– перпендикуляр до площини трикутника АВС.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AD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– його висота. Доведіть, що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5895" y="2852937"/>
            <a:ext cx="5260401" cy="379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У рівнобедреному трикутнику АВС основа ВС=12 см, бічна сторона дорівнює 10 см. З вершини А проведено перпендикуляр А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 до площини АВС, А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=6 см. Знайти відстань від точки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 до сторони ВС. </a:t>
            </a:r>
            <a:endParaRPr lang="ru-RU" sz="2000" dirty="0" smtClean="0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1296988" y="4797425"/>
            <a:ext cx="6911975" cy="1152525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2721" y="726"/>
              </a:cxn>
              <a:cxn ang="0">
                <a:pos x="4354" y="0"/>
              </a:cxn>
              <a:cxn ang="0">
                <a:pos x="0" y="453"/>
              </a:cxn>
            </a:cxnLst>
            <a:rect l="0" t="0" r="r" b="b"/>
            <a:pathLst>
              <a:path w="4354" h="726">
                <a:moveTo>
                  <a:pt x="0" y="453"/>
                </a:moveTo>
                <a:lnTo>
                  <a:pt x="2721" y="726"/>
                </a:lnTo>
                <a:lnTo>
                  <a:pt x="4354" y="0"/>
                </a:lnTo>
                <a:lnTo>
                  <a:pt x="0" y="45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43529"/>
                  <a:invGamma/>
                  <a:alpha val="45000"/>
                </a:schemeClr>
              </a:gs>
            </a:gsLst>
            <a:lin ang="5400000" scaled="1"/>
          </a:gradFill>
          <a:ln w="5715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8208963" y="2708275"/>
            <a:ext cx="0" cy="20891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7705725" y="4437063"/>
            <a:ext cx="503238" cy="714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7705725" y="4508500"/>
            <a:ext cx="0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3600450" y="4797425"/>
            <a:ext cx="4608513" cy="93662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248150" y="5589588"/>
            <a:ext cx="576263" cy="71437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4248150" y="5661025"/>
            <a:ext cx="576263" cy="144463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3600450" y="2708275"/>
            <a:ext cx="4608513" cy="302577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 flipV="1">
            <a:off x="3240088" y="5445125"/>
            <a:ext cx="649287" cy="71438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3024188" y="5445125"/>
            <a:ext cx="215900" cy="2159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545138" y="5851525"/>
            <a:ext cx="735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tx2"/>
                </a:solidFill>
              </a:rPr>
              <a:t>B</a:t>
            </a:r>
            <a:endParaRPr lang="ru-RU" sz="6000" b="1">
              <a:solidFill>
                <a:schemeClr val="tx2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8172400" y="4581128"/>
            <a:ext cx="735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</a:rPr>
              <a:t>А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39552" y="5085184"/>
            <a:ext cx="735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</a:rPr>
              <a:t>С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8101013" y="1916113"/>
            <a:ext cx="6238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D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915816" y="5851525"/>
            <a:ext cx="6222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Н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638132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Відповідь: 10 см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Оскільки сьогодні урок вивчення теоретичного матеріалу , то особливу увагу зверніть на теорему та її доведення. Порівняйте матеріал підручника (пункт </a:t>
            </a:r>
            <a:r>
              <a:rPr lang="uk-UA" smtClean="0"/>
              <a:t>2 параграфа 7) </a:t>
            </a:r>
            <a:r>
              <a:rPr lang="uk-UA" dirty="0" smtClean="0"/>
              <a:t>та презентації.</a:t>
            </a:r>
          </a:p>
          <a:p>
            <a:r>
              <a:rPr lang="uk-UA" dirty="0" smtClean="0"/>
              <a:t>Задачу 3 та 4 перепишіть уважно в зошит</a:t>
            </a:r>
          </a:p>
          <a:p>
            <a:r>
              <a:rPr lang="uk-UA" dirty="0" smtClean="0"/>
              <a:t>Самостійно виконайте №7(8,10,12) та інші</a:t>
            </a:r>
          </a:p>
          <a:p>
            <a:r>
              <a:rPr lang="uk-UA" dirty="0" smtClean="0"/>
              <a:t>Формулювання теореми вивчіть</a:t>
            </a:r>
          </a:p>
          <a:p>
            <a:r>
              <a:rPr lang="uk-UA" dirty="0" smtClean="0"/>
              <a:t>Домашнє завдання :№7(9,11)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37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254432" y="214290"/>
            <a:ext cx="4337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Властивості проекції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79512" y="1700808"/>
            <a:ext cx="864063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Перпендикуляр, проведений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точки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менший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проведеної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ж точки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доцієї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проекції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проекції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проекцію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2481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75656" y="285728"/>
            <a:ext cx="7558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точки до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площини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79512" y="1556792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перпендикуляра,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проведеного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точки А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точки А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6612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sym typeface="Symbol"/>
              </a:rPr>
              <a:t>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475656" y="3284984"/>
            <a:ext cx="6696744" cy="2016224"/>
          </a:xfrm>
          <a:prstGeom prst="parallelogram">
            <a:avLst>
              <a:gd name="adj" fmla="val 10403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23728" y="4581128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α</a:t>
            </a:r>
            <a:endParaRPr lang="ru-RU" sz="4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4214810" y="3071810"/>
            <a:ext cx="157163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643438" y="4286256"/>
            <a:ext cx="71438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325387" y="5475813"/>
            <a:ext cx="135811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72000" y="537321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984" y="3645024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3500430" y="3643314"/>
            <a:ext cx="114300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86182" y="307181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5508104" y="3789040"/>
            <a:ext cx="564094" cy="865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86446" y="321468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3929058" y="3643314"/>
            <a:ext cx="178595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86116" y="400050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991100" y="3590925"/>
            <a:ext cx="223842" cy="195265"/>
          </a:xfrm>
          <a:custGeom>
            <a:avLst/>
            <a:gdLst>
              <a:gd name="connsiteX0" fmla="*/ 0 w 211137"/>
              <a:gd name="connsiteY0" fmla="*/ 66675 h 246062"/>
              <a:gd name="connsiteX1" fmla="*/ 200025 w 211137"/>
              <a:gd name="connsiteY1" fmla="*/ 0 h 246062"/>
              <a:gd name="connsiteX2" fmla="*/ 200025 w 211137"/>
              <a:gd name="connsiteY2" fmla="*/ 0 h 246062"/>
              <a:gd name="connsiteX3" fmla="*/ 209550 w 211137"/>
              <a:gd name="connsiteY3" fmla="*/ 209550 h 246062"/>
              <a:gd name="connsiteX4" fmla="*/ 209550 w 211137"/>
              <a:gd name="connsiteY4" fmla="*/ 219075 h 24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37" h="246062">
                <a:moveTo>
                  <a:pt x="0" y="66675"/>
                </a:moveTo>
                <a:lnTo>
                  <a:pt x="200025" y="0"/>
                </a:lnTo>
                <a:lnTo>
                  <a:pt x="200025" y="0"/>
                </a:lnTo>
                <a:cubicBezTo>
                  <a:pt x="201613" y="34925"/>
                  <a:pt x="207963" y="173038"/>
                  <a:pt x="209550" y="209550"/>
                </a:cubicBezTo>
                <a:cubicBezTo>
                  <a:pt x="211137" y="246062"/>
                  <a:pt x="210343" y="232568"/>
                  <a:pt x="209550" y="21907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51520" y="21429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значення прямої,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перпендикулярної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16288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Пряма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перпендикулярною до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вона перпендикулярна до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прямої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1" grpId="0"/>
      <p:bldP spid="22" grpId="0"/>
      <p:bldP spid="26" grpId="0"/>
      <p:bldP spid="29" grpId="0"/>
      <p:bldP spid="34" grpId="0"/>
      <p:bldP spid="19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331640" y="3143248"/>
            <a:ext cx="7344816" cy="2229968"/>
          </a:xfrm>
          <a:prstGeom prst="parallelogram">
            <a:avLst>
              <a:gd name="adj" fmla="val 12207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51720" y="458112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α</a:t>
            </a:r>
            <a:endParaRPr lang="ru-RU" sz="4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32040" y="2852936"/>
            <a:ext cx="71438" cy="1852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714082" y="4214818"/>
            <a:ext cx="572298" cy="79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00628" y="4500570"/>
            <a:ext cx="3420" cy="15927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72000" y="537321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071810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3929058" y="3571876"/>
            <a:ext cx="1928826" cy="642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71868" y="3929066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786182" y="3643314"/>
            <a:ext cx="2071702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7554" y="342900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1484784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пряма перпендикулярна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двом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прямим,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перетинаються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та лежать 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то вона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перпендикулярна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самій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1670" y="492919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9291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4810125" y="3667125"/>
            <a:ext cx="180975" cy="257175"/>
          </a:xfrm>
          <a:custGeom>
            <a:avLst/>
            <a:gdLst>
              <a:gd name="connsiteX0" fmla="*/ 180975 w 180975"/>
              <a:gd name="connsiteY0" fmla="*/ 0 h 257175"/>
              <a:gd name="connsiteX1" fmla="*/ 0 w 180975"/>
              <a:gd name="connsiteY1" fmla="*/ 76200 h 257175"/>
              <a:gd name="connsiteX2" fmla="*/ 0 w 180975"/>
              <a:gd name="connsiteY2" fmla="*/ 76200 h 257175"/>
              <a:gd name="connsiteX3" fmla="*/ 9525 w 180975"/>
              <a:gd name="connsiteY3" fmla="*/ 257175 h 257175"/>
              <a:gd name="connsiteX4" fmla="*/ 9525 w 180975"/>
              <a:gd name="connsiteY4" fmla="*/ 257175 h 257175"/>
              <a:gd name="connsiteX5" fmla="*/ 0 w 180975"/>
              <a:gd name="connsiteY5" fmla="*/ 24765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75" h="257175">
                <a:moveTo>
                  <a:pt x="180975" y="0"/>
                </a:moveTo>
                <a:lnTo>
                  <a:pt x="0" y="76200"/>
                </a:lnTo>
                <a:lnTo>
                  <a:pt x="0" y="76200"/>
                </a:lnTo>
                <a:lnTo>
                  <a:pt x="9525" y="257175"/>
                </a:lnTo>
                <a:lnTo>
                  <a:pt x="9525" y="257175"/>
                </a:lnTo>
                <a:lnTo>
                  <a:pt x="0" y="24765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5000625" y="3676650"/>
            <a:ext cx="220663" cy="214313"/>
          </a:xfrm>
          <a:custGeom>
            <a:avLst/>
            <a:gdLst>
              <a:gd name="connsiteX0" fmla="*/ 0 w 220663"/>
              <a:gd name="connsiteY0" fmla="*/ 0 h 214313"/>
              <a:gd name="connsiteX1" fmla="*/ 209550 w 220663"/>
              <a:gd name="connsiteY1" fmla="*/ 47625 h 214313"/>
              <a:gd name="connsiteX2" fmla="*/ 209550 w 220663"/>
              <a:gd name="connsiteY2" fmla="*/ 47625 h 214313"/>
              <a:gd name="connsiteX3" fmla="*/ 219075 w 220663"/>
              <a:gd name="connsiteY3" fmla="*/ 190500 h 214313"/>
              <a:gd name="connsiteX4" fmla="*/ 200025 w 220663"/>
              <a:gd name="connsiteY4" fmla="*/ 190500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63" h="214313">
                <a:moveTo>
                  <a:pt x="0" y="0"/>
                </a:moveTo>
                <a:lnTo>
                  <a:pt x="209550" y="47625"/>
                </a:lnTo>
                <a:lnTo>
                  <a:pt x="209550" y="47625"/>
                </a:lnTo>
                <a:cubicBezTo>
                  <a:pt x="211138" y="71438"/>
                  <a:pt x="220663" y="166687"/>
                  <a:pt x="219075" y="190500"/>
                </a:cubicBezTo>
                <a:cubicBezTo>
                  <a:pt x="217487" y="214313"/>
                  <a:pt x="208756" y="202406"/>
                  <a:pt x="200025" y="1905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2844" y="285728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перпендикулярності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прямої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1" grpId="0"/>
      <p:bldP spid="22" grpId="0"/>
      <p:bldP spid="34" grpId="0"/>
      <p:bldP spid="23" grpId="0"/>
      <p:bldP spid="32" grpId="0"/>
      <p:bldP spid="28" grpId="0" animBg="1"/>
      <p:bldP spid="29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142976" y="3143248"/>
            <a:ext cx="6957416" cy="1869928"/>
          </a:xfrm>
          <a:prstGeom prst="parallelogram">
            <a:avLst>
              <a:gd name="adj" fmla="val 1220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4293096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α</a:t>
            </a:r>
            <a:endParaRPr lang="ru-RU" sz="4400" dirty="0"/>
          </a:p>
        </p:txBody>
      </p:sp>
      <p:cxnSp>
        <p:nvCxnSpPr>
          <p:cNvPr id="11" name="Прямая соединительная линия 10"/>
          <p:cNvCxnSpPr>
            <a:stCxn id="25" idx="3"/>
          </p:cNvCxnSpPr>
          <p:nvPr/>
        </p:nvCxnSpPr>
        <p:spPr>
          <a:xfrm>
            <a:off x="4981984" y="1721732"/>
            <a:ext cx="20232" cy="2064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29190" y="107154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1670" y="492919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9291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688" y="260648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Перпендикуляр,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похила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проекція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площину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 flipH="1" flipV="1">
            <a:off x="4860032" y="170080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143504" y="342900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3428992" y="4000505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25" idx="7"/>
            <a:endCxn id="39" idx="5"/>
          </p:cNvCxnSpPr>
          <p:nvPr/>
        </p:nvCxnSpPr>
        <p:spPr>
          <a:xfrm flipH="1">
            <a:off x="3550944" y="1822760"/>
            <a:ext cx="1330012" cy="2198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14612" y="371475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39" idx="6"/>
            <a:endCxn id="18" idx="6"/>
          </p:cNvCxnSpPr>
          <p:nvPr/>
        </p:nvCxnSpPr>
        <p:spPr>
          <a:xfrm flipV="1">
            <a:off x="3571868" y="3857628"/>
            <a:ext cx="1500198" cy="2143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>
            <a:off x="4733925" y="3629025"/>
            <a:ext cx="266700" cy="285750"/>
          </a:xfrm>
          <a:custGeom>
            <a:avLst/>
            <a:gdLst>
              <a:gd name="connsiteX0" fmla="*/ 266700 w 266700"/>
              <a:gd name="connsiteY0" fmla="*/ 0 h 285750"/>
              <a:gd name="connsiteX1" fmla="*/ 0 w 266700"/>
              <a:gd name="connsiteY1" fmla="*/ 47625 h 285750"/>
              <a:gd name="connsiteX2" fmla="*/ 0 w 266700"/>
              <a:gd name="connsiteY2" fmla="*/ 47625 h 285750"/>
              <a:gd name="connsiteX3" fmla="*/ 9525 w 266700"/>
              <a:gd name="connsiteY3" fmla="*/ 285750 h 285750"/>
              <a:gd name="connsiteX4" fmla="*/ 9525 w 266700"/>
              <a:gd name="connsiteY4" fmla="*/ 285750 h 285750"/>
              <a:gd name="connsiteX5" fmla="*/ 9525 w 266700"/>
              <a:gd name="connsiteY5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285750">
                <a:moveTo>
                  <a:pt x="266700" y="0"/>
                </a:moveTo>
                <a:lnTo>
                  <a:pt x="0" y="47625"/>
                </a:lnTo>
                <a:lnTo>
                  <a:pt x="0" y="47625"/>
                </a:lnTo>
                <a:lnTo>
                  <a:pt x="9525" y="285750"/>
                </a:lnTo>
                <a:lnTo>
                  <a:pt x="9525" y="285750"/>
                </a:lnTo>
                <a:lnTo>
                  <a:pt x="9525" y="28575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27584" y="587727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АВ - перпендикуляр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39952" y="594928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МА - похила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72200" y="5949280"/>
            <a:ext cx="241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МВ - проекція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2" grpId="0"/>
      <p:bldP spid="24" grpId="0"/>
      <p:bldP spid="25" grpId="0" animBg="1"/>
      <p:bldP spid="38" grpId="0"/>
      <p:bldP spid="39" grpId="0" animBg="1"/>
      <p:bldP spid="45" grpId="0"/>
      <p:bldP spid="52" grpId="0" animBg="1"/>
      <p:bldP spid="23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071538" y="3212976"/>
            <a:ext cx="7748934" cy="1440160"/>
          </a:xfrm>
          <a:prstGeom prst="parallelogram">
            <a:avLst>
              <a:gd name="adj" fmla="val 11227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3178959" y="2250273"/>
            <a:ext cx="2071702" cy="1143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 flipV="1">
            <a:off x="4714876" y="3786190"/>
            <a:ext cx="142876" cy="1428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7" name="TextBox 6"/>
          <p:cNvSpPr txBox="1"/>
          <p:nvPr/>
        </p:nvSpPr>
        <p:spPr>
          <a:xfrm>
            <a:off x="4857752" y="350043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810125" y="3876675"/>
            <a:ext cx="447675" cy="776287"/>
          </a:xfrm>
          <a:custGeom>
            <a:avLst/>
            <a:gdLst>
              <a:gd name="connsiteX0" fmla="*/ 0 w 447675"/>
              <a:gd name="connsiteY0" fmla="*/ 0 h 776287"/>
              <a:gd name="connsiteX1" fmla="*/ 447675 w 447675"/>
              <a:gd name="connsiteY1" fmla="*/ 771525 h 776287"/>
              <a:gd name="connsiteX2" fmla="*/ 447675 w 447675"/>
              <a:gd name="connsiteY2" fmla="*/ 771525 h 776287"/>
              <a:gd name="connsiteX3" fmla="*/ 438150 w 447675"/>
              <a:gd name="connsiteY3" fmla="*/ 771525 h 776287"/>
              <a:gd name="connsiteX4" fmla="*/ 438150 w 447675"/>
              <a:gd name="connsiteY4" fmla="*/ 742950 h 7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" h="776287">
                <a:moveTo>
                  <a:pt x="0" y="0"/>
                </a:moveTo>
                <a:lnTo>
                  <a:pt x="447675" y="771525"/>
                </a:lnTo>
                <a:lnTo>
                  <a:pt x="447675" y="771525"/>
                </a:lnTo>
                <a:cubicBezTo>
                  <a:pt x="446088" y="771525"/>
                  <a:pt x="439737" y="776287"/>
                  <a:pt x="438150" y="771525"/>
                </a:cubicBezTo>
                <a:cubicBezTo>
                  <a:pt x="436563" y="766763"/>
                  <a:pt x="437356" y="754856"/>
                  <a:pt x="438150" y="742950"/>
                </a:cubicBezTo>
              </a:path>
            </a:pathLst>
          </a:cu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cxnSp>
        <p:nvCxnSpPr>
          <p:cNvPr id="14" name="Прямая соединительная линия 13"/>
          <p:cNvCxnSpPr>
            <a:stCxn id="12" idx="1"/>
          </p:cNvCxnSpPr>
          <p:nvPr/>
        </p:nvCxnSpPr>
        <p:spPr>
          <a:xfrm>
            <a:off x="5257800" y="4648200"/>
            <a:ext cx="457208" cy="781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03648" y="422108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 flipH="1" flipV="1">
            <a:off x="3714744" y="200024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9" name="TextBox 18"/>
          <p:cNvSpPr txBox="1"/>
          <p:nvPr/>
        </p:nvSpPr>
        <p:spPr>
          <a:xfrm>
            <a:off x="3786182" y="157161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3786182" y="2071678"/>
            <a:ext cx="19050" cy="1752600"/>
          </a:xfrm>
          <a:custGeom>
            <a:avLst/>
            <a:gdLst>
              <a:gd name="connsiteX0" fmla="*/ 0 w 19050"/>
              <a:gd name="connsiteY0" fmla="*/ 0 h 1752600"/>
              <a:gd name="connsiteX1" fmla="*/ 19050 w 19050"/>
              <a:gd name="connsiteY1" fmla="*/ 1752600 h 1752600"/>
              <a:gd name="connsiteX2" fmla="*/ 19050 w 19050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752600">
                <a:moveTo>
                  <a:pt x="0" y="0"/>
                </a:moveTo>
                <a:lnTo>
                  <a:pt x="19050" y="1752600"/>
                </a:lnTo>
                <a:lnTo>
                  <a:pt x="19050" y="17526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4" name="Блок-схема: узел 23"/>
          <p:cNvSpPr/>
          <p:nvPr/>
        </p:nvSpPr>
        <p:spPr>
          <a:xfrm flipV="1">
            <a:off x="3714744" y="3714752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5" name="TextBox 24"/>
          <p:cNvSpPr txBox="1"/>
          <p:nvPr/>
        </p:nvSpPr>
        <p:spPr>
          <a:xfrm>
            <a:off x="3286116" y="364331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3800475" y="3790950"/>
            <a:ext cx="1019175" cy="85725"/>
          </a:xfrm>
          <a:custGeom>
            <a:avLst/>
            <a:gdLst>
              <a:gd name="connsiteX0" fmla="*/ 0 w 1019175"/>
              <a:gd name="connsiteY0" fmla="*/ 0 h 85725"/>
              <a:gd name="connsiteX1" fmla="*/ 1019175 w 1019175"/>
              <a:gd name="connsiteY1" fmla="*/ 85725 h 85725"/>
              <a:gd name="connsiteX2" fmla="*/ 1019175 w 1019175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75" h="85725">
                <a:moveTo>
                  <a:pt x="0" y="0"/>
                </a:moveTo>
                <a:lnTo>
                  <a:pt x="1019175" y="85725"/>
                </a:lnTo>
                <a:lnTo>
                  <a:pt x="1019175" y="8572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9" name="Полилиния 28"/>
          <p:cNvSpPr/>
          <p:nvPr/>
        </p:nvSpPr>
        <p:spPr>
          <a:xfrm>
            <a:off x="3790950" y="3571875"/>
            <a:ext cx="304800" cy="228600"/>
          </a:xfrm>
          <a:custGeom>
            <a:avLst/>
            <a:gdLst>
              <a:gd name="connsiteX0" fmla="*/ 0 w 304800"/>
              <a:gd name="connsiteY0" fmla="*/ 0 h 228600"/>
              <a:gd name="connsiteX1" fmla="*/ 304800 w 304800"/>
              <a:gd name="connsiteY1" fmla="*/ 19050 h 228600"/>
              <a:gd name="connsiteX2" fmla="*/ 304800 w 304800"/>
              <a:gd name="connsiteY2" fmla="*/ 19050 h 228600"/>
              <a:gd name="connsiteX3" fmla="*/ 304800 w 304800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228600">
                <a:moveTo>
                  <a:pt x="0" y="0"/>
                </a:moveTo>
                <a:lnTo>
                  <a:pt x="304800" y="19050"/>
                </a:lnTo>
                <a:lnTo>
                  <a:pt x="304800" y="19050"/>
                </a:lnTo>
                <a:lnTo>
                  <a:pt x="304800" y="22860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0" name="TextBox 29"/>
          <p:cNvSpPr txBox="1"/>
          <p:nvPr/>
        </p:nvSpPr>
        <p:spPr>
          <a:xfrm>
            <a:off x="1428728" y="14285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3570" y="492919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3012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похила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перетинає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проекцію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12" grpId="0" animBg="1"/>
      <p:bldP spid="17" grpId="0"/>
      <p:bldP spid="18" grpId="0" animBg="1"/>
      <p:bldP spid="19" grpId="0"/>
      <p:bldP spid="23" grpId="0" animBg="1"/>
      <p:bldP spid="24" grpId="0" animBg="1"/>
      <p:bldP spid="25" grpId="0"/>
      <p:bldP spid="28" grpId="0" animBg="1"/>
      <p:bldP spid="29" grpId="0" animBg="1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0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Нехай </a:t>
            </a:r>
          </a:p>
          <a:p>
            <a:pPr marL="0" indent="0">
              <a:buNone/>
            </a:pP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АВ – перпендикуляр до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площини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, </a:t>
            </a:r>
          </a:p>
          <a:p>
            <a:pPr marL="0" indent="0">
              <a:buNone/>
            </a:pP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АС –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похила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, </a:t>
            </a:r>
          </a:p>
          <a:p>
            <a:pPr marL="0" indent="0">
              <a:buNone/>
            </a:pP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ВС –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проекція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похилої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</a:t>
            </a:r>
          </a:p>
          <a:p>
            <a:pPr marL="0" indent="0">
              <a:buNone/>
            </a:pPr>
            <a:r>
              <a:rPr lang="en-US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m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– пряма в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площині</a:t>
            </a:r>
            <a:r>
              <a:rPr lang="ru-RU" dirty="0" smtClean="0">
                <a:sym typeface="Symbol"/>
              </a:rPr>
              <a:t> , проведена через основу С </a:t>
            </a:r>
            <a:r>
              <a:rPr lang="ru-RU" dirty="0" err="1" smtClean="0">
                <a:sym typeface="Symbol"/>
              </a:rPr>
              <a:t>похилої</a:t>
            </a:r>
            <a:r>
              <a:rPr lang="ru-RU" dirty="0" smtClean="0">
                <a:sym typeface="Symbol"/>
              </a:rPr>
              <a:t>.</a:t>
            </a:r>
            <a:endParaRPr lang="ru-RU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623" y="1916832"/>
            <a:ext cx="4847604" cy="436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885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2"/>
                </a:solidFill>
              </a:rPr>
              <a:t>Вивчення нового навчального матеріалу</a:t>
            </a:r>
            <a:endParaRPr lang="ru-RU" sz="40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Теорема про три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перпендикуляри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EdBackToSch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D487B8FD-33DA-4A14-B764-96DB17189A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2B83AD-E2B3-45E6-8F74-3240629A6D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DA977E-66A8-43B0-8224-8E3A2E79B97C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</Template>
  <TotalTime>0</TotalTime>
  <Words>966</Words>
  <Application>Microsoft Office PowerPoint</Application>
  <PresentationFormat>Екран (4:3)</PresentationFormat>
  <Paragraphs>152</Paragraphs>
  <Slides>24</Slides>
  <Notes>7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3" baseType="lpstr">
      <vt:lpstr>Arial</vt:lpstr>
      <vt:lpstr>Bookman Old Style</vt:lpstr>
      <vt:lpstr>Calibri</vt:lpstr>
      <vt:lpstr>Segoe Condensed</vt:lpstr>
      <vt:lpstr>Symbol</vt:lpstr>
      <vt:lpstr>Tahoma</vt:lpstr>
      <vt:lpstr>Times New Roman</vt:lpstr>
      <vt:lpstr>EdBackToSchl</vt:lpstr>
      <vt:lpstr>Equation</vt:lpstr>
      <vt:lpstr>Теорема про три перпендикуляри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Теорема про три перпендикуляри та обернена до неї. Висновки</vt:lpstr>
      <vt:lpstr>Первинне закріплення вивченого матеріалу</vt:lpstr>
      <vt:lpstr>Первинне закріплення вивченого матеріалу</vt:lpstr>
      <vt:lpstr>Висновок </vt:lpstr>
      <vt:lpstr>Презентація PowerPoint</vt:lpstr>
      <vt:lpstr>Нехай дано площину  і пряму а, яка її перетинає і не перпендикулярна до площини . Основи перпендикулярів, проведених з точок прямої а до площини , лежать на прямій b. Ця пряма називається проекцією  прямої а на площину . Кутом між прямою і площиною  називається кут  між цією прямою і її проекцією на площину.</vt:lpstr>
      <vt:lpstr>Презентація PowerPoint</vt:lpstr>
      <vt:lpstr>Закріплення вивченого матеріалу Визначте взаємне розміщення прямих а і b на кожному малюнку</vt:lpstr>
      <vt:lpstr>На малюнках пряма а1 – проекція прямої а на площину . На якому з малюнків кут  є кутом між прямою а і площиною ?</vt:lpstr>
      <vt:lpstr>ABCDA1B1C1D1 – назвіть кут між:</vt:lpstr>
      <vt:lpstr>Задача </vt:lpstr>
      <vt:lpstr>У рівнобедреному трикутнику АВС основа ВС=12 см, бічна сторона дорівнює 10 см. З вершини А проведено перпендикуляр АD до площини АВС, АD=6 см. Знайти відстань від точки D до сторони ВС. </vt:lpstr>
      <vt:lpstr>Завдання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2012-02-06T13:45:21Z</dcterms:created>
  <dcterms:modified xsi:type="dcterms:W3CDTF">2021-11-23T11:33:49Z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