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5" r:id="rId4"/>
    <p:sldId id="266" r:id="rId5"/>
    <p:sldId id="268" r:id="rId6"/>
    <p:sldId id="269" r:id="rId7"/>
    <p:sldId id="270" r:id="rId8"/>
    <p:sldId id="271" r:id="rId9"/>
    <p:sldId id="257" r:id="rId10"/>
    <p:sldId id="260" r:id="rId11"/>
    <p:sldId id="261" r:id="rId12"/>
    <p:sldId id="262" r:id="rId13"/>
    <p:sldId id="263" r:id="rId14"/>
    <p:sldId id="264" r:id="rId15"/>
    <p:sldId id="281" r:id="rId16"/>
    <p:sldId id="272" r:id="rId17"/>
    <p:sldId id="285" r:id="rId18"/>
    <p:sldId id="276" r:id="rId19"/>
    <p:sldId id="277" r:id="rId20"/>
    <p:sldId id="279" r:id="rId21"/>
    <p:sldId id="280" r:id="rId22"/>
    <p:sldId id="29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00"/>
    <a:srgbClr val="3333CC"/>
    <a:srgbClr val="FFD1D1"/>
    <a:srgbClr val="FF8F8F"/>
    <a:srgbClr val="FF5555"/>
    <a:srgbClr val="99CC00"/>
    <a:srgbClr val="FFFF66"/>
    <a:srgbClr val="80808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2A65E-DCAA-45C9-943F-86487D5AF189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993E4-D643-40D6-9F0D-43F352818EC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3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993E4-D643-40D6-9F0D-43F352818EC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6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1012DC-A559-4D78-930C-4A5CBF9680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5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1A7E-551C-4EDD-87EF-C5324D3B68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6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2D39-1057-41BF-8921-1EB8769F8B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8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CF8D-43AB-48B7-B6D1-E4B794E4663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8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3473-10D4-4ECC-8FB4-5977A3D762B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1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C047-57AC-4F5E-AE15-432058F5427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2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FEC9B-39C2-4776-94E4-4C0B705A2AC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0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F59C-1376-4F3F-BB5F-F7C21B51C4D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8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2C10-67B6-4B2A-BA51-28F03894514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8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7697-1F60-4E58-906D-1791351597A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1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58C0D-8B72-4A9B-8602-AA8B3303167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0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544C93-FA1C-4E44-BBD6-44D94EEC891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wmf"/><Relationship Id="rId7" Type="http://schemas.openxmlformats.org/officeDocument/2006/relationships/image" Target="../media/image13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uk-UA" b="1" dirty="0" err="1" smtClean="0">
                <a:solidFill>
                  <a:srgbClr val="009900"/>
                </a:solidFill>
                <a:latin typeface="Cambria" panose="02040503050406030204" pitchFamily="18" charset="0"/>
              </a:rPr>
              <a:t>Розв</a:t>
            </a:r>
            <a:r>
              <a:rPr lang="en-US" altLang="uk-UA" b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’</a:t>
            </a:r>
            <a:r>
              <a:rPr lang="uk-UA" altLang="uk-UA" b="1" dirty="0" err="1" smtClean="0">
                <a:solidFill>
                  <a:srgbClr val="009900"/>
                </a:solidFill>
                <a:latin typeface="Cambria" panose="02040503050406030204" pitchFamily="18" charset="0"/>
              </a:rPr>
              <a:t>язування</a:t>
            </a:r>
            <a:r>
              <a:rPr lang="uk-UA" altLang="uk-UA" b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 вправ на паралельність </a:t>
            </a:r>
            <a:r>
              <a:rPr lang="uk-UA" altLang="uk-UA" b="1" dirty="0" err="1" smtClean="0">
                <a:solidFill>
                  <a:srgbClr val="009900"/>
                </a:solidFill>
                <a:latin typeface="Cambria" panose="02040503050406030204" pitchFamily="18" charset="0"/>
              </a:rPr>
              <a:t>площин</a:t>
            </a:r>
            <a:endParaRPr lang="ru-RU" altLang="uk-UA" b="1" dirty="0" smtClean="0">
              <a:solidFill>
                <a:srgbClr val="009900"/>
              </a:solidFill>
              <a:latin typeface="Cambria" panose="02040503050406030204" pitchFamily="18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064896" cy="4176464"/>
          </a:xfrm>
        </p:spPr>
        <p:txBody>
          <a:bodyPr/>
          <a:lstStyle/>
          <a:p>
            <a:pPr algn="r" eaLnBrk="1" hangingPunct="1">
              <a:spcBef>
                <a:spcPts val="0"/>
              </a:spcBef>
            </a:pPr>
            <a:endParaRPr lang="uk-UA" altLang="uk-UA" b="1" i="1" dirty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 algn="r" eaLnBrk="1" hangingPunct="1">
              <a:spcBef>
                <a:spcPts val="0"/>
              </a:spcBef>
            </a:pPr>
            <a:endParaRPr lang="uk-UA" altLang="uk-UA" b="1" i="1" dirty="0" smtClean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 algn="r" eaLnBrk="1" hangingPunct="1">
              <a:spcBef>
                <a:spcPts val="0"/>
              </a:spcBef>
            </a:pPr>
            <a:endParaRPr lang="uk-UA" altLang="uk-UA" b="1" i="1" dirty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 algn="r" eaLnBrk="1" hangingPunct="1">
              <a:spcBef>
                <a:spcPts val="0"/>
              </a:spcBef>
            </a:pPr>
            <a:endParaRPr lang="uk-UA" altLang="uk-UA" b="1" i="1" dirty="0" smtClean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 algn="r" eaLnBrk="1" hangingPunct="1">
              <a:spcBef>
                <a:spcPts val="0"/>
              </a:spcBef>
            </a:pPr>
            <a:endParaRPr lang="uk-UA" altLang="uk-UA" b="1" i="1" dirty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 algn="r" eaLnBrk="1" hangingPunct="1">
              <a:spcBef>
                <a:spcPts val="0"/>
              </a:spcBef>
            </a:pPr>
            <a:endParaRPr lang="uk-UA" altLang="uk-UA" b="1" i="1" dirty="0" smtClean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 algn="r" eaLnBrk="1" hangingPunct="1">
              <a:spcBef>
                <a:spcPts val="0"/>
              </a:spcBef>
            </a:pPr>
            <a:endParaRPr lang="uk-UA" altLang="uk-UA" b="1" i="1" dirty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uk-UA" altLang="uk-UA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Геометрія 10 клас</a:t>
            </a:r>
          </a:p>
          <a:p>
            <a:pPr algn="r" eaLnBrk="1" hangingPunct="1">
              <a:spcBef>
                <a:spcPts val="0"/>
              </a:spcBef>
            </a:pPr>
            <a:r>
              <a:rPr lang="uk-UA" altLang="uk-UA" b="1" i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27.04.2022р.</a:t>
            </a:r>
            <a:endParaRPr lang="uk-UA" altLang="uk-UA" b="1" dirty="0" smtClean="0">
              <a:solidFill>
                <a:srgbClr val="009900"/>
              </a:solidFill>
            </a:endParaRPr>
          </a:p>
          <a:p>
            <a:pPr eaLnBrk="1" hangingPunct="1"/>
            <a:endParaRPr lang="uk-UA" altLang="uk-UA" b="1" dirty="0" smtClean="0">
              <a:solidFill>
                <a:srgbClr val="009900"/>
              </a:solidFill>
            </a:endParaRPr>
          </a:p>
          <a:p>
            <a:pPr eaLnBrk="1" hangingPunct="1"/>
            <a:endParaRPr lang="uk-UA" altLang="uk-UA" b="1" dirty="0">
              <a:solidFill>
                <a:srgbClr val="009900"/>
              </a:solidFill>
            </a:endParaRPr>
          </a:p>
          <a:p>
            <a:pPr eaLnBrk="1" hangingPunct="1"/>
            <a:endParaRPr lang="uk-UA" altLang="uk-UA" b="1" dirty="0" smtClean="0">
              <a:solidFill>
                <a:srgbClr val="009900"/>
              </a:solidFill>
            </a:endParaRPr>
          </a:p>
          <a:p>
            <a:pPr eaLnBrk="1" hangingPunct="1"/>
            <a:endParaRPr lang="ru-RU" altLang="uk-UA" b="1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3"/>
          <p:cNvSpPr>
            <a:spLocks noChangeArrowheads="1"/>
          </p:cNvSpPr>
          <p:nvPr/>
        </p:nvSpPr>
        <p:spPr bwMode="auto">
          <a:xfrm>
            <a:off x="1939886" y="4337374"/>
            <a:ext cx="4171950" cy="1136650"/>
          </a:xfrm>
          <a:prstGeom prst="parallelogram">
            <a:avLst>
              <a:gd name="adj" fmla="val 116759"/>
            </a:avLst>
          </a:prstGeom>
          <a:solidFill>
            <a:srgbClr val="99CC00">
              <a:alpha val="61960"/>
            </a:srgbClr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dirty="0">
              <a:latin typeface="Arial Unicode MS" pitchFamily="34" charset="-128"/>
            </a:endParaRP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1810063" y="2681690"/>
            <a:ext cx="4376737" cy="1130300"/>
          </a:xfrm>
          <a:prstGeom prst="parallelogram">
            <a:avLst>
              <a:gd name="adj" fmla="val 116759"/>
            </a:avLst>
          </a:prstGeom>
          <a:solidFill>
            <a:srgbClr val="FFC000">
              <a:alpha val="72156"/>
            </a:srgbClr>
          </a:solidFill>
          <a:ln w="1905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824116" y="4971777"/>
            <a:ext cx="433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latin typeface="Cambria" pitchFamily="18" charset="0"/>
              </a:rPr>
              <a:t>a</a:t>
            </a:r>
            <a:endParaRPr lang="ru-RU" sz="3200" i="1" dirty="0">
              <a:latin typeface="Cambria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513450" y="4166449"/>
            <a:ext cx="360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latin typeface="Cambria" pitchFamily="18" charset="0"/>
              </a:rPr>
              <a:t>b</a:t>
            </a:r>
            <a:endParaRPr lang="ru-RU" sz="3200" i="1" dirty="0">
              <a:latin typeface="Cambria" pitchFamily="18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051720" y="4943067"/>
            <a:ext cx="466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2800" dirty="0"/>
              <a:t>α</a:t>
            </a:r>
            <a:r>
              <a:rPr lang="ru-RU" dirty="0">
                <a:latin typeface="Arial Unicode MS" pitchFamily="34" charset="-128"/>
              </a:rPr>
              <a:t> 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3158845" y="2811103"/>
            <a:ext cx="1644650" cy="755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2857454" y="2833685"/>
            <a:ext cx="2444750" cy="836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325331" y="2477717"/>
            <a:ext cx="58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latin typeface="Cambria" pitchFamily="18" charset="0"/>
              </a:rPr>
              <a:t>b</a:t>
            </a:r>
            <a:r>
              <a:rPr lang="en-US" sz="2400" b="1" i="1" baseline="-25000" dirty="0">
                <a:latin typeface="Cambria" pitchFamily="18" charset="0"/>
              </a:rPr>
              <a:t>1</a:t>
            </a:r>
            <a:endParaRPr lang="ru-RU" sz="2400" b="1" i="1" baseline="-25000" dirty="0">
              <a:latin typeface="Cambria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677553" y="3085523"/>
            <a:ext cx="518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 dirty="0">
                <a:latin typeface="Cambria" pitchFamily="18" charset="0"/>
              </a:rPr>
              <a:t>a</a:t>
            </a:r>
            <a:r>
              <a:rPr lang="en-US" sz="2400" b="1" i="1" baseline="-25000" dirty="0">
                <a:latin typeface="Cambria" pitchFamily="18" charset="0"/>
              </a:rPr>
              <a:t>1</a:t>
            </a:r>
            <a:endParaRPr lang="ru-RU" sz="2400" b="1" i="1" baseline="-25000" dirty="0">
              <a:latin typeface="Cambria" pitchFamily="18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051720" y="3246840"/>
            <a:ext cx="404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2800" dirty="0"/>
              <a:t>β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693631" y="4832826"/>
            <a:ext cx="43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>
                <a:latin typeface="Cambria" pitchFamily="18" charset="0"/>
              </a:rPr>
              <a:t>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3712" y="764704"/>
            <a:ext cx="8207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kern="0" dirty="0" smtClean="0">
                <a:solidFill>
                  <a:srgbClr val="003366"/>
                </a:solidFill>
                <a:latin typeface="Cambria" pitchFamily="18" charset="0"/>
              </a:rPr>
              <a:t>Якщо дві прямі, які перетинаються, однієї площини відповідно паралельні двом прямим другої площини, то ці площини паралельні</a:t>
            </a:r>
            <a:endParaRPr lang="uk-UA" i="1" dirty="0">
              <a:latin typeface="Cambria" pitchFamily="18" charset="0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3257504" y="4503435"/>
            <a:ext cx="1644650" cy="755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2627784" y="4458837"/>
            <a:ext cx="2444750" cy="836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960146" y="4788376"/>
            <a:ext cx="889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043609" y="433388"/>
            <a:ext cx="76573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Ознака паралельності площин</a:t>
            </a:r>
            <a:endParaRPr lang="uk-UA" altLang="uk-UA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16216" y="3591058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kern="0" dirty="0">
                <a:solidFill>
                  <a:srgbClr val="003366"/>
                </a:solidFill>
                <a:latin typeface="Cambria" pitchFamily="18" charset="0"/>
              </a:rPr>
              <a:t>α</a:t>
            </a:r>
            <a:r>
              <a:rPr lang="ru-RU" sz="3200" b="1" kern="0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n-US" sz="3200" b="1" kern="0" dirty="0">
                <a:solidFill>
                  <a:srgbClr val="003366"/>
                </a:solidFill>
                <a:latin typeface="Cambria" pitchFamily="18" charset="0"/>
              </a:rPr>
              <a:t>||</a:t>
            </a:r>
            <a:r>
              <a:rPr lang="ru-RU" sz="3200" b="1" kern="0" dirty="0">
                <a:solidFill>
                  <a:srgbClr val="003366"/>
                </a:solidFill>
                <a:latin typeface="Cambria" pitchFamily="18" charset="0"/>
              </a:rPr>
              <a:t> </a:t>
            </a:r>
            <a:r>
              <a:rPr lang="el-GR" sz="3200" b="1" kern="0" dirty="0">
                <a:solidFill>
                  <a:srgbClr val="003366"/>
                </a:solidFill>
                <a:latin typeface="Cambria" pitchFamily="18" charset="0"/>
              </a:rPr>
              <a:t>β</a:t>
            </a:r>
            <a:endParaRPr lang="ru-RU" sz="3200" b="1" kern="0" dirty="0">
              <a:solidFill>
                <a:srgbClr val="00336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4" grpId="0"/>
      <p:bldP spid="26" grpId="0"/>
      <p:bldP spid="27" grpId="0" animBg="1"/>
      <p:bldP spid="28" grpId="0" animBg="1"/>
      <p:bldP spid="29" grpId="0" animBg="1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90872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kern="0" dirty="0" smtClean="0">
                <a:solidFill>
                  <a:srgbClr val="003366"/>
                </a:solidFill>
                <a:latin typeface="Cambria" pitchFamily="18" charset="0"/>
              </a:rPr>
              <a:t>Паралельні площини перетинаються  січною площиною по паралельним прямим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60350" y="428624"/>
            <a:ext cx="862330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</a:rPr>
              <a:t>Перша в</a:t>
            </a:r>
            <a:r>
              <a:rPr lang="ru-RU" sz="2400" b="1" kern="1200" dirty="0" smtClean="0">
                <a:solidFill>
                  <a:srgbClr val="FF0000"/>
                </a:solidFill>
              </a:rPr>
              <a:t>ластивість паралельных площин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883798" y="1733888"/>
            <a:ext cx="4848265" cy="4286249"/>
            <a:chOff x="176173" y="2290766"/>
            <a:chExt cx="4848265" cy="428624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76173" y="2290766"/>
              <a:ext cx="4832350" cy="4286249"/>
              <a:chOff x="176173" y="2290766"/>
              <a:chExt cx="4832350" cy="4286249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176173" y="3752850"/>
                <a:ext cx="2597150" cy="1166817"/>
              </a:xfrm>
              <a:custGeom>
                <a:avLst/>
                <a:gdLst>
                  <a:gd name="connsiteX0" fmla="*/ 2597150 w 2597150"/>
                  <a:gd name="connsiteY0" fmla="*/ 0 h 1162050"/>
                  <a:gd name="connsiteX1" fmla="*/ 996950 w 2597150"/>
                  <a:gd name="connsiteY1" fmla="*/ 6350 h 1162050"/>
                  <a:gd name="connsiteX2" fmla="*/ 0 w 2597150"/>
                  <a:gd name="connsiteY2" fmla="*/ 1162050 h 1162050"/>
                  <a:gd name="connsiteX3" fmla="*/ 1524000 w 2597150"/>
                  <a:gd name="connsiteY3" fmla="*/ 1162050 h 1162050"/>
                  <a:gd name="connsiteX4" fmla="*/ 2597150 w 2597150"/>
                  <a:gd name="connsiteY4" fmla="*/ 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50" h="1162050">
                    <a:moveTo>
                      <a:pt x="2597150" y="0"/>
                    </a:moveTo>
                    <a:lnTo>
                      <a:pt x="996950" y="6350"/>
                    </a:lnTo>
                    <a:lnTo>
                      <a:pt x="0" y="1162050"/>
                    </a:lnTo>
                    <a:lnTo>
                      <a:pt x="1524000" y="1162050"/>
                    </a:lnTo>
                    <a:lnTo>
                      <a:pt x="2597150" y="0"/>
                    </a:lnTo>
                    <a:close/>
                  </a:path>
                </a:pathLst>
              </a:custGeom>
              <a:solidFill>
                <a:srgbClr val="FFC000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AutoShape 52"/>
              <p:cNvSpPr>
                <a:spLocks noChangeArrowheads="1"/>
              </p:cNvSpPr>
              <p:nvPr/>
            </p:nvSpPr>
            <p:spPr bwMode="auto">
              <a:xfrm rot="5400000" flipV="1">
                <a:off x="87274" y="3890966"/>
                <a:ext cx="4286249" cy="1085850"/>
              </a:xfrm>
              <a:prstGeom prst="parallelogram">
                <a:avLst>
                  <a:gd name="adj" fmla="val 116759"/>
                </a:avLst>
              </a:prstGeom>
              <a:solidFill>
                <a:srgbClr val="99CC00">
                  <a:alpha val="61960"/>
                </a:srgb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ru-RU" dirty="0">
                  <a:latin typeface="Arial Unicode MS" pitchFamily="34" charset="-128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687473" y="3757617"/>
                <a:ext cx="3321050" cy="1155700"/>
              </a:xfrm>
              <a:custGeom>
                <a:avLst/>
                <a:gdLst>
                  <a:gd name="connsiteX0" fmla="*/ 0 w 3321050"/>
                  <a:gd name="connsiteY0" fmla="*/ 1155700 h 1155700"/>
                  <a:gd name="connsiteX1" fmla="*/ 1085850 w 3321050"/>
                  <a:gd name="connsiteY1" fmla="*/ 0 h 1155700"/>
                  <a:gd name="connsiteX2" fmla="*/ 3321050 w 3321050"/>
                  <a:gd name="connsiteY2" fmla="*/ 0 h 1155700"/>
                  <a:gd name="connsiteX3" fmla="*/ 2317750 w 3321050"/>
                  <a:gd name="connsiteY3" fmla="*/ 1155700 h 1155700"/>
                  <a:gd name="connsiteX4" fmla="*/ 0 w 3321050"/>
                  <a:gd name="connsiteY4" fmla="*/ 115570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050" h="1155700">
                    <a:moveTo>
                      <a:pt x="0" y="1155700"/>
                    </a:moveTo>
                    <a:lnTo>
                      <a:pt x="1085850" y="0"/>
                    </a:lnTo>
                    <a:lnTo>
                      <a:pt x="3321050" y="0"/>
                    </a:lnTo>
                    <a:lnTo>
                      <a:pt x="2317750" y="1155700"/>
                    </a:lnTo>
                    <a:lnTo>
                      <a:pt x="0" y="1155700"/>
                    </a:lnTo>
                    <a:close/>
                  </a:path>
                </a:pathLst>
              </a:custGeom>
              <a:solidFill>
                <a:srgbClr val="FFC000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1681123" y="2297117"/>
                <a:ext cx="1092200" cy="4260850"/>
              </a:xfrm>
              <a:custGeom>
                <a:avLst/>
                <a:gdLst>
                  <a:gd name="connsiteX0" fmla="*/ 0 w 1092200"/>
                  <a:gd name="connsiteY0" fmla="*/ 2609850 h 4260850"/>
                  <a:gd name="connsiteX1" fmla="*/ 1092200 w 1092200"/>
                  <a:gd name="connsiteY1" fmla="*/ 1447800 h 4260850"/>
                  <a:gd name="connsiteX2" fmla="*/ 1092200 w 1092200"/>
                  <a:gd name="connsiteY2" fmla="*/ 0 h 4260850"/>
                  <a:gd name="connsiteX3" fmla="*/ 6350 w 1092200"/>
                  <a:gd name="connsiteY3" fmla="*/ 1257300 h 4260850"/>
                  <a:gd name="connsiteX4" fmla="*/ 6350 w 1092200"/>
                  <a:gd name="connsiteY4" fmla="*/ 4260850 h 4260850"/>
                  <a:gd name="connsiteX5" fmla="*/ 1092200 w 1092200"/>
                  <a:gd name="connsiteY5" fmla="*/ 3003550 h 4260850"/>
                  <a:gd name="connsiteX6" fmla="*/ 1092200 w 1092200"/>
                  <a:gd name="connsiteY6" fmla="*/ 2609850 h 42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200" h="4260850">
                    <a:moveTo>
                      <a:pt x="0" y="2609850"/>
                    </a:moveTo>
                    <a:lnTo>
                      <a:pt x="1092200" y="1447800"/>
                    </a:lnTo>
                    <a:lnTo>
                      <a:pt x="1092200" y="0"/>
                    </a:lnTo>
                    <a:lnTo>
                      <a:pt x="6350" y="1257300"/>
                    </a:lnTo>
                    <a:lnTo>
                      <a:pt x="6350" y="4260850"/>
                    </a:lnTo>
                    <a:lnTo>
                      <a:pt x="1092200" y="3003550"/>
                    </a:lnTo>
                    <a:lnTo>
                      <a:pt x="1092200" y="2609850"/>
                    </a:ln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687473" y="3752854"/>
                <a:ext cx="1085850" cy="1149350"/>
              </a:xfrm>
              <a:custGeom>
                <a:avLst/>
                <a:gdLst>
                  <a:gd name="connsiteX0" fmla="*/ 0 w 1085850"/>
                  <a:gd name="connsiteY0" fmla="*/ 0 h 1149350"/>
                  <a:gd name="connsiteX1" fmla="*/ 1085850 w 1085850"/>
                  <a:gd name="connsiteY1" fmla="*/ 0 h 1149350"/>
                  <a:gd name="connsiteX2" fmla="*/ 1085850 w 1085850"/>
                  <a:gd name="connsiteY2" fmla="*/ 1149350 h 11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5850" h="1149350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1149350"/>
                    </a:lnTo>
                  </a:path>
                </a:pathLst>
              </a:custGeom>
              <a:ln w="19050">
                <a:solidFill>
                  <a:srgbClr val="99663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Rectangle 59"/>
              <p:cNvSpPr>
                <a:spLocks noChangeArrowheads="1"/>
              </p:cNvSpPr>
              <p:nvPr/>
            </p:nvSpPr>
            <p:spPr bwMode="auto">
              <a:xfrm>
                <a:off x="1687473" y="5757866"/>
                <a:ext cx="39145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800" i="1" dirty="0">
                    <a:solidFill>
                      <a:srgbClr val="000000"/>
                    </a:solidFill>
                  </a:rPr>
                  <a:t>β</a:t>
                </a:r>
                <a:endParaRPr lang="ru-RU" sz="2800" i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2586031" y="2290766"/>
                <a:ext cx="1092200" cy="4286249"/>
                <a:chOff x="2563785" y="2224071"/>
                <a:chExt cx="1092200" cy="4286249"/>
              </a:xfrm>
            </p:grpSpPr>
            <p:sp>
              <p:nvSpPr>
                <p:cNvPr id="23" name="AutoShape 5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963586" y="3824271"/>
                  <a:ext cx="4286249" cy="1085850"/>
                </a:xfrm>
                <a:prstGeom prst="parallelogram">
                  <a:avLst>
                    <a:gd name="adj" fmla="val 116759"/>
                  </a:avLst>
                </a:prstGeom>
                <a:solidFill>
                  <a:srgbClr val="00B0F0">
                    <a:alpha val="61960"/>
                  </a:srgbClr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ru-RU" dirty="0">
                    <a:latin typeface="Arial Unicode MS" pitchFamily="34" charset="-128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2563785" y="2224071"/>
                  <a:ext cx="1092200" cy="4260850"/>
                </a:xfrm>
                <a:custGeom>
                  <a:avLst/>
                  <a:gdLst>
                    <a:gd name="connsiteX0" fmla="*/ 0 w 1092200"/>
                    <a:gd name="connsiteY0" fmla="*/ 2609850 h 4260850"/>
                    <a:gd name="connsiteX1" fmla="*/ 1092200 w 1092200"/>
                    <a:gd name="connsiteY1" fmla="*/ 1447800 h 4260850"/>
                    <a:gd name="connsiteX2" fmla="*/ 1092200 w 1092200"/>
                    <a:gd name="connsiteY2" fmla="*/ 0 h 4260850"/>
                    <a:gd name="connsiteX3" fmla="*/ 6350 w 1092200"/>
                    <a:gd name="connsiteY3" fmla="*/ 1257300 h 4260850"/>
                    <a:gd name="connsiteX4" fmla="*/ 6350 w 1092200"/>
                    <a:gd name="connsiteY4" fmla="*/ 4260850 h 4260850"/>
                    <a:gd name="connsiteX5" fmla="*/ 1092200 w 1092200"/>
                    <a:gd name="connsiteY5" fmla="*/ 3003550 h 4260850"/>
                    <a:gd name="connsiteX6" fmla="*/ 1092200 w 1092200"/>
                    <a:gd name="connsiteY6" fmla="*/ 2609850 h 426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2200" h="4260850">
                      <a:moveTo>
                        <a:pt x="0" y="2609850"/>
                      </a:moveTo>
                      <a:lnTo>
                        <a:pt x="1092200" y="1447800"/>
                      </a:lnTo>
                      <a:lnTo>
                        <a:pt x="1092200" y="0"/>
                      </a:lnTo>
                      <a:lnTo>
                        <a:pt x="6350" y="1257300"/>
                      </a:lnTo>
                      <a:lnTo>
                        <a:pt x="6350" y="4260850"/>
                      </a:lnTo>
                      <a:lnTo>
                        <a:pt x="1092200" y="3003550"/>
                      </a:lnTo>
                      <a:lnTo>
                        <a:pt x="1092200" y="2609850"/>
                      </a:lnTo>
                    </a:path>
                  </a:pathLst>
                </a:cu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8" name="Полилиния 17"/>
              <p:cNvSpPr/>
              <p:nvPr/>
            </p:nvSpPr>
            <p:spPr>
              <a:xfrm>
                <a:off x="2774590" y="3752850"/>
                <a:ext cx="896112" cy="1160165"/>
              </a:xfrm>
              <a:custGeom>
                <a:avLst/>
                <a:gdLst>
                  <a:gd name="connsiteX0" fmla="*/ 0 w 896112"/>
                  <a:gd name="connsiteY0" fmla="*/ 0 h 1152144"/>
                  <a:gd name="connsiteX1" fmla="*/ 896112 w 896112"/>
                  <a:gd name="connsiteY1" fmla="*/ 0 h 1152144"/>
                  <a:gd name="connsiteX2" fmla="*/ 896112 w 896112"/>
                  <a:gd name="connsiteY2" fmla="*/ 1152144 h 115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112" h="1152144">
                    <a:moveTo>
                      <a:pt x="0" y="0"/>
                    </a:moveTo>
                    <a:lnTo>
                      <a:pt x="896112" y="0"/>
                    </a:lnTo>
                    <a:lnTo>
                      <a:pt x="896112" y="1152144"/>
                    </a:lnTo>
                  </a:path>
                </a:pathLst>
              </a:custGeom>
              <a:ln w="19050">
                <a:solidFill>
                  <a:srgbClr val="99663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586031" y="5759501"/>
                <a:ext cx="3898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l-GR" sz="2800" i="1" dirty="0" smtClean="0">
                    <a:solidFill>
                      <a:srgbClr val="000000"/>
                    </a:solidFill>
                  </a:rPr>
                  <a:t>α</a:t>
                </a:r>
                <a:endParaRPr lang="ru-RU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41303" y="4335494"/>
                <a:ext cx="3321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800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</a:t>
                </a:r>
                <a:endParaRPr lang="ru-RU" sz="280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892284" y="4372007"/>
                <a:ext cx="3978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kern="0" dirty="0" smtClean="0">
                    <a:solidFill>
                      <a:srgbClr val="000000"/>
                    </a:solidFill>
                    <a:latin typeface="Cambria" pitchFamily="18" charset="0"/>
                  </a:rPr>
                  <a:t>b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841622" y="4335494"/>
                <a:ext cx="4010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i="1" kern="0" dirty="0" smtClean="0">
                    <a:solidFill>
                      <a:srgbClr val="000000"/>
                    </a:solidFill>
                    <a:latin typeface="Cambria" pitchFamily="18" charset="0"/>
                  </a:rPr>
                  <a:t>a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Полилиния 9"/>
            <p:cNvSpPr/>
            <p:nvPr/>
          </p:nvSpPr>
          <p:spPr>
            <a:xfrm>
              <a:off x="185738" y="3748088"/>
              <a:ext cx="4838700" cy="1166813"/>
            </a:xfrm>
            <a:custGeom>
              <a:avLst/>
              <a:gdLst>
                <a:gd name="connsiteX0" fmla="*/ 1504950 w 4852988"/>
                <a:gd name="connsiteY0" fmla="*/ 0 h 1166813"/>
                <a:gd name="connsiteX1" fmla="*/ 985838 w 4852988"/>
                <a:gd name="connsiteY1" fmla="*/ 9525 h 1166813"/>
                <a:gd name="connsiteX2" fmla="*/ 0 w 4852988"/>
                <a:gd name="connsiteY2" fmla="*/ 1162050 h 1166813"/>
                <a:gd name="connsiteX3" fmla="*/ 3838575 w 4852988"/>
                <a:gd name="connsiteY3" fmla="*/ 1166813 h 1166813"/>
                <a:gd name="connsiteX4" fmla="*/ 4852988 w 4852988"/>
                <a:gd name="connsiteY4" fmla="*/ 4763 h 1166813"/>
                <a:gd name="connsiteX5" fmla="*/ 3490913 w 4852988"/>
                <a:gd name="connsiteY5" fmla="*/ 4763 h 116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2988" h="1166813">
                  <a:moveTo>
                    <a:pt x="1504950" y="0"/>
                  </a:moveTo>
                  <a:lnTo>
                    <a:pt x="985838" y="9525"/>
                  </a:lnTo>
                  <a:lnTo>
                    <a:pt x="0" y="1162050"/>
                  </a:lnTo>
                  <a:lnTo>
                    <a:pt x="3838575" y="1166813"/>
                  </a:lnTo>
                  <a:lnTo>
                    <a:pt x="4852988" y="4763"/>
                  </a:lnTo>
                  <a:lnTo>
                    <a:pt x="3490913" y="4763"/>
                  </a:lnTo>
                </a:path>
              </a:pathLst>
            </a:cu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732063" y="3147275"/>
            <a:ext cx="1296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i="1" kern="0" dirty="0">
                <a:solidFill>
                  <a:srgbClr val="003366"/>
                </a:solidFill>
                <a:latin typeface="Cambria" pitchFamily="18" charset="0"/>
              </a:rPr>
              <a:t>a </a:t>
            </a:r>
            <a:r>
              <a:rPr lang="en-US" sz="2800" b="1" kern="0" dirty="0">
                <a:solidFill>
                  <a:srgbClr val="003366"/>
                </a:solidFill>
                <a:latin typeface="Cambria" pitchFamily="18" charset="0"/>
              </a:rPr>
              <a:t>|| </a:t>
            </a:r>
            <a:r>
              <a:rPr lang="en-US" sz="2800" b="1" i="1" kern="0" dirty="0">
                <a:solidFill>
                  <a:srgbClr val="003366"/>
                </a:solidFill>
                <a:latin typeface="Cambria" pitchFamily="18" charset="0"/>
              </a:rPr>
              <a:t>b</a:t>
            </a:r>
            <a:endParaRPr lang="ru-RU" sz="2800" b="1" i="1" kern="0" dirty="0">
              <a:solidFill>
                <a:srgbClr val="003366"/>
              </a:solidFill>
              <a:latin typeface="Cambria" pitchFamily="18" charset="0"/>
            </a:endParaRPr>
          </a:p>
        </p:txBody>
      </p:sp>
      <p:cxnSp>
        <p:nvCxnSpPr>
          <p:cNvPr id="27" name="Прямая соединительная линия 26"/>
          <p:cNvCxnSpPr>
            <a:endCxn id="18" idx="0"/>
          </p:cNvCxnSpPr>
          <p:nvPr/>
        </p:nvCxnSpPr>
        <p:spPr>
          <a:xfrm flipV="1">
            <a:off x="3395098" y="3195972"/>
            <a:ext cx="1087117" cy="1160165"/>
          </a:xfrm>
          <a:prstGeom prst="line">
            <a:avLst/>
          </a:prstGeom>
          <a:ln w="254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287392" y="3198506"/>
            <a:ext cx="1087117" cy="1160165"/>
          </a:xfrm>
          <a:prstGeom prst="line">
            <a:avLst/>
          </a:prstGeom>
          <a:ln w="254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2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5652120" y="3256004"/>
            <a:ext cx="25927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kern="0" dirty="0" smtClean="0">
                <a:solidFill>
                  <a:srgbClr val="003366"/>
                </a:solidFill>
                <a:latin typeface="Cambria" pitchFamily="18" charset="0"/>
              </a:rPr>
              <a:t>AB = CD</a:t>
            </a:r>
            <a:endParaRPr lang="ru-RU" sz="2800" kern="0" dirty="0" smtClean="0">
              <a:solidFill>
                <a:srgbClr val="003366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836712"/>
            <a:ext cx="7503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kern="0" dirty="0" smtClean="0">
                <a:solidFill>
                  <a:srgbClr val="003366"/>
                </a:solidFill>
                <a:latin typeface="Cambria" pitchFamily="18" charset="0"/>
              </a:rPr>
              <a:t>Відрізки паралельних прямих, розташованих між паралельними площинами, рівні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07983" y="404664"/>
            <a:ext cx="7796465" cy="40005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Друга в</a:t>
            </a:r>
            <a:r>
              <a:rPr lang="ru-RU" sz="2400" b="1" kern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ластивість </a:t>
            </a:r>
            <a:r>
              <a:rPr lang="ru-RU" sz="2400" b="1" kern="1200" dirty="0">
                <a:solidFill>
                  <a:srgbClr val="FF0000"/>
                </a:solidFill>
                <a:latin typeface="Cambria" panose="02040503050406030204" pitchFamily="18" charset="0"/>
              </a:rPr>
              <a:t>паралельных площин</a:t>
            </a:r>
            <a:endParaRPr lang="ru-RU" sz="2400" kern="1200" dirty="0" smtClean="0"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59632" y="1638223"/>
            <a:ext cx="4016430" cy="4103833"/>
            <a:chOff x="555570" y="2441448"/>
            <a:chExt cx="4016430" cy="4103833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962097" y="2441594"/>
              <a:ext cx="930275" cy="4103687"/>
              <a:chOff x="1701" y="1344"/>
              <a:chExt cx="586" cy="2585"/>
            </a:xfrm>
            <a:solidFill>
              <a:srgbClr val="92D050"/>
            </a:solidFill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701" y="1344"/>
                <a:ext cx="586" cy="2585"/>
              </a:xfrm>
              <a:custGeom>
                <a:avLst/>
                <a:gdLst>
                  <a:gd name="T0" fmla="*/ 0 w 589"/>
                  <a:gd name="T1" fmla="*/ 317 h 2585"/>
                  <a:gd name="T2" fmla="*/ 589 w 589"/>
                  <a:gd name="T3" fmla="*/ 0 h 2585"/>
                  <a:gd name="T4" fmla="*/ 589 w 589"/>
                  <a:gd name="T5" fmla="*/ 2268 h 2585"/>
                  <a:gd name="T6" fmla="*/ 0 w 589"/>
                  <a:gd name="T7" fmla="*/ 2585 h 2585"/>
                  <a:gd name="T8" fmla="*/ 0 w 589"/>
                  <a:gd name="T9" fmla="*/ 317 h 2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2585"/>
                  <a:gd name="T17" fmla="*/ 589 w 589"/>
                  <a:gd name="T18" fmla="*/ 2585 h 2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2585">
                    <a:moveTo>
                      <a:pt x="0" y="317"/>
                    </a:moveTo>
                    <a:lnTo>
                      <a:pt x="589" y="0"/>
                    </a:lnTo>
                    <a:lnTo>
                      <a:pt x="589" y="2268"/>
                    </a:lnTo>
                    <a:lnTo>
                      <a:pt x="0" y="2585"/>
                    </a:lnTo>
                    <a:lnTo>
                      <a:pt x="0" y="3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 flipH="1">
                <a:off x="2287" y="1805"/>
                <a:ext cx="0" cy="690"/>
              </a:xfrm>
              <a:prstGeom prst="line">
                <a:avLst/>
              </a:prstGeom>
              <a:grpFill/>
              <a:ln w="19050">
                <a:solidFill>
                  <a:srgbClr val="9966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1979576" y="4816494"/>
              <a:ext cx="919145" cy="10588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H="1">
              <a:off x="1979576" y="3160731"/>
              <a:ext cx="919145" cy="10715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943064" y="5984910"/>
              <a:ext cx="36036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800" dirty="0">
                  <a:latin typeface="Cambria" pitchFamily="18" charset="0"/>
                  <a:ea typeface="Arial Unicode MS" pitchFamily="34" charset="-128"/>
                  <a:cs typeface="Arial Unicode MS" pitchFamily="34" charset="-128"/>
                </a:rPr>
                <a:t>γ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965960" y="2441448"/>
              <a:ext cx="924878" cy="4096512"/>
            </a:xfrm>
            <a:custGeom>
              <a:avLst/>
              <a:gdLst>
                <a:gd name="connsiteX0" fmla="*/ 932688 w 932688"/>
                <a:gd name="connsiteY0" fmla="*/ 722376 h 4096512"/>
                <a:gd name="connsiteX1" fmla="*/ 932688 w 932688"/>
                <a:gd name="connsiteY1" fmla="*/ 0 h 4096512"/>
                <a:gd name="connsiteX2" fmla="*/ 0 w 932688"/>
                <a:gd name="connsiteY2" fmla="*/ 521208 h 4096512"/>
                <a:gd name="connsiteX3" fmla="*/ 9144 w 932688"/>
                <a:gd name="connsiteY3" fmla="*/ 4096512 h 4096512"/>
                <a:gd name="connsiteX4" fmla="*/ 923544 w 932688"/>
                <a:gd name="connsiteY4" fmla="*/ 3602736 h 4096512"/>
                <a:gd name="connsiteX5" fmla="*/ 923544 w 932688"/>
                <a:gd name="connsiteY5" fmla="*/ 3447288 h 409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688" h="4096512">
                  <a:moveTo>
                    <a:pt x="932688" y="722376"/>
                  </a:moveTo>
                  <a:lnTo>
                    <a:pt x="932688" y="0"/>
                  </a:lnTo>
                  <a:lnTo>
                    <a:pt x="0" y="521208"/>
                  </a:lnTo>
                  <a:lnTo>
                    <a:pt x="9144" y="4096512"/>
                  </a:lnTo>
                  <a:lnTo>
                    <a:pt x="923544" y="3602736"/>
                  </a:lnTo>
                  <a:lnTo>
                    <a:pt x="923544" y="3447288"/>
                  </a:ln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81025" y="4816494"/>
              <a:ext cx="3990975" cy="1085850"/>
              <a:chOff x="581025" y="4816494"/>
              <a:chExt cx="3990975" cy="1085850"/>
            </a:xfrm>
          </p:grpSpPr>
          <p:sp>
            <p:nvSpPr>
              <p:cNvPr id="44" name="AutoShape 13"/>
              <p:cNvSpPr>
                <a:spLocks noChangeArrowheads="1"/>
              </p:cNvSpPr>
              <p:nvPr/>
            </p:nvSpPr>
            <p:spPr bwMode="auto">
              <a:xfrm>
                <a:off x="592084" y="4816494"/>
                <a:ext cx="3979916" cy="1081087"/>
              </a:xfrm>
              <a:prstGeom prst="parallelogram">
                <a:avLst>
                  <a:gd name="adj" fmla="val 83260"/>
                </a:avLst>
              </a:prstGeom>
              <a:solidFill>
                <a:srgbClr val="5A9BE2">
                  <a:alpha val="52157"/>
                </a:srgbClr>
              </a:solidFill>
              <a:ln w="222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581025" y="4816494"/>
                <a:ext cx="3990975" cy="1085850"/>
              </a:xfrm>
              <a:custGeom>
                <a:avLst/>
                <a:gdLst>
                  <a:gd name="connsiteX0" fmla="*/ 2333625 w 3990975"/>
                  <a:gd name="connsiteY0" fmla="*/ 4762 h 1085850"/>
                  <a:gd name="connsiteX1" fmla="*/ 3990975 w 3990975"/>
                  <a:gd name="connsiteY1" fmla="*/ 4762 h 1085850"/>
                  <a:gd name="connsiteX2" fmla="*/ 3100388 w 3990975"/>
                  <a:gd name="connsiteY2" fmla="*/ 1081087 h 1085850"/>
                  <a:gd name="connsiteX3" fmla="*/ 0 w 3990975"/>
                  <a:gd name="connsiteY3" fmla="*/ 1085850 h 1085850"/>
                  <a:gd name="connsiteX4" fmla="*/ 895350 w 3990975"/>
                  <a:gd name="connsiteY4" fmla="*/ 0 h 1085850"/>
                  <a:gd name="connsiteX5" fmla="*/ 1385888 w 3990975"/>
                  <a:gd name="connsiteY5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0975" h="1085850">
                    <a:moveTo>
                      <a:pt x="2333625" y="4762"/>
                    </a:moveTo>
                    <a:lnTo>
                      <a:pt x="3990975" y="4762"/>
                    </a:lnTo>
                    <a:lnTo>
                      <a:pt x="3100388" y="1081087"/>
                    </a:lnTo>
                    <a:lnTo>
                      <a:pt x="0" y="1085850"/>
                    </a:lnTo>
                    <a:lnTo>
                      <a:pt x="895350" y="0"/>
                    </a:lnTo>
                    <a:lnTo>
                      <a:pt x="1385888" y="0"/>
                    </a:lnTo>
                  </a:path>
                </a:pathLst>
              </a:cu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 rot="10800000">
              <a:off x="1979578" y="3173409"/>
              <a:ext cx="882629" cy="0"/>
            </a:xfrm>
            <a:prstGeom prst="line">
              <a:avLst/>
            </a:prstGeom>
            <a:ln w="19050">
              <a:solidFill>
                <a:srgbClr val="9966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10" idx="0"/>
              <a:endCxn id="45" idx="5"/>
            </p:cNvCxnSpPr>
            <p:nvPr/>
          </p:nvCxnSpPr>
          <p:spPr>
            <a:xfrm rot="5400000">
              <a:off x="2432818" y="4350591"/>
              <a:ext cx="0" cy="931807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0"/>
              <a:endCxn id="13" idx="5"/>
            </p:cNvCxnSpPr>
            <p:nvPr/>
          </p:nvCxnSpPr>
          <p:spPr>
            <a:xfrm rot="5400000">
              <a:off x="2354125" y="5344140"/>
              <a:ext cx="1072242" cy="16950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10" idx="0"/>
            </p:cNvCxnSpPr>
            <p:nvPr/>
          </p:nvCxnSpPr>
          <p:spPr>
            <a:xfrm rot="16200000" flipH="1">
              <a:off x="2621716" y="4539488"/>
              <a:ext cx="547693" cy="6317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Группа 18"/>
            <p:cNvGrpSpPr/>
            <p:nvPr/>
          </p:nvGrpSpPr>
          <p:grpSpPr>
            <a:xfrm>
              <a:off x="555570" y="3173409"/>
              <a:ext cx="4016430" cy="1087434"/>
              <a:chOff x="555570" y="3167063"/>
              <a:chExt cx="4016430" cy="1087434"/>
            </a:xfrm>
          </p:grpSpPr>
          <p:sp>
            <p:nvSpPr>
              <p:cNvPr id="42" name="AutoShape 14"/>
              <p:cNvSpPr>
                <a:spLocks noChangeArrowheads="1"/>
              </p:cNvSpPr>
              <p:nvPr/>
            </p:nvSpPr>
            <p:spPr bwMode="auto">
              <a:xfrm>
                <a:off x="555570" y="3173409"/>
                <a:ext cx="4016430" cy="1081088"/>
              </a:xfrm>
              <a:prstGeom prst="parallelogram">
                <a:avLst>
                  <a:gd name="adj" fmla="val 83260"/>
                </a:avLst>
              </a:prstGeom>
              <a:solidFill>
                <a:srgbClr val="FFC000">
                  <a:alpha val="50980"/>
                </a:srgbClr>
              </a:solidFill>
              <a:ln w="222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571500" y="3167063"/>
                <a:ext cx="3990975" cy="1085850"/>
              </a:xfrm>
              <a:custGeom>
                <a:avLst/>
                <a:gdLst>
                  <a:gd name="connsiteX0" fmla="*/ 2333625 w 3990975"/>
                  <a:gd name="connsiteY0" fmla="*/ 4762 h 1085850"/>
                  <a:gd name="connsiteX1" fmla="*/ 3990975 w 3990975"/>
                  <a:gd name="connsiteY1" fmla="*/ 4762 h 1085850"/>
                  <a:gd name="connsiteX2" fmla="*/ 3100388 w 3990975"/>
                  <a:gd name="connsiteY2" fmla="*/ 1081087 h 1085850"/>
                  <a:gd name="connsiteX3" fmla="*/ 0 w 3990975"/>
                  <a:gd name="connsiteY3" fmla="*/ 1085850 h 1085850"/>
                  <a:gd name="connsiteX4" fmla="*/ 895350 w 3990975"/>
                  <a:gd name="connsiteY4" fmla="*/ 0 h 1085850"/>
                  <a:gd name="connsiteX5" fmla="*/ 1385888 w 3990975"/>
                  <a:gd name="connsiteY5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0975" h="1085850">
                    <a:moveTo>
                      <a:pt x="2333625" y="4762"/>
                    </a:moveTo>
                    <a:lnTo>
                      <a:pt x="3990975" y="4762"/>
                    </a:lnTo>
                    <a:lnTo>
                      <a:pt x="3100388" y="1081087"/>
                    </a:lnTo>
                    <a:lnTo>
                      <a:pt x="0" y="1085850"/>
                    </a:lnTo>
                    <a:lnTo>
                      <a:pt x="895350" y="0"/>
                    </a:lnTo>
                    <a:lnTo>
                      <a:pt x="1385888" y="0"/>
                    </a:lnTo>
                  </a:path>
                </a:pathLst>
              </a:custGeom>
              <a:ln w="1905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2600298" y="2625744"/>
              <a:ext cx="9499" cy="3560763"/>
              <a:chOff x="-7844" y="1369"/>
              <a:chExt cx="9499" cy="2243"/>
            </a:xfrm>
          </p:grpSpPr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1655" y="2387"/>
                <a:ext cx="0" cy="589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1655" y="1933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>
                <a:off x="1655" y="2976"/>
                <a:ext cx="0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" name="Line 30"/>
              <p:cNvSpPr>
                <a:spLocks noChangeShapeType="1"/>
              </p:cNvSpPr>
              <p:nvPr/>
            </p:nvSpPr>
            <p:spPr bwMode="auto">
              <a:xfrm>
                <a:off x="1655" y="3430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 flipH="1" flipV="1">
                <a:off x="-7844" y="1369"/>
                <a:ext cx="9499" cy="5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n w="1905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21" name="Oval 39"/>
            <p:cNvSpPr>
              <a:spLocks noChangeArrowheads="1"/>
            </p:cNvSpPr>
            <p:nvPr/>
          </p:nvSpPr>
          <p:spPr bwMode="auto">
            <a:xfrm>
              <a:off x="2554259" y="5094310"/>
              <a:ext cx="109540" cy="10954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2549497" y="3448050"/>
              <a:ext cx="109539" cy="10954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1906551" y="5181624"/>
              <a:ext cx="358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</a:rPr>
                <a:t>B</a:t>
              </a:r>
              <a:endParaRPr lang="ru-RU" sz="2400" b="1" dirty="0">
                <a:latin typeface="Cambria" pitchFamily="18" charset="0"/>
              </a:endParaRPr>
            </a:p>
          </p:txBody>
        </p:sp>
        <p:sp>
          <p:nvSpPr>
            <p:cNvPr id="24" name="Text Box 41"/>
            <p:cNvSpPr txBox="1">
              <a:spLocks noChangeArrowheads="1"/>
            </p:cNvSpPr>
            <p:nvPr/>
          </p:nvSpPr>
          <p:spPr bwMode="auto">
            <a:xfrm>
              <a:off x="2271681" y="4779981"/>
              <a:ext cx="503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</a:rPr>
                <a:t>D</a:t>
              </a:r>
              <a:endParaRPr lang="ru-RU" sz="2400" b="1" dirty="0">
                <a:latin typeface="Cambria" pitchFamily="18" charset="0"/>
              </a:endParaRPr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1906551" y="3429000"/>
              <a:ext cx="504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</a:rPr>
                <a:t>A</a:t>
              </a:r>
              <a:endParaRPr lang="ru-RU" sz="2400" b="1" dirty="0">
                <a:latin typeface="Cambria" pitchFamily="18" charset="0"/>
              </a:endParaRP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2308194" y="3100383"/>
              <a:ext cx="358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</a:rPr>
                <a:t>C</a:t>
              </a:r>
              <a:endParaRPr lang="ru-RU" sz="2400" b="1" dirty="0">
                <a:latin typeface="Cambria" pitchFamily="18" charset="0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11161" y="3757617"/>
              <a:ext cx="36036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800" dirty="0">
                  <a:latin typeface="Cambria" pitchFamily="18" charset="0"/>
                </a:rPr>
                <a:t>α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807983" y="5386406"/>
              <a:ext cx="3834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Cambria" pitchFamily="18" charset="0"/>
                </a:rPr>
                <a:t>β</a:t>
              </a:r>
              <a:endParaRPr lang="ru-RU" sz="2800" dirty="0">
                <a:latin typeface="Cambria" pitchFamily="18" charset="0"/>
              </a:endParaRPr>
            </a:p>
          </p:txBody>
        </p:sp>
        <p:grpSp>
          <p:nvGrpSpPr>
            <p:cNvPr id="29" name="Group 34"/>
            <p:cNvGrpSpPr>
              <a:grpSpLocks/>
            </p:cNvGrpSpPr>
            <p:nvPr/>
          </p:nvGrpSpPr>
          <p:grpSpPr bwMode="auto">
            <a:xfrm>
              <a:off x="2271681" y="2808279"/>
              <a:ext cx="0" cy="3563938"/>
              <a:chOff x="1429" y="1503"/>
              <a:chExt cx="0" cy="2245"/>
            </a:xfrm>
          </p:grpSpPr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>
                <a:off x="1429" y="2400"/>
                <a:ext cx="0" cy="82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>
                <a:off x="1429" y="3249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429" y="3430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 flipV="1">
                <a:off x="1429" y="1503"/>
                <a:ext cx="0" cy="70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n w="190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1429" y="2205"/>
                <a:ext cx="0" cy="17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2212942" y="3825880"/>
              <a:ext cx="109539" cy="109539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2217705" y="5491191"/>
              <a:ext cx="111152" cy="1128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Систематизуємо знання</a:t>
            </a:r>
            <a:endParaRPr lang="uk-UA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683568" y="1340768"/>
            <a:ext cx="3168650" cy="863600"/>
          </a:xfrm>
          <a:prstGeom prst="parallelogram">
            <a:avLst>
              <a:gd name="adj" fmla="val 9172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323206" y="766093"/>
            <a:ext cx="3382962" cy="865188"/>
          </a:xfrm>
          <a:prstGeom prst="parallelogram">
            <a:avLst>
              <a:gd name="adj" fmla="val 9775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771131" y="1701131"/>
            <a:ext cx="366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uk-UA" sz="2800" b="1" i="1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555231" y="1124868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uk-UA" sz="2800" b="1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074201" y="3160326"/>
            <a:ext cx="1943100" cy="5778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uk-UA" sz="4000" b="1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altLang="uk-UA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4000" b="1" i="1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ru-RU" altLang="uk-UA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uk-UA" sz="4000" b="1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altLang="uk-UA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uk-UA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186664" y="2138167"/>
            <a:ext cx="3313113" cy="1079500"/>
          </a:xfrm>
          <a:prstGeom prst="parallelogram">
            <a:avLst>
              <a:gd name="adj" fmla="val 7672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131464" y="842767"/>
            <a:ext cx="3384550" cy="1152525"/>
          </a:xfrm>
          <a:prstGeom prst="parallelogram">
            <a:avLst>
              <a:gd name="adj" fmla="val 7341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altLang="uk-UA" dirty="0">
              <a:latin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5707726" y="1203130"/>
            <a:ext cx="2160588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5563264" y="2427092"/>
            <a:ext cx="2160587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995064" y="1203130"/>
            <a:ext cx="1333500" cy="596900"/>
          </a:xfrm>
          <a:custGeom>
            <a:avLst/>
            <a:gdLst>
              <a:gd name="T0" fmla="*/ 0 w 840"/>
              <a:gd name="T1" fmla="*/ 0 h 376"/>
              <a:gd name="T2" fmla="*/ 840 w 840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6139526" y="2427092"/>
            <a:ext cx="1333500" cy="596900"/>
          </a:xfrm>
          <a:custGeom>
            <a:avLst/>
            <a:gdLst>
              <a:gd name="T0" fmla="*/ 0 w 840"/>
              <a:gd name="T1" fmla="*/ 0 h 376"/>
              <a:gd name="T2" fmla="*/ 840 w 840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0" h="376">
                <a:moveTo>
                  <a:pt x="0" y="0"/>
                </a:moveTo>
                <a:lnTo>
                  <a:pt x="840" y="37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267989" y="1571430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uk-UA" sz="2400" b="1" i="1" dirty="0"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267989" y="2853942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uk-UA" sz="2400" b="1" i="1" dirty="0"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850601" y="842767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uk-UA" sz="2400" b="1" i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el-GR" altLang="uk-UA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356808" y="82122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uk-UA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l-GR" alt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426864" y="985642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uk-UA" sz="2400" b="1" i="1" dirty="0">
                <a:latin typeface="Times New Roman" pitchFamily="18" charset="0"/>
                <a:cs typeface="Times New Roman" pitchFamily="18" charset="0"/>
              </a:rPr>
              <a:t>М</a:t>
            </a:r>
            <a:endParaRPr lang="el-GR" altLang="uk-UA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315581" y="2020982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uk-UA" sz="24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818200" y="219301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 sz="24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uk-UA" sz="24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426864" y="2138167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uk-UA" sz="24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uk-UA" sz="24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uk-UA" sz="24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17840" y="3864624"/>
            <a:ext cx="3594220" cy="2447121"/>
            <a:chOff x="176173" y="2290766"/>
            <a:chExt cx="4848265" cy="4286249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6173" y="2290766"/>
              <a:ext cx="4832350" cy="4286249"/>
              <a:chOff x="176173" y="2290766"/>
              <a:chExt cx="4832350" cy="4286249"/>
            </a:xfrm>
          </p:grpSpPr>
          <p:sp>
            <p:nvSpPr>
              <p:cNvPr id="26" name="Полилиния 25"/>
              <p:cNvSpPr/>
              <p:nvPr/>
            </p:nvSpPr>
            <p:spPr>
              <a:xfrm>
                <a:off x="176173" y="3752850"/>
                <a:ext cx="2597150" cy="1166817"/>
              </a:xfrm>
              <a:custGeom>
                <a:avLst/>
                <a:gdLst>
                  <a:gd name="connsiteX0" fmla="*/ 2597150 w 2597150"/>
                  <a:gd name="connsiteY0" fmla="*/ 0 h 1162050"/>
                  <a:gd name="connsiteX1" fmla="*/ 996950 w 2597150"/>
                  <a:gd name="connsiteY1" fmla="*/ 6350 h 1162050"/>
                  <a:gd name="connsiteX2" fmla="*/ 0 w 2597150"/>
                  <a:gd name="connsiteY2" fmla="*/ 1162050 h 1162050"/>
                  <a:gd name="connsiteX3" fmla="*/ 1524000 w 2597150"/>
                  <a:gd name="connsiteY3" fmla="*/ 1162050 h 1162050"/>
                  <a:gd name="connsiteX4" fmla="*/ 2597150 w 2597150"/>
                  <a:gd name="connsiteY4" fmla="*/ 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50" h="1162050">
                    <a:moveTo>
                      <a:pt x="2597150" y="0"/>
                    </a:moveTo>
                    <a:lnTo>
                      <a:pt x="996950" y="6350"/>
                    </a:lnTo>
                    <a:lnTo>
                      <a:pt x="0" y="1162050"/>
                    </a:lnTo>
                    <a:lnTo>
                      <a:pt x="1524000" y="1162050"/>
                    </a:lnTo>
                    <a:lnTo>
                      <a:pt x="2597150" y="0"/>
                    </a:lnTo>
                    <a:close/>
                  </a:path>
                </a:pathLst>
              </a:custGeom>
              <a:solidFill>
                <a:srgbClr val="FFC000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AutoShape 52"/>
              <p:cNvSpPr>
                <a:spLocks noChangeArrowheads="1"/>
              </p:cNvSpPr>
              <p:nvPr/>
            </p:nvSpPr>
            <p:spPr bwMode="auto">
              <a:xfrm rot="5400000" flipV="1">
                <a:off x="87274" y="3890966"/>
                <a:ext cx="4286249" cy="1085850"/>
              </a:xfrm>
              <a:prstGeom prst="parallelogram">
                <a:avLst>
                  <a:gd name="adj" fmla="val 84546"/>
                </a:avLst>
              </a:prstGeom>
              <a:solidFill>
                <a:srgbClr val="99CC00">
                  <a:alpha val="61960"/>
                </a:srgb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ru-RU" dirty="0">
                  <a:latin typeface="Arial Unicode MS" pitchFamily="34" charset="-128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1687473" y="3757617"/>
                <a:ext cx="3321050" cy="1155700"/>
              </a:xfrm>
              <a:custGeom>
                <a:avLst/>
                <a:gdLst>
                  <a:gd name="connsiteX0" fmla="*/ 0 w 3321050"/>
                  <a:gd name="connsiteY0" fmla="*/ 1155700 h 1155700"/>
                  <a:gd name="connsiteX1" fmla="*/ 1085850 w 3321050"/>
                  <a:gd name="connsiteY1" fmla="*/ 0 h 1155700"/>
                  <a:gd name="connsiteX2" fmla="*/ 3321050 w 3321050"/>
                  <a:gd name="connsiteY2" fmla="*/ 0 h 1155700"/>
                  <a:gd name="connsiteX3" fmla="*/ 2317750 w 3321050"/>
                  <a:gd name="connsiteY3" fmla="*/ 1155700 h 1155700"/>
                  <a:gd name="connsiteX4" fmla="*/ 0 w 3321050"/>
                  <a:gd name="connsiteY4" fmla="*/ 115570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050" h="1155700">
                    <a:moveTo>
                      <a:pt x="0" y="1155700"/>
                    </a:moveTo>
                    <a:lnTo>
                      <a:pt x="1085850" y="0"/>
                    </a:lnTo>
                    <a:lnTo>
                      <a:pt x="3321050" y="0"/>
                    </a:lnTo>
                    <a:lnTo>
                      <a:pt x="2317750" y="1155700"/>
                    </a:lnTo>
                    <a:lnTo>
                      <a:pt x="0" y="1155700"/>
                    </a:lnTo>
                    <a:close/>
                  </a:path>
                </a:pathLst>
              </a:custGeom>
              <a:solidFill>
                <a:srgbClr val="FFC000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1681123" y="2297117"/>
                <a:ext cx="1092200" cy="4260850"/>
              </a:xfrm>
              <a:custGeom>
                <a:avLst/>
                <a:gdLst>
                  <a:gd name="connsiteX0" fmla="*/ 0 w 1092200"/>
                  <a:gd name="connsiteY0" fmla="*/ 2609850 h 4260850"/>
                  <a:gd name="connsiteX1" fmla="*/ 1092200 w 1092200"/>
                  <a:gd name="connsiteY1" fmla="*/ 1447800 h 4260850"/>
                  <a:gd name="connsiteX2" fmla="*/ 1092200 w 1092200"/>
                  <a:gd name="connsiteY2" fmla="*/ 0 h 4260850"/>
                  <a:gd name="connsiteX3" fmla="*/ 6350 w 1092200"/>
                  <a:gd name="connsiteY3" fmla="*/ 1257300 h 4260850"/>
                  <a:gd name="connsiteX4" fmla="*/ 6350 w 1092200"/>
                  <a:gd name="connsiteY4" fmla="*/ 4260850 h 4260850"/>
                  <a:gd name="connsiteX5" fmla="*/ 1092200 w 1092200"/>
                  <a:gd name="connsiteY5" fmla="*/ 3003550 h 4260850"/>
                  <a:gd name="connsiteX6" fmla="*/ 1092200 w 1092200"/>
                  <a:gd name="connsiteY6" fmla="*/ 2609850 h 42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200" h="4260850">
                    <a:moveTo>
                      <a:pt x="0" y="2609850"/>
                    </a:moveTo>
                    <a:lnTo>
                      <a:pt x="1092200" y="1447800"/>
                    </a:lnTo>
                    <a:lnTo>
                      <a:pt x="1092200" y="0"/>
                    </a:lnTo>
                    <a:lnTo>
                      <a:pt x="6350" y="1257300"/>
                    </a:lnTo>
                    <a:lnTo>
                      <a:pt x="6350" y="4260850"/>
                    </a:lnTo>
                    <a:lnTo>
                      <a:pt x="1092200" y="3003550"/>
                    </a:lnTo>
                    <a:lnTo>
                      <a:pt x="1092200" y="2609850"/>
                    </a:lnTo>
                  </a:path>
                </a:pathLst>
              </a:cu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1687473" y="3752854"/>
                <a:ext cx="1085850" cy="1149350"/>
              </a:xfrm>
              <a:custGeom>
                <a:avLst/>
                <a:gdLst>
                  <a:gd name="connsiteX0" fmla="*/ 0 w 1085850"/>
                  <a:gd name="connsiteY0" fmla="*/ 0 h 1149350"/>
                  <a:gd name="connsiteX1" fmla="*/ 1085850 w 1085850"/>
                  <a:gd name="connsiteY1" fmla="*/ 0 h 1149350"/>
                  <a:gd name="connsiteX2" fmla="*/ 1085850 w 1085850"/>
                  <a:gd name="connsiteY2" fmla="*/ 1149350 h 11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5850" h="1149350">
                    <a:moveTo>
                      <a:pt x="0" y="0"/>
                    </a:moveTo>
                    <a:lnTo>
                      <a:pt x="1085850" y="0"/>
                    </a:lnTo>
                    <a:lnTo>
                      <a:pt x="1085850" y="1149350"/>
                    </a:lnTo>
                  </a:path>
                </a:pathLst>
              </a:custGeom>
              <a:ln w="19050">
                <a:solidFill>
                  <a:srgbClr val="99663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Rectangle 59"/>
              <p:cNvSpPr>
                <a:spLocks noChangeArrowheads="1"/>
              </p:cNvSpPr>
              <p:nvPr/>
            </p:nvSpPr>
            <p:spPr bwMode="auto">
              <a:xfrm>
                <a:off x="1687474" y="5757865"/>
                <a:ext cx="454517" cy="700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 i="1" dirty="0">
                    <a:solidFill>
                      <a:srgbClr val="000000"/>
                    </a:solidFill>
                  </a:rPr>
                  <a:t>β</a:t>
                </a:r>
                <a:endParaRPr lang="ru-RU" sz="2000" i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2586031" y="2290766"/>
                <a:ext cx="1092200" cy="4286249"/>
                <a:chOff x="2563785" y="2224071"/>
                <a:chExt cx="1092200" cy="4286249"/>
              </a:xfrm>
            </p:grpSpPr>
            <p:sp>
              <p:nvSpPr>
                <p:cNvPr id="38" name="AutoShape 5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963587" y="3824271"/>
                  <a:ext cx="4286249" cy="1085849"/>
                </a:xfrm>
                <a:prstGeom prst="parallelogram">
                  <a:avLst>
                    <a:gd name="adj" fmla="val 89632"/>
                  </a:avLst>
                </a:prstGeom>
                <a:solidFill>
                  <a:srgbClr val="00B0F0">
                    <a:alpha val="61960"/>
                  </a:srgbClr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ru-RU" dirty="0">
                    <a:latin typeface="Arial Unicode MS" pitchFamily="34" charset="-128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>
                <a:xfrm>
                  <a:off x="2563785" y="2224071"/>
                  <a:ext cx="1092200" cy="4260850"/>
                </a:xfrm>
                <a:custGeom>
                  <a:avLst/>
                  <a:gdLst>
                    <a:gd name="connsiteX0" fmla="*/ 0 w 1092200"/>
                    <a:gd name="connsiteY0" fmla="*/ 2609850 h 4260850"/>
                    <a:gd name="connsiteX1" fmla="*/ 1092200 w 1092200"/>
                    <a:gd name="connsiteY1" fmla="*/ 1447800 h 4260850"/>
                    <a:gd name="connsiteX2" fmla="*/ 1092200 w 1092200"/>
                    <a:gd name="connsiteY2" fmla="*/ 0 h 4260850"/>
                    <a:gd name="connsiteX3" fmla="*/ 6350 w 1092200"/>
                    <a:gd name="connsiteY3" fmla="*/ 1257300 h 4260850"/>
                    <a:gd name="connsiteX4" fmla="*/ 6350 w 1092200"/>
                    <a:gd name="connsiteY4" fmla="*/ 4260850 h 4260850"/>
                    <a:gd name="connsiteX5" fmla="*/ 1092200 w 1092200"/>
                    <a:gd name="connsiteY5" fmla="*/ 3003550 h 4260850"/>
                    <a:gd name="connsiteX6" fmla="*/ 1092200 w 1092200"/>
                    <a:gd name="connsiteY6" fmla="*/ 2609850 h 426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2200" h="4260850">
                      <a:moveTo>
                        <a:pt x="0" y="2609850"/>
                      </a:moveTo>
                      <a:lnTo>
                        <a:pt x="1092200" y="1447800"/>
                      </a:lnTo>
                      <a:lnTo>
                        <a:pt x="1092200" y="0"/>
                      </a:lnTo>
                      <a:lnTo>
                        <a:pt x="6350" y="1257300"/>
                      </a:lnTo>
                      <a:lnTo>
                        <a:pt x="6350" y="4260850"/>
                      </a:lnTo>
                      <a:lnTo>
                        <a:pt x="1092200" y="3003550"/>
                      </a:lnTo>
                      <a:lnTo>
                        <a:pt x="1092200" y="2609850"/>
                      </a:lnTo>
                    </a:path>
                  </a:pathLst>
                </a:cu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33" name="Полилиния 32"/>
              <p:cNvSpPr/>
              <p:nvPr/>
            </p:nvSpPr>
            <p:spPr>
              <a:xfrm>
                <a:off x="2774590" y="3752850"/>
                <a:ext cx="896112" cy="1160165"/>
              </a:xfrm>
              <a:custGeom>
                <a:avLst/>
                <a:gdLst>
                  <a:gd name="connsiteX0" fmla="*/ 0 w 896112"/>
                  <a:gd name="connsiteY0" fmla="*/ 0 h 1152144"/>
                  <a:gd name="connsiteX1" fmla="*/ 896112 w 896112"/>
                  <a:gd name="connsiteY1" fmla="*/ 0 h 1152144"/>
                  <a:gd name="connsiteX2" fmla="*/ 896112 w 896112"/>
                  <a:gd name="connsiteY2" fmla="*/ 1152144 h 115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6112" h="1152144">
                    <a:moveTo>
                      <a:pt x="0" y="0"/>
                    </a:moveTo>
                    <a:lnTo>
                      <a:pt x="896112" y="0"/>
                    </a:lnTo>
                    <a:lnTo>
                      <a:pt x="896112" y="1152144"/>
                    </a:lnTo>
                  </a:path>
                </a:pathLst>
              </a:custGeom>
              <a:ln w="19050">
                <a:solidFill>
                  <a:srgbClr val="99663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586031" y="5759501"/>
                <a:ext cx="484789" cy="700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l-GR" sz="2000" i="1" dirty="0" smtClean="0">
                    <a:solidFill>
                      <a:srgbClr val="000000"/>
                    </a:solidFill>
                  </a:rPr>
                  <a:t>α</a:t>
                </a:r>
                <a:endParaRPr lang="ru-RU" sz="20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541303" y="4335495"/>
                <a:ext cx="391809" cy="700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0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</a:t>
                </a:r>
                <a:endParaRPr lang="ru-RU" sz="20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892283" y="4372007"/>
                <a:ext cx="428569" cy="700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kern="0" dirty="0" smtClean="0">
                    <a:solidFill>
                      <a:srgbClr val="000000"/>
                    </a:solidFill>
                    <a:latin typeface="Cambria" pitchFamily="18" charset="0"/>
                  </a:rPr>
                  <a:t>b</a:t>
                </a:r>
                <a:endParaRPr lang="ru-RU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2841622" y="4335495"/>
                <a:ext cx="430730" cy="700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kern="0" dirty="0" smtClean="0">
                    <a:solidFill>
                      <a:srgbClr val="000000"/>
                    </a:solidFill>
                    <a:latin typeface="Cambria" pitchFamily="18" charset="0"/>
                  </a:rPr>
                  <a:t>a</a:t>
                </a:r>
                <a:endParaRPr lang="ru-RU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" name="Полилиния 24"/>
            <p:cNvSpPr/>
            <p:nvPr/>
          </p:nvSpPr>
          <p:spPr>
            <a:xfrm>
              <a:off x="185738" y="3748088"/>
              <a:ext cx="4838700" cy="1166813"/>
            </a:xfrm>
            <a:custGeom>
              <a:avLst/>
              <a:gdLst>
                <a:gd name="connsiteX0" fmla="*/ 1504950 w 4852988"/>
                <a:gd name="connsiteY0" fmla="*/ 0 h 1166813"/>
                <a:gd name="connsiteX1" fmla="*/ 985838 w 4852988"/>
                <a:gd name="connsiteY1" fmla="*/ 9525 h 1166813"/>
                <a:gd name="connsiteX2" fmla="*/ 0 w 4852988"/>
                <a:gd name="connsiteY2" fmla="*/ 1162050 h 1166813"/>
                <a:gd name="connsiteX3" fmla="*/ 3838575 w 4852988"/>
                <a:gd name="connsiteY3" fmla="*/ 1166813 h 1166813"/>
                <a:gd name="connsiteX4" fmla="*/ 4852988 w 4852988"/>
                <a:gd name="connsiteY4" fmla="*/ 4763 h 1166813"/>
                <a:gd name="connsiteX5" fmla="*/ 3490913 w 4852988"/>
                <a:gd name="connsiteY5" fmla="*/ 4763 h 116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2988" h="1166813">
                  <a:moveTo>
                    <a:pt x="1504950" y="0"/>
                  </a:moveTo>
                  <a:lnTo>
                    <a:pt x="985838" y="9525"/>
                  </a:lnTo>
                  <a:lnTo>
                    <a:pt x="0" y="1162050"/>
                  </a:lnTo>
                  <a:lnTo>
                    <a:pt x="3838575" y="1166813"/>
                  </a:lnTo>
                  <a:lnTo>
                    <a:pt x="4852988" y="4763"/>
                  </a:lnTo>
                  <a:lnTo>
                    <a:pt x="3490913" y="4763"/>
                  </a:lnTo>
                </a:path>
              </a:pathLst>
            </a:custGeom>
            <a:ln w="190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41" name="Прямая соединительная линия 40"/>
          <p:cNvCxnSpPr>
            <a:stCxn id="25" idx="5"/>
          </p:cNvCxnSpPr>
          <p:nvPr/>
        </p:nvCxnSpPr>
        <p:spPr>
          <a:xfrm flipH="1">
            <a:off x="2418495" y="4699363"/>
            <a:ext cx="786775" cy="656193"/>
          </a:xfrm>
          <a:prstGeom prst="line">
            <a:avLst/>
          </a:prstGeom>
          <a:ln w="254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747335" y="4696644"/>
            <a:ext cx="786775" cy="656193"/>
          </a:xfrm>
          <a:prstGeom prst="line">
            <a:avLst/>
          </a:prstGeom>
          <a:ln w="254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5159652" y="3487583"/>
            <a:ext cx="2809772" cy="2838639"/>
            <a:chOff x="555570" y="2441448"/>
            <a:chExt cx="4016430" cy="4124869"/>
          </a:xfrm>
        </p:grpSpPr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962097" y="2441594"/>
              <a:ext cx="930275" cy="4103687"/>
              <a:chOff x="1701" y="1344"/>
              <a:chExt cx="586" cy="2585"/>
            </a:xfrm>
            <a:solidFill>
              <a:srgbClr val="92D050"/>
            </a:solidFill>
          </p:grpSpPr>
          <p:sp>
            <p:nvSpPr>
              <p:cNvPr id="81" name="Freeform 5"/>
              <p:cNvSpPr>
                <a:spLocks/>
              </p:cNvSpPr>
              <p:nvPr/>
            </p:nvSpPr>
            <p:spPr bwMode="auto">
              <a:xfrm>
                <a:off x="1701" y="1344"/>
                <a:ext cx="586" cy="2585"/>
              </a:xfrm>
              <a:custGeom>
                <a:avLst/>
                <a:gdLst>
                  <a:gd name="T0" fmla="*/ 0 w 589"/>
                  <a:gd name="T1" fmla="*/ 317 h 2585"/>
                  <a:gd name="T2" fmla="*/ 589 w 589"/>
                  <a:gd name="T3" fmla="*/ 0 h 2585"/>
                  <a:gd name="T4" fmla="*/ 589 w 589"/>
                  <a:gd name="T5" fmla="*/ 2268 h 2585"/>
                  <a:gd name="T6" fmla="*/ 0 w 589"/>
                  <a:gd name="T7" fmla="*/ 2585 h 2585"/>
                  <a:gd name="T8" fmla="*/ 0 w 589"/>
                  <a:gd name="T9" fmla="*/ 317 h 2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2585"/>
                  <a:gd name="T17" fmla="*/ 589 w 589"/>
                  <a:gd name="T18" fmla="*/ 2585 h 2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2585">
                    <a:moveTo>
                      <a:pt x="0" y="317"/>
                    </a:moveTo>
                    <a:lnTo>
                      <a:pt x="589" y="0"/>
                    </a:lnTo>
                    <a:lnTo>
                      <a:pt x="589" y="2268"/>
                    </a:lnTo>
                    <a:lnTo>
                      <a:pt x="0" y="2585"/>
                    </a:lnTo>
                    <a:lnTo>
                      <a:pt x="0" y="3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 flipH="1">
                <a:off x="2287" y="1805"/>
                <a:ext cx="0" cy="690"/>
              </a:xfrm>
              <a:prstGeom prst="line">
                <a:avLst/>
              </a:prstGeom>
              <a:grpFill/>
              <a:ln w="19050">
                <a:solidFill>
                  <a:srgbClr val="9966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 flipH="1">
              <a:off x="1979576" y="4816494"/>
              <a:ext cx="919145" cy="10588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H="1">
              <a:off x="1979576" y="3160731"/>
              <a:ext cx="919145" cy="10715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1943065" y="5984911"/>
              <a:ext cx="360362" cy="58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latin typeface="Cambria" pitchFamily="18" charset="0"/>
                  <a:ea typeface="Arial Unicode MS" pitchFamily="34" charset="-128"/>
                  <a:cs typeface="Arial Unicode MS" pitchFamily="34" charset="-128"/>
                </a:rPr>
                <a:t>γ</a:t>
              </a: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965960" y="2441448"/>
              <a:ext cx="924878" cy="4096512"/>
            </a:xfrm>
            <a:custGeom>
              <a:avLst/>
              <a:gdLst>
                <a:gd name="connsiteX0" fmla="*/ 932688 w 932688"/>
                <a:gd name="connsiteY0" fmla="*/ 722376 h 4096512"/>
                <a:gd name="connsiteX1" fmla="*/ 932688 w 932688"/>
                <a:gd name="connsiteY1" fmla="*/ 0 h 4096512"/>
                <a:gd name="connsiteX2" fmla="*/ 0 w 932688"/>
                <a:gd name="connsiteY2" fmla="*/ 521208 h 4096512"/>
                <a:gd name="connsiteX3" fmla="*/ 9144 w 932688"/>
                <a:gd name="connsiteY3" fmla="*/ 4096512 h 4096512"/>
                <a:gd name="connsiteX4" fmla="*/ 923544 w 932688"/>
                <a:gd name="connsiteY4" fmla="*/ 3602736 h 4096512"/>
                <a:gd name="connsiteX5" fmla="*/ 923544 w 932688"/>
                <a:gd name="connsiteY5" fmla="*/ 3447288 h 409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688" h="4096512">
                  <a:moveTo>
                    <a:pt x="932688" y="722376"/>
                  </a:moveTo>
                  <a:lnTo>
                    <a:pt x="932688" y="0"/>
                  </a:lnTo>
                  <a:lnTo>
                    <a:pt x="0" y="521208"/>
                  </a:lnTo>
                  <a:lnTo>
                    <a:pt x="9144" y="4096512"/>
                  </a:lnTo>
                  <a:lnTo>
                    <a:pt x="923544" y="3602736"/>
                  </a:lnTo>
                  <a:lnTo>
                    <a:pt x="923544" y="3447288"/>
                  </a:ln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581025" y="4816494"/>
              <a:ext cx="3990975" cy="1085850"/>
              <a:chOff x="581025" y="4816494"/>
              <a:chExt cx="3990975" cy="1085850"/>
            </a:xfrm>
          </p:grpSpPr>
          <p:sp>
            <p:nvSpPr>
              <p:cNvPr id="79" name="AutoShape 13"/>
              <p:cNvSpPr>
                <a:spLocks noChangeArrowheads="1"/>
              </p:cNvSpPr>
              <p:nvPr/>
            </p:nvSpPr>
            <p:spPr bwMode="auto">
              <a:xfrm>
                <a:off x="592084" y="4816494"/>
                <a:ext cx="3979916" cy="1081087"/>
              </a:xfrm>
              <a:prstGeom prst="parallelogram">
                <a:avLst>
                  <a:gd name="adj" fmla="val 83260"/>
                </a:avLst>
              </a:prstGeom>
              <a:solidFill>
                <a:srgbClr val="5A9BE2">
                  <a:alpha val="52157"/>
                </a:srgbClr>
              </a:solidFill>
              <a:ln w="222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581025" y="4816494"/>
                <a:ext cx="3990975" cy="1085850"/>
              </a:xfrm>
              <a:custGeom>
                <a:avLst/>
                <a:gdLst>
                  <a:gd name="connsiteX0" fmla="*/ 2333625 w 3990975"/>
                  <a:gd name="connsiteY0" fmla="*/ 4762 h 1085850"/>
                  <a:gd name="connsiteX1" fmla="*/ 3990975 w 3990975"/>
                  <a:gd name="connsiteY1" fmla="*/ 4762 h 1085850"/>
                  <a:gd name="connsiteX2" fmla="*/ 3100388 w 3990975"/>
                  <a:gd name="connsiteY2" fmla="*/ 1081087 h 1085850"/>
                  <a:gd name="connsiteX3" fmla="*/ 0 w 3990975"/>
                  <a:gd name="connsiteY3" fmla="*/ 1085850 h 1085850"/>
                  <a:gd name="connsiteX4" fmla="*/ 895350 w 3990975"/>
                  <a:gd name="connsiteY4" fmla="*/ 0 h 1085850"/>
                  <a:gd name="connsiteX5" fmla="*/ 1385888 w 3990975"/>
                  <a:gd name="connsiteY5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0975" h="1085850">
                    <a:moveTo>
                      <a:pt x="2333625" y="4762"/>
                    </a:moveTo>
                    <a:lnTo>
                      <a:pt x="3990975" y="4762"/>
                    </a:lnTo>
                    <a:lnTo>
                      <a:pt x="3100388" y="1081087"/>
                    </a:lnTo>
                    <a:lnTo>
                      <a:pt x="0" y="1085850"/>
                    </a:lnTo>
                    <a:lnTo>
                      <a:pt x="895350" y="0"/>
                    </a:lnTo>
                    <a:lnTo>
                      <a:pt x="1385888" y="0"/>
                    </a:lnTo>
                  </a:path>
                </a:pathLst>
              </a:cu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50" name="Прямая соединительная линия 49"/>
            <p:cNvCxnSpPr/>
            <p:nvPr/>
          </p:nvCxnSpPr>
          <p:spPr>
            <a:xfrm rot="10800000">
              <a:off x="1979578" y="3173409"/>
              <a:ext cx="882629" cy="0"/>
            </a:xfrm>
            <a:prstGeom prst="line">
              <a:avLst/>
            </a:prstGeom>
            <a:ln w="19050">
              <a:solidFill>
                <a:srgbClr val="9966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>
              <a:stCxn id="45" idx="0"/>
              <a:endCxn id="80" idx="5"/>
            </p:cNvCxnSpPr>
            <p:nvPr/>
          </p:nvCxnSpPr>
          <p:spPr>
            <a:xfrm rot="5400000">
              <a:off x="2432818" y="4350591"/>
              <a:ext cx="0" cy="931807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>
              <a:stCxn id="45" idx="0"/>
              <a:endCxn id="48" idx="5"/>
            </p:cNvCxnSpPr>
            <p:nvPr/>
          </p:nvCxnSpPr>
          <p:spPr>
            <a:xfrm rot="5400000">
              <a:off x="2354125" y="5344140"/>
              <a:ext cx="1072242" cy="16950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>
              <a:endCxn id="45" idx="0"/>
            </p:cNvCxnSpPr>
            <p:nvPr/>
          </p:nvCxnSpPr>
          <p:spPr>
            <a:xfrm rot="16200000" flipH="1">
              <a:off x="2621716" y="4539488"/>
              <a:ext cx="547693" cy="6317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Группа 53"/>
            <p:cNvGrpSpPr/>
            <p:nvPr/>
          </p:nvGrpSpPr>
          <p:grpSpPr>
            <a:xfrm>
              <a:off x="555570" y="3173409"/>
              <a:ext cx="4016430" cy="1087434"/>
              <a:chOff x="555570" y="3167063"/>
              <a:chExt cx="4016430" cy="1087434"/>
            </a:xfrm>
          </p:grpSpPr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>
                <a:off x="555570" y="3173409"/>
                <a:ext cx="4016430" cy="1081088"/>
              </a:xfrm>
              <a:prstGeom prst="parallelogram">
                <a:avLst>
                  <a:gd name="adj" fmla="val 83260"/>
                </a:avLst>
              </a:prstGeom>
              <a:solidFill>
                <a:srgbClr val="FFC000">
                  <a:alpha val="50980"/>
                </a:srgbClr>
              </a:solidFill>
              <a:ln w="222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71500" y="3167063"/>
                <a:ext cx="3990975" cy="1085850"/>
              </a:xfrm>
              <a:custGeom>
                <a:avLst/>
                <a:gdLst>
                  <a:gd name="connsiteX0" fmla="*/ 2333625 w 3990975"/>
                  <a:gd name="connsiteY0" fmla="*/ 4762 h 1085850"/>
                  <a:gd name="connsiteX1" fmla="*/ 3990975 w 3990975"/>
                  <a:gd name="connsiteY1" fmla="*/ 4762 h 1085850"/>
                  <a:gd name="connsiteX2" fmla="*/ 3100388 w 3990975"/>
                  <a:gd name="connsiteY2" fmla="*/ 1081087 h 1085850"/>
                  <a:gd name="connsiteX3" fmla="*/ 0 w 3990975"/>
                  <a:gd name="connsiteY3" fmla="*/ 1085850 h 1085850"/>
                  <a:gd name="connsiteX4" fmla="*/ 895350 w 3990975"/>
                  <a:gd name="connsiteY4" fmla="*/ 0 h 1085850"/>
                  <a:gd name="connsiteX5" fmla="*/ 1385888 w 3990975"/>
                  <a:gd name="connsiteY5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0975" h="1085850">
                    <a:moveTo>
                      <a:pt x="2333625" y="4762"/>
                    </a:moveTo>
                    <a:lnTo>
                      <a:pt x="3990975" y="4762"/>
                    </a:lnTo>
                    <a:lnTo>
                      <a:pt x="3100388" y="1081087"/>
                    </a:lnTo>
                    <a:lnTo>
                      <a:pt x="0" y="1085850"/>
                    </a:lnTo>
                    <a:lnTo>
                      <a:pt x="895350" y="0"/>
                    </a:lnTo>
                    <a:lnTo>
                      <a:pt x="1385888" y="0"/>
                    </a:lnTo>
                  </a:path>
                </a:pathLst>
              </a:custGeom>
              <a:ln w="1905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5" name="Group 35"/>
            <p:cNvGrpSpPr>
              <a:grpSpLocks/>
            </p:cNvGrpSpPr>
            <p:nvPr/>
          </p:nvGrpSpPr>
          <p:grpSpPr bwMode="auto">
            <a:xfrm>
              <a:off x="2600298" y="2625744"/>
              <a:ext cx="9499" cy="3560763"/>
              <a:chOff x="-7844" y="1369"/>
              <a:chExt cx="9499" cy="2243"/>
            </a:xfrm>
          </p:grpSpPr>
          <p:sp>
            <p:nvSpPr>
              <p:cNvPr id="72" name="Line 24"/>
              <p:cNvSpPr>
                <a:spLocks noChangeShapeType="1"/>
              </p:cNvSpPr>
              <p:nvPr/>
            </p:nvSpPr>
            <p:spPr bwMode="auto">
              <a:xfrm>
                <a:off x="1655" y="2387"/>
                <a:ext cx="0" cy="589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3" name="Line 25"/>
              <p:cNvSpPr>
                <a:spLocks noChangeShapeType="1"/>
              </p:cNvSpPr>
              <p:nvPr/>
            </p:nvSpPr>
            <p:spPr bwMode="auto">
              <a:xfrm>
                <a:off x="1655" y="1933"/>
                <a:ext cx="0" cy="45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4" name="Line 27"/>
              <p:cNvSpPr>
                <a:spLocks noChangeShapeType="1"/>
              </p:cNvSpPr>
              <p:nvPr/>
            </p:nvSpPr>
            <p:spPr bwMode="auto">
              <a:xfrm>
                <a:off x="1655" y="2976"/>
                <a:ext cx="0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5" name="Line 30"/>
              <p:cNvSpPr>
                <a:spLocks noChangeShapeType="1"/>
              </p:cNvSpPr>
              <p:nvPr/>
            </p:nvSpPr>
            <p:spPr bwMode="auto">
              <a:xfrm>
                <a:off x="1655" y="3430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6" name="Line 32"/>
              <p:cNvSpPr>
                <a:spLocks noChangeShapeType="1"/>
              </p:cNvSpPr>
              <p:nvPr/>
            </p:nvSpPr>
            <p:spPr bwMode="auto">
              <a:xfrm flipH="1" flipV="1">
                <a:off x="-7844" y="1369"/>
                <a:ext cx="9499" cy="5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n w="1905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2554259" y="5094310"/>
              <a:ext cx="109540" cy="10954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7" name="Oval 37"/>
            <p:cNvSpPr>
              <a:spLocks noChangeArrowheads="1"/>
            </p:cNvSpPr>
            <p:nvPr/>
          </p:nvSpPr>
          <p:spPr bwMode="auto">
            <a:xfrm>
              <a:off x="2549497" y="3448050"/>
              <a:ext cx="109539" cy="10954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8" name="Text Box 40"/>
            <p:cNvSpPr txBox="1">
              <a:spLocks noChangeArrowheads="1"/>
            </p:cNvSpPr>
            <p:nvPr/>
          </p:nvSpPr>
          <p:spPr bwMode="auto">
            <a:xfrm>
              <a:off x="1906551" y="5181624"/>
              <a:ext cx="358775" cy="58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mbria" pitchFamily="18" charset="0"/>
                </a:rPr>
                <a:t>B</a:t>
              </a:r>
              <a:endParaRPr lang="ru-RU" sz="2000" b="1" dirty="0">
                <a:latin typeface="Cambria" pitchFamily="18" charset="0"/>
              </a:endParaRPr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auto">
            <a:xfrm>
              <a:off x="2271681" y="4779980"/>
              <a:ext cx="503237" cy="58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mbria" pitchFamily="18" charset="0"/>
                </a:rPr>
                <a:t>D</a:t>
              </a:r>
              <a:endParaRPr lang="ru-RU" sz="2000" b="1" dirty="0">
                <a:latin typeface="Cambria" pitchFamily="18" charset="0"/>
              </a:endParaRP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1906551" y="3428999"/>
              <a:ext cx="504825" cy="58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mbria" pitchFamily="18" charset="0"/>
                </a:rPr>
                <a:t>A</a:t>
              </a:r>
              <a:endParaRPr lang="ru-RU" sz="2000" b="1" dirty="0">
                <a:latin typeface="Cambria" pitchFamily="18" charset="0"/>
              </a:endParaRPr>
            </a:p>
          </p:txBody>
        </p:sp>
        <p:sp>
          <p:nvSpPr>
            <p:cNvPr id="61" name="Text Box 43"/>
            <p:cNvSpPr txBox="1">
              <a:spLocks noChangeArrowheads="1"/>
            </p:cNvSpPr>
            <p:nvPr/>
          </p:nvSpPr>
          <p:spPr bwMode="auto">
            <a:xfrm>
              <a:off x="2308194" y="3100383"/>
              <a:ext cx="358775" cy="58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mbria" pitchFamily="18" charset="0"/>
                </a:rPr>
                <a:t>C</a:t>
              </a:r>
              <a:endParaRPr lang="ru-RU" sz="2000" b="1" dirty="0">
                <a:latin typeface="Cambria" pitchFamily="18" charset="0"/>
              </a:endParaRPr>
            </a:p>
          </p:txBody>
        </p: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811161" y="3757617"/>
              <a:ext cx="360362" cy="58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latin typeface="Cambria" pitchFamily="18" charset="0"/>
                </a:rPr>
                <a:t>α</a:t>
              </a:r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auto">
            <a:xfrm>
              <a:off x="807982" y="5386406"/>
              <a:ext cx="467908" cy="58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Cambria" pitchFamily="18" charset="0"/>
                </a:rPr>
                <a:t>β</a:t>
              </a:r>
              <a:endParaRPr lang="ru-RU" sz="2000" dirty="0">
                <a:latin typeface="Cambria" pitchFamily="18" charset="0"/>
              </a:endParaRPr>
            </a:p>
          </p:txBody>
        </p:sp>
        <p:grpSp>
          <p:nvGrpSpPr>
            <p:cNvPr id="64" name="Group 34"/>
            <p:cNvGrpSpPr>
              <a:grpSpLocks/>
            </p:cNvGrpSpPr>
            <p:nvPr/>
          </p:nvGrpSpPr>
          <p:grpSpPr bwMode="auto">
            <a:xfrm>
              <a:off x="2271681" y="2808279"/>
              <a:ext cx="0" cy="3563938"/>
              <a:chOff x="1429" y="1503"/>
              <a:chExt cx="0" cy="2245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429" y="2400"/>
                <a:ext cx="0" cy="82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8" name="Line 28"/>
              <p:cNvSpPr>
                <a:spLocks noChangeShapeType="1"/>
              </p:cNvSpPr>
              <p:nvPr/>
            </p:nvSpPr>
            <p:spPr bwMode="auto">
              <a:xfrm>
                <a:off x="1429" y="3249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" name="Line 31"/>
              <p:cNvSpPr>
                <a:spLocks noChangeShapeType="1"/>
              </p:cNvSpPr>
              <p:nvPr/>
            </p:nvSpPr>
            <p:spPr bwMode="auto">
              <a:xfrm>
                <a:off x="1429" y="3430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 flipV="1">
                <a:off x="1429" y="1503"/>
                <a:ext cx="0" cy="70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n w="190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Line 26"/>
              <p:cNvSpPr>
                <a:spLocks noChangeShapeType="1"/>
              </p:cNvSpPr>
              <p:nvPr/>
            </p:nvSpPr>
            <p:spPr bwMode="auto">
              <a:xfrm flipV="1">
                <a:off x="1429" y="2205"/>
                <a:ext cx="0" cy="17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5" name="Oval 36"/>
            <p:cNvSpPr>
              <a:spLocks noChangeArrowheads="1"/>
            </p:cNvSpPr>
            <p:nvPr/>
          </p:nvSpPr>
          <p:spPr bwMode="auto">
            <a:xfrm>
              <a:off x="2212942" y="3825880"/>
              <a:ext cx="109539" cy="109539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6" name="Oval 38"/>
            <p:cNvSpPr>
              <a:spLocks noChangeArrowheads="1"/>
            </p:cNvSpPr>
            <p:nvPr/>
          </p:nvSpPr>
          <p:spPr bwMode="auto">
            <a:xfrm>
              <a:off x="2217705" y="5491191"/>
              <a:ext cx="111152" cy="1128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627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Застосування знань в стандартних умовах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79432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№ </a:t>
            </a:r>
            <a:r>
              <a:rPr lang="uk-UA" b="1" dirty="0"/>
              <a:t>1</a:t>
            </a:r>
            <a:r>
              <a:rPr lang="uk-UA" b="1" dirty="0" smtClean="0"/>
              <a:t>. </a:t>
            </a:r>
            <a:r>
              <a:rPr lang="uk-UA" b="1" i="1" dirty="0"/>
              <a:t>Відрізки OA, OB, OC не лежать в одній площині. Доведіть, що площина, яка проходить через їх середини, паралельна площині (ABC</a:t>
            </a:r>
            <a:r>
              <a:rPr lang="uk-UA" b="1" i="1" dirty="0" smtClean="0"/>
              <a:t>)</a:t>
            </a:r>
            <a:endParaRPr lang="uk-UA" sz="2400" b="1" dirty="0"/>
          </a:p>
        </p:txBody>
      </p:sp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9983"/>
            <a:ext cx="3052763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1484784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Дано: ОА, ОВ, ОС - відрізки</a:t>
            </a:r>
          </a:p>
          <a:p>
            <a:r>
              <a:rPr lang="uk-UA" b="1" dirty="0"/>
              <a:t>В</a:t>
            </a:r>
            <a:r>
              <a:rPr lang="uk-UA" b="1" baseline="-25000" dirty="0"/>
              <a:t>1</a:t>
            </a:r>
            <a:r>
              <a:rPr lang="uk-UA" b="1" dirty="0">
                <a:sym typeface="Symbol"/>
              </a:rPr>
              <a:t></a:t>
            </a:r>
            <a:r>
              <a:rPr lang="uk-UA" b="1" dirty="0"/>
              <a:t>ОВ, ОВ</a:t>
            </a:r>
            <a:r>
              <a:rPr lang="uk-UA" b="1" baseline="-25000" dirty="0"/>
              <a:t>1</a:t>
            </a:r>
            <a:r>
              <a:rPr lang="uk-UA" b="1" dirty="0"/>
              <a:t> = ВВ</a:t>
            </a:r>
            <a:r>
              <a:rPr lang="uk-UA" b="1" baseline="-25000" dirty="0"/>
              <a:t>1</a:t>
            </a:r>
            <a:r>
              <a:rPr lang="uk-UA" b="1" dirty="0"/>
              <a:t>, </a:t>
            </a:r>
          </a:p>
          <a:p>
            <a:r>
              <a:rPr lang="uk-UA" b="1" dirty="0"/>
              <a:t>А</a:t>
            </a:r>
            <a:r>
              <a:rPr lang="uk-UA" b="1" baseline="-25000" dirty="0"/>
              <a:t>1</a:t>
            </a:r>
            <a:r>
              <a:rPr lang="uk-UA" b="1" dirty="0">
                <a:sym typeface="Symbol"/>
              </a:rPr>
              <a:t></a:t>
            </a:r>
            <a:r>
              <a:rPr lang="uk-UA" b="1" dirty="0"/>
              <a:t>ОА, ОА</a:t>
            </a:r>
            <a:r>
              <a:rPr lang="uk-UA" b="1" baseline="-25000" dirty="0"/>
              <a:t>1</a:t>
            </a:r>
            <a:r>
              <a:rPr lang="uk-UA" b="1" dirty="0"/>
              <a:t> = АА</a:t>
            </a:r>
            <a:r>
              <a:rPr lang="uk-UA" b="1" baseline="-25000" dirty="0"/>
              <a:t>1</a:t>
            </a:r>
            <a:r>
              <a:rPr lang="uk-UA" b="1" dirty="0"/>
              <a:t>, </a:t>
            </a:r>
          </a:p>
          <a:p>
            <a:r>
              <a:rPr lang="uk-UA" b="1" dirty="0"/>
              <a:t>С</a:t>
            </a:r>
            <a:r>
              <a:rPr lang="uk-UA" b="1" baseline="-25000" dirty="0"/>
              <a:t>1</a:t>
            </a:r>
            <a:r>
              <a:rPr lang="uk-UA" b="1" dirty="0">
                <a:sym typeface="Symbol"/>
              </a:rPr>
              <a:t></a:t>
            </a:r>
            <a:r>
              <a:rPr lang="uk-UA" b="1" dirty="0"/>
              <a:t>ОС, ОС</a:t>
            </a:r>
            <a:r>
              <a:rPr lang="uk-UA" b="1" baseline="-25000" dirty="0"/>
              <a:t>1</a:t>
            </a:r>
            <a:r>
              <a:rPr lang="uk-UA" b="1" dirty="0"/>
              <a:t> = СС</a:t>
            </a:r>
            <a:r>
              <a:rPr lang="uk-UA" b="1" baseline="-25000" dirty="0"/>
              <a:t>1</a:t>
            </a:r>
            <a:endParaRPr lang="uk-UA" b="1" dirty="0"/>
          </a:p>
          <a:p>
            <a:r>
              <a:rPr lang="uk-UA" b="1" dirty="0"/>
              <a:t>Довести: (А</a:t>
            </a:r>
            <a:r>
              <a:rPr lang="en-US" b="1" baseline="-25000" dirty="0"/>
              <a:t>1</a:t>
            </a:r>
            <a:r>
              <a:rPr lang="uk-UA" b="1" dirty="0"/>
              <a:t>В</a:t>
            </a:r>
            <a:r>
              <a:rPr lang="en-US" b="1" baseline="-25000" dirty="0"/>
              <a:t>1</a:t>
            </a:r>
            <a:r>
              <a:rPr lang="uk-UA" b="1" dirty="0"/>
              <a:t>С</a:t>
            </a:r>
            <a:r>
              <a:rPr lang="en-US" b="1" baseline="-25000" dirty="0"/>
              <a:t>1</a:t>
            </a:r>
            <a:r>
              <a:rPr lang="uk-UA" b="1" dirty="0"/>
              <a:t>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</a:t>
            </a:r>
            <a:r>
              <a:rPr lang="uk-UA" b="1" dirty="0"/>
              <a:t>(АВС)</a:t>
            </a:r>
          </a:p>
          <a:p>
            <a:pPr algn="ctr"/>
            <a:r>
              <a:rPr lang="uk-UA" dirty="0"/>
              <a:t>Доведення </a:t>
            </a:r>
          </a:p>
          <a:p>
            <a:pPr lvl="0"/>
            <a:r>
              <a:rPr lang="uk-UA" dirty="0" smtClean="0"/>
              <a:t>1) (А</a:t>
            </a:r>
            <a:r>
              <a:rPr lang="ru-RU" baseline="-25000" dirty="0"/>
              <a:t>1</a:t>
            </a:r>
            <a:r>
              <a:rPr lang="uk-UA" dirty="0"/>
              <a:t>В</a:t>
            </a:r>
            <a:r>
              <a:rPr lang="ru-RU" baseline="-25000" dirty="0"/>
              <a:t>1</a:t>
            </a:r>
            <a:r>
              <a:rPr lang="uk-UA" dirty="0"/>
              <a:t>С</a:t>
            </a:r>
            <a:r>
              <a:rPr lang="ru-RU" baseline="-25000" dirty="0"/>
              <a:t>1</a:t>
            </a:r>
            <a:r>
              <a:rPr lang="uk-UA" dirty="0"/>
              <a:t>) = </a:t>
            </a:r>
            <a:r>
              <a:rPr lang="uk-UA" b="1" dirty="0">
                <a:sym typeface="Symbol"/>
              </a:rPr>
              <a:t>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акс</a:t>
            </a:r>
            <a:r>
              <a:rPr lang="uk-UA" dirty="0"/>
              <a:t>. С</a:t>
            </a:r>
            <a:r>
              <a:rPr lang="uk-UA" baseline="-25000" dirty="0"/>
              <a:t>3</a:t>
            </a:r>
            <a:r>
              <a:rPr lang="uk-UA" dirty="0"/>
              <a:t>)</a:t>
            </a:r>
          </a:p>
          <a:p>
            <a:pPr lvl="0"/>
            <a:r>
              <a:rPr lang="uk-UA" dirty="0"/>
              <a:t>В </a:t>
            </a:r>
            <a:r>
              <a:rPr lang="uk-UA">
                <a:sym typeface="Symbol"/>
              </a:rPr>
              <a:t></a:t>
            </a:r>
            <a:r>
              <a:rPr lang="uk-UA" smtClean="0"/>
              <a:t>АОВ </a:t>
            </a:r>
            <a:r>
              <a:rPr lang="uk-UA" dirty="0"/>
              <a:t>А</a:t>
            </a:r>
            <a:r>
              <a:rPr lang="ru-RU" baseline="-25000" dirty="0"/>
              <a:t>1</a:t>
            </a:r>
            <a:r>
              <a:rPr lang="uk-UA" dirty="0"/>
              <a:t>В</a:t>
            </a:r>
            <a:r>
              <a:rPr lang="ru-RU" baseline="-25000" dirty="0"/>
              <a:t>1 </a:t>
            </a:r>
            <a:r>
              <a:rPr lang="uk-UA" dirty="0"/>
              <a:t> - середня </a:t>
            </a:r>
            <a:r>
              <a:rPr lang="uk-UA" dirty="0" smtClean="0"/>
              <a:t>лінія </a:t>
            </a:r>
            <a:r>
              <a:rPr lang="uk-UA" dirty="0" smtClean="0">
                <a:sym typeface="Symbol"/>
              </a:rPr>
              <a:t></a:t>
            </a:r>
            <a:endParaRPr lang="uk-UA" dirty="0"/>
          </a:p>
          <a:p>
            <a:pPr algn="ctr"/>
            <a:r>
              <a:rPr lang="uk-UA" dirty="0"/>
              <a:t>АВ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uk-UA" dirty="0" smtClean="0"/>
              <a:t>А</a:t>
            </a:r>
            <a:r>
              <a:rPr lang="ru-RU" baseline="-25000" dirty="0"/>
              <a:t>1</a:t>
            </a:r>
            <a:r>
              <a:rPr lang="uk-UA" dirty="0"/>
              <a:t>В</a:t>
            </a:r>
            <a:r>
              <a:rPr lang="ru-RU" baseline="-25000" dirty="0"/>
              <a:t>1 </a:t>
            </a:r>
            <a:endParaRPr lang="uk-UA" dirty="0"/>
          </a:p>
          <a:p>
            <a:r>
              <a:rPr lang="uk-UA" dirty="0"/>
              <a:t>Аналогічно, 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uk-UA" dirty="0"/>
              <a:t>А</a:t>
            </a:r>
            <a:r>
              <a:rPr lang="ru-RU" baseline="-25000" dirty="0"/>
              <a:t>1</a:t>
            </a:r>
            <a:r>
              <a:rPr lang="uk-UA" dirty="0"/>
              <a:t>С</a:t>
            </a:r>
            <a:r>
              <a:rPr lang="ru-RU" baseline="-25000" dirty="0"/>
              <a:t>1 </a:t>
            </a:r>
            <a:endParaRPr lang="uk-UA" dirty="0"/>
          </a:p>
          <a:p>
            <a:pPr lvl="0"/>
            <a:r>
              <a:rPr lang="uk-UA" dirty="0" smtClean="0"/>
              <a:t>2) АВ</a:t>
            </a:r>
            <a:r>
              <a:rPr lang="uk-UA" dirty="0"/>
              <a:t>∩АС = А, А</a:t>
            </a:r>
            <a:r>
              <a:rPr lang="uk-UA" baseline="-25000" dirty="0"/>
              <a:t>1</a:t>
            </a:r>
            <a:r>
              <a:rPr lang="uk-UA" dirty="0"/>
              <a:t>В</a:t>
            </a:r>
            <a:r>
              <a:rPr lang="uk-UA" baseline="-25000" dirty="0"/>
              <a:t>1</a:t>
            </a:r>
            <a:r>
              <a:rPr lang="uk-UA" dirty="0"/>
              <a:t> ∩А</a:t>
            </a:r>
            <a:r>
              <a:rPr lang="uk-UA" baseline="-25000" dirty="0"/>
              <a:t>1</a:t>
            </a:r>
            <a:r>
              <a:rPr lang="uk-UA" dirty="0"/>
              <a:t>С</a:t>
            </a:r>
            <a:r>
              <a:rPr lang="uk-UA" baseline="-25000" dirty="0"/>
              <a:t>1</a:t>
            </a:r>
            <a:r>
              <a:rPr lang="uk-UA" dirty="0"/>
              <a:t> = А</a:t>
            </a:r>
            <a:r>
              <a:rPr lang="uk-UA" baseline="-25000" dirty="0"/>
              <a:t>1</a:t>
            </a:r>
            <a:r>
              <a:rPr lang="uk-UA" dirty="0"/>
              <a:t>, </a:t>
            </a:r>
          </a:p>
          <a:p>
            <a:r>
              <a:rPr lang="uk-UA" dirty="0"/>
              <a:t>І ці прямі попарно паралельні </a:t>
            </a:r>
            <a:r>
              <a:rPr lang="uk-UA" dirty="0">
                <a:sym typeface="Symbol"/>
              </a:rPr>
              <a:t></a:t>
            </a:r>
            <a:endParaRPr lang="uk-UA" dirty="0"/>
          </a:p>
          <a:p>
            <a:pPr algn="ctr"/>
            <a:r>
              <a:rPr lang="uk-UA" b="1" dirty="0"/>
              <a:t>(АВС)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ru-RU" b="1" dirty="0"/>
              <a:t> </a:t>
            </a:r>
            <a:r>
              <a:rPr lang="uk-UA" b="1" dirty="0" smtClean="0">
                <a:sym typeface="Symbol"/>
              </a:rPr>
              <a:t></a:t>
            </a:r>
            <a:endParaRPr lang="uk-UA" b="1" dirty="0" smtClean="0"/>
          </a:p>
          <a:p>
            <a:r>
              <a:rPr lang="uk-UA" dirty="0" smtClean="0"/>
              <a:t>(</a:t>
            </a:r>
            <a:r>
              <a:rPr lang="uk-UA" dirty="0"/>
              <a:t>за ознакою паралельності площин</a:t>
            </a:r>
            <a:r>
              <a:rPr lang="uk-UA" dirty="0" smtClean="0"/>
              <a:t>), </a:t>
            </a:r>
          </a:p>
          <a:p>
            <a:r>
              <a:rPr lang="uk-UA" dirty="0" smtClean="0"/>
              <a:t>що і треба було довести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27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07740" y="332657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Вправа </a:t>
            </a:r>
            <a:r>
              <a:rPr lang="uk-UA" b="1" dirty="0" smtClean="0"/>
              <a:t>2.</a:t>
            </a:r>
            <a:r>
              <a:rPr lang="uk-UA" b="1" dirty="0" smtClean="0"/>
              <a:t> </a:t>
            </a:r>
            <a:r>
              <a:rPr lang="uk-UA" b="1" dirty="0"/>
              <a:t>Через точку C, яка лежить поза паралельними площинами α і β, проведено прямі </a:t>
            </a:r>
            <a:r>
              <a:rPr lang="uk-UA" b="1" i="1" dirty="0"/>
              <a:t>a</a:t>
            </a:r>
            <a:r>
              <a:rPr lang="uk-UA" b="1" dirty="0"/>
              <a:t> і </a:t>
            </a:r>
            <a:r>
              <a:rPr lang="uk-UA" b="1" i="1" dirty="0"/>
              <a:t>b</a:t>
            </a:r>
            <a:r>
              <a:rPr lang="uk-UA" b="1" dirty="0"/>
              <a:t>, що перетинають площину α в точках A і A</a:t>
            </a:r>
            <a:r>
              <a:rPr lang="uk-UA" b="1" baseline="-25000" dirty="0"/>
              <a:t>1</a:t>
            </a:r>
            <a:r>
              <a:rPr lang="uk-UA" b="1" dirty="0"/>
              <a:t>, а площину β — у точках B і B</a:t>
            </a:r>
            <a:r>
              <a:rPr lang="uk-UA" b="1" baseline="-25000" dirty="0"/>
              <a:t>1</a:t>
            </a:r>
            <a:r>
              <a:rPr lang="uk-UA" b="1" dirty="0"/>
              <a:t> відповідно. Знайдіть AA</a:t>
            </a:r>
            <a:r>
              <a:rPr lang="uk-UA" b="1" baseline="-25000" dirty="0"/>
              <a:t>1</a:t>
            </a:r>
            <a:r>
              <a:rPr lang="uk-UA" b="1" dirty="0"/>
              <a:t>, якщо</a:t>
            </a:r>
            <a:r>
              <a:rPr lang="uk-UA" b="1" dirty="0" smtClean="0"/>
              <a:t>: </a:t>
            </a:r>
          </a:p>
          <a:p>
            <a:r>
              <a:rPr lang="uk-UA" dirty="0" smtClean="0"/>
              <a:t>а</a:t>
            </a:r>
            <a:r>
              <a:rPr lang="uk-UA" dirty="0"/>
              <a:t>)  AC = 2 см, AB = 6 см, BB</a:t>
            </a:r>
            <a:r>
              <a:rPr lang="uk-UA" baseline="-25000" dirty="0"/>
              <a:t>1</a:t>
            </a:r>
            <a:r>
              <a:rPr lang="uk-UA" dirty="0"/>
              <a:t> = 10 см;</a:t>
            </a:r>
          </a:p>
          <a:p>
            <a:r>
              <a:rPr lang="uk-UA" dirty="0"/>
              <a:t>б)  AC : BC = 1 : 3, BB</a:t>
            </a:r>
            <a:r>
              <a:rPr lang="uk-UA" baseline="-25000" dirty="0"/>
              <a:t>1</a:t>
            </a:r>
            <a:r>
              <a:rPr lang="uk-UA" dirty="0"/>
              <a:t> = 9 см;</a:t>
            </a:r>
          </a:p>
          <a:p>
            <a:r>
              <a:rPr lang="uk-UA" dirty="0"/>
              <a:t>в)  A</a:t>
            </a:r>
            <a:r>
              <a:rPr lang="uk-UA" baseline="-25000" dirty="0"/>
              <a:t>1</a:t>
            </a:r>
            <a:r>
              <a:rPr lang="uk-UA" dirty="0"/>
              <a:t>C : A</a:t>
            </a:r>
            <a:r>
              <a:rPr lang="uk-UA" baseline="-25000" dirty="0"/>
              <a:t>1</a:t>
            </a:r>
            <a:r>
              <a:rPr lang="uk-UA" dirty="0"/>
              <a:t>B</a:t>
            </a:r>
            <a:r>
              <a:rPr lang="uk-UA" baseline="-25000" dirty="0"/>
              <a:t>1</a:t>
            </a:r>
            <a:r>
              <a:rPr lang="uk-UA" dirty="0"/>
              <a:t> = 2 : 3, BB</a:t>
            </a:r>
            <a:r>
              <a:rPr lang="uk-UA" baseline="-25000" dirty="0"/>
              <a:t>1</a:t>
            </a:r>
            <a:r>
              <a:rPr lang="uk-UA" dirty="0"/>
              <a:t> = 10 </a:t>
            </a:r>
            <a:r>
              <a:rPr lang="uk-UA" dirty="0" smtClean="0"/>
              <a:t>см</a:t>
            </a:r>
            <a:r>
              <a:rPr lang="uk-UA" dirty="0"/>
              <a:t>.</a:t>
            </a:r>
          </a:p>
        </p:txBody>
      </p:sp>
      <p:grpSp>
        <p:nvGrpSpPr>
          <p:cNvPr id="48" name="Group 58"/>
          <p:cNvGrpSpPr>
            <a:grpSpLocks/>
          </p:cNvGrpSpPr>
          <p:nvPr/>
        </p:nvGrpSpPr>
        <p:grpSpPr bwMode="auto">
          <a:xfrm>
            <a:off x="2501900" y="2743200"/>
            <a:ext cx="5880100" cy="1295400"/>
            <a:chOff x="1576" y="1728"/>
            <a:chExt cx="3704" cy="816"/>
          </a:xfrm>
        </p:grpSpPr>
        <p:grpSp>
          <p:nvGrpSpPr>
            <p:cNvPr id="49" name="Group 53"/>
            <p:cNvGrpSpPr>
              <a:grpSpLocks/>
            </p:cNvGrpSpPr>
            <p:nvPr/>
          </p:nvGrpSpPr>
          <p:grpSpPr bwMode="auto">
            <a:xfrm>
              <a:off x="1576" y="1728"/>
              <a:ext cx="3704" cy="816"/>
              <a:chOff x="336" y="2024"/>
              <a:chExt cx="4280" cy="1152"/>
            </a:xfrm>
          </p:grpSpPr>
          <p:sp>
            <p:nvSpPr>
              <p:cNvPr id="51" name="Freeform 54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55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53B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6"/>
              <p:cNvSpPr>
                <a:spLocks/>
              </p:cNvSpPr>
              <p:nvPr/>
            </p:nvSpPr>
            <p:spPr bwMode="auto">
              <a:xfrm>
                <a:off x="336" y="3110"/>
                <a:ext cx="3445" cy="58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rgbClr val="0099FF"/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0" name="Object 28"/>
            <p:cNvGraphicFramePr>
              <a:graphicFrameLocks noChangeAspect="1"/>
            </p:cNvGraphicFramePr>
            <p:nvPr/>
          </p:nvGraphicFramePr>
          <p:xfrm>
            <a:off x="4752" y="1728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4" name="Формула" r:id="rId3" imgW="152280" imgH="139680" progId="Equation.3">
                    <p:embed/>
                  </p:oleObj>
                </mc:Choice>
                <mc:Fallback>
                  <p:oleObj name="Формула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728"/>
                          <a:ext cx="28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Freeform 49"/>
          <p:cNvSpPr>
            <a:spLocks/>
          </p:cNvSpPr>
          <p:nvPr/>
        </p:nvSpPr>
        <p:spPr bwMode="auto">
          <a:xfrm>
            <a:off x="2438400" y="4821238"/>
            <a:ext cx="6400800" cy="1503362"/>
          </a:xfrm>
          <a:custGeom>
            <a:avLst/>
            <a:gdLst>
              <a:gd name="T0" fmla="*/ 0 w 4280"/>
              <a:gd name="T1" fmla="*/ 1439840 h 1136"/>
              <a:gd name="T2" fmla="*/ 1351944 w 4280"/>
              <a:gd name="T3" fmla="*/ 105871 h 1136"/>
              <a:gd name="T4" fmla="*/ 6400800 w 4280"/>
              <a:gd name="T5" fmla="*/ 0 h 1136"/>
              <a:gd name="T6" fmla="*/ 5132603 w 4280"/>
              <a:gd name="T7" fmla="*/ 1439840 h 1136"/>
              <a:gd name="T8" fmla="*/ 8973 w 4280"/>
              <a:gd name="T9" fmla="*/ 1443810 h 1136"/>
              <a:gd name="T10" fmla="*/ 8973 w 4280"/>
              <a:gd name="T11" fmla="*/ 1486158 h 1136"/>
              <a:gd name="T12" fmla="*/ 5156531 w 4280"/>
              <a:gd name="T13" fmla="*/ 1482188 h 1136"/>
              <a:gd name="T14" fmla="*/ 5156531 w 4280"/>
              <a:gd name="T15" fmla="*/ 1503362 h 1136"/>
              <a:gd name="T16" fmla="*/ 5180460 w 4280"/>
              <a:gd name="T17" fmla="*/ 1461014 h 1136"/>
              <a:gd name="T18" fmla="*/ 5156531 w 4280"/>
              <a:gd name="T19" fmla="*/ 1461014 h 1136"/>
              <a:gd name="T20" fmla="*/ 6376872 w 4280"/>
              <a:gd name="T21" fmla="*/ 63522 h 1136"/>
              <a:gd name="T22" fmla="*/ 6376872 w 4280"/>
              <a:gd name="T23" fmla="*/ 63522 h 1136"/>
              <a:gd name="T24" fmla="*/ 5156531 w 4280"/>
              <a:gd name="T25" fmla="*/ 1439840 h 1136"/>
              <a:gd name="T26" fmla="*/ 8973 w 4280"/>
              <a:gd name="T27" fmla="*/ 1443810 h 11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80"/>
              <a:gd name="T43" fmla="*/ 0 h 1136"/>
              <a:gd name="T44" fmla="*/ 4280 w 4280"/>
              <a:gd name="T45" fmla="*/ 1136 h 11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80" h="1136">
                <a:moveTo>
                  <a:pt x="0" y="1088"/>
                </a:moveTo>
                <a:lnTo>
                  <a:pt x="904" y="80"/>
                </a:lnTo>
                <a:lnTo>
                  <a:pt x="4280" y="0"/>
                </a:lnTo>
                <a:lnTo>
                  <a:pt x="3432" y="1088"/>
                </a:lnTo>
                <a:lnTo>
                  <a:pt x="6" y="1091"/>
                </a:lnTo>
                <a:lnTo>
                  <a:pt x="6" y="1123"/>
                </a:lnTo>
                <a:lnTo>
                  <a:pt x="3448" y="1120"/>
                </a:lnTo>
                <a:lnTo>
                  <a:pt x="3448" y="1136"/>
                </a:lnTo>
                <a:lnTo>
                  <a:pt x="3464" y="1104"/>
                </a:lnTo>
                <a:lnTo>
                  <a:pt x="3448" y="1104"/>
                </a:lnTo>
                <a:lnTo>
                  <a:pt x="4264" y="48"/>
                </a:lnTo>
                <a:lnTo>
                  <a:pt x="3448" y="1088"/>
                </a:lnTo>
                <a:lnTo>
                  <a:pt x="6" y="1091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Freeform 50"/>
          <p:cNvSpPr>
            <a:spLocks/>
          </p:cNvSpPr>
          <p:nvPr/>
        </p:nvSpPr>
        <p:spPr bwMode="auto">
          <a:xfrm>
            <a:off x="7570788" y="4800600"/>
            <a:ext cx="1268412" cy="1504950"/>
          </a:xfrm>
          <a:custGeom>
            <a:avLst/>
            <a:gdLst>
              <a:gd name="T0" fmla="*/ 1268412 w 848"/>
              <a:gd name="T1" fmla="*/ 0 h 1138"/>
              <a:gd name="T2" fmla="*/ 1268412 w 848"/>
              <a:gd name="T3" fmla="*/ 84637 h 1138"/>
              <a:gd name="T4" fmla="*/ 17949 w 848"/>
              <a:gd name="T5" fmla="*/ 1504950 h 1138"/>
              <a:gd name="T6" fmla="*/ 0 w 848"/>
              <a:gd name="T7" fmla="*/ 1441472 h 1138"/>
              <a:gd name="T8" fmla="*/ 1268412 w 848"/>
              <a:gd name="T9" fmla="*/ 0 h 1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1138"/>
              <a:gd name="T17" fmla="*/ 848 w 848"/>
              <a:gd name="T18" fmla="*/ 1138 h 1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1138">
                <a:moveTo>
                  <a:pt x="848" y="0"/>
                </a:moveTo>
                <a:lnTo>
                  <a:pt x="848" y="64"/>
                </a:lnTo>
                <a:lnTo>
                  <a:pt x="12" y="1138"/>
                </a:lnTo>
                <a:lnTo>
                  <a:pt x="0" y="1090"/>
                </a:lnTo>
                <a:lnTo>
                  <a:pt x="848" y="0"/>
                </a:lnTo>
                <a:close/>
              </a:path>
            </a:pathLst>
          </a:custGeom>
          <a:solidFill>
            <a:srgbClr val="53B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>
            <a:off x="2438400" y="6235700"/>
            <a:ext cx="5149850" cy="77788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3432" y="5"/>
              </a:cxn>
              <a:cxn ang="0">
                <a:pos x="3444" y="53"/>
              </a:cxn>
              <a:cxn ang="0">
                <a:pos x="0" y="59"/>
              </a:cxn>
              <a:cxn ang="0">
                <a:pos x="6" y="22"/>
              </a:cxn>
            </a:cxnLst>
            <a:rect l="0" t="0" r="r" b="b"/>
            <a:pathLst>
              <a:path w="3444" h="59">
                <a:moveTo>
                  <a:pt x="6" y="22"/>
                </a:moveTo>
                <a:cubicBezTo>
                  <a:pt x="2207" y="27"/>
                  <a:pt x="2859" y="0"/>
                  <a:pt x="3432" y="5"/>
                </a:cubicBezTo>
                <a:lnTo>
                  <a:pt x="3444" y="53"/>
                </a:lnTo>
                <a:lnTo>
                  <a:pt x="0" y="59"/>
                </a:lnTo>
                <a:lnTo>
                  <a:pt x="6" y="22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0099FF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8"/>
          <p:cNvSpPr>
            <a:spLocks/>
          </p:cNvSpPr>
          <p:nvPr/>
        </p:nvSpPr>
        <p:spPr bwMode="auto">
          <a:xfrm>
            <a:off x="5181600" y="1917700"/>
            <a:ext cx="747713" cy="1497013"/>
          </a:xfrm>
          <a:custGeom>
            <a:avLst/>
            <a:gdLst>
              <a:gd name="T0" fmla="*/ 0 w 471"/>
              <a:gd name="T1" fmla="*/ 0 h 943"/>
              <a:gd name="T2" fmla="*/ 747713 w 471"/>
              <a:gd name="T3" fmla="*/ 1497013 h 943"/>
              <a:gd name="T4" fmla="*/ 0 60000 65536"/>
              <a:gd name="T5" fmla="*/ 0 60000 65536"/>
              <a:gd name="T6" fmla="*/ 0 w 471"/>
              <a:gd name="T7" fmla="*/ 0 h 943"/>
              <a:gd name="T8" fmla="*/ 471 w 471"/>
              <a:gd name="T9" fmla="*/ 943 h 9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1" h="943">
                <a:moveTo>
                  <a:pt x="0" y="0"/>
                </a:moveTo>
                <a:lnTo>
                  <a:pt x="471" y="943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4648200" y="2135188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latin typeface="Times New Roman" pitchFamily="18" charset="0"/>
              </a:rPr>
              <a:t>a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5486400" y="2287588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latin typeface="Times New Roman" pitchFamily="18" charset="0"/>
              </a:rPr>
              <a:t>b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4191000" y="2820988"/>
            <a:ext cx="47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A</a:t>
            </a:r>
            <a:endParaRPr lang="ru-RU" sz="32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3354388" y="4725988"/>
            <a:ext cx="455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</a:t>
            </a:r>
            <a:endParaRPr lang="ru-RU" sz="32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2" name="Freeform 13"/>
          <p:cNvSpPr>
            <a:spLocks/>
          </p:cNvSpPr>
          <p:nvPr/>
        </p:nvSpPr>
        <p:spPr bwMode="auto">
          <a:xfrm>
            <a:off x="4292600" y="3302000"/>
            <a:ext cx="304800" cy="635000"/>
          </a:xfrm>
          <a:custGeom>
            <a:avLst/>
            <a:gdLst>
              <a:gd name="T0" fmla="*/ 304800 w 192"/>
              <a:gd name="T1" fmla="*/ 0 h 400"/>
              <a:gd name="T2" fmla="*/ 0 w 192"/>
              <a:gd name="T3" fmla="*/ 635000 h 400"/>
              <a:gd name="T4" fmla="*/ 0 60000 65536"/>
              <a:gd name="T5" fmla="*/ 0 60000 65536"/>
              <a:gd name="T6" fmla="*/ 0 w 192"/>
              <a:gd name="T7" fmla="*/ 0 h 400"/>
              <a:gd name="T8" fmla="*/ 192 w 192"/>
              <a:gd name="T9" fmla="*/ 400 h 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" h="400">
                <a:moveTo>
                  <a:pt x="192" y="0"/>
                </a:moveTo>
                <a:lnTo>
                  <a:pt x="0" y="40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" name="Freeform 14"/>
          <p:cNvSpPr>
            <a:spLocks/>
          </p:cNvSpPr>
          <p:nvPr/>
        </p:nvSpPr>
        <p:spPr bwMode="auto">
          <a:xfrm>
            <a:off x="4622800" y="1892300"/>
            <a:ext cx="584200" cy="1322388"/>
          </a:xfrm>
          <a:custGeom>
            <a:avLst/>
            <a:gdLst>
              <a:gd name="T0" fmla="*/ 584200 w 368"/>
              <a:gd name="T1" fmla="*/ 0 h 833"/>
              <a:gd name="T2" fmla="*/ 0 w 368"/>
              <a:gd name="T3" fmla="*/ 1322388 h 833"/>
              <a:gd name="T4" fmla="*/ 0 60000 65536"/>
              <a:gd name="T5" fmla="*/ 0 60000 65536"/>
              <a:gd name="T6" fmla="*/ 0 w 368"/>
              <a:gd name="T7" fmla="*/ 0 h 833"/>
              <a:gd name="T8" fmla="*/ 368 w 368"/>
              <a:gd name="T9" fmla="*/ 833 h 8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8" h="833">
                <a:moveTo>
                  <a:pt x="368" y="0"/>
                </a:moveTo>
                <a:lnTo>
                  <a:pt x="0" y="833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" name="Freeform 15"/>
          <p:cNvSpPr>
            <a:spLocks/>
          </p:cNvSpPr>
          <p:nvPr/>
        </p:nvSpPr>
        <p:spPr bwMode="auto">
          <a:xfrm>
            <a:off x="3835400" y="3987800"/>
            <a:ext cx="457200" cy="1168400"/>
          </a:xfrm>
          <a:custGeom>
            <a:avLst/>
            <a:gdLst>
              <a:gd name="T0" fmla="*/ 457200 w 288"/>
              <a:gd name="T1" fmla="*/ 0 h 736"/>
              <a:gd name="T2" fmla="*/ 0 w 288"/>
              <a:gd name="T3" fmla="*/ 1168400 h 736"/>
              <a:gd name="T4" fmla="*/ 0 60000 65536"/>
              <a:gd name="T5" fmla="*/ 0 60000 65536"/>
              <a:gd name="T6" fmla="*/ 0 w 288"/>
              <a:gd name="T7" fmla="*/ 0 h 736"/>
              <a:gd name="T8" fmla="*/ 288 w 288"/>
              <a:gd name="T9" fmla="*/ 736 h 7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736">
                <a:moveTo>
                  <a:pt x="288" y="0"/>
                </a:moveTo>
                <a:lnTo>
                  <a:pt x="0" y="73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" name="Freeform 23"/>
          <p:cNvSpPr>
            <a:spLocks/>
          </p:cNvSpPr>
          <p:nvPr/>
        </p:nvSpPr>
        <p:spPr bwMode="auto">
          <a:xfrm>
            <a:off x="3327400" y="5283200"/>
            <a:ext cx="457200" cy="1041400"/>
          </a:xfrm>
          <a:custGeom>
            <a:avLst/>
            <a:gdLst>
              <a:gd name="T0" fmla="*/ 457200 w 288"/>
              <a:gd name="T1" fmla="*/ 0 h 656"/>
              <a:gd name="T2" fmla="*/ 0 w 288"/>
              <a:gd name="T3" fmla="*/ 1041400 h 656"/>
              <a:gd name="T4" fmla="*/ 0 60000 65536"/>
              <a:gd name="T5" fmla="*/ 0 60000 65536"/>
              <a:gd name="T6" fmla="*/ 0 w 288"/>
              <a:gd name="T7" fmla="*/ 0 h 656"/>
              <a:gd name="T8" fmla="*/ 288 w 288"/>
              <a:gd name="T9" fmla="*/ 656 h 6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656">
                <a:moveTo>
                  <a:pt x="288" y="0"/>
                </a:moveTo>
                <a:lnTo>
                  <a:pt x="0" y="65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" name="Freeform 27"/>
          <p:cNvSpPr>
            <a:spLocks/>
          </p:cNvSpPr>
          <p:nvPr/>
        </p:nvSpPr>
        <p:spPr bwMode="auto">
          <a:xfrm>
            <a:off x="3733800" y="3048000"/>
            <a:ext cx="3200400" cy="711200"/>
          </a:xfrm>
          <a:custGeom>
            <a:avLst/>
            <a:gdLst>
              <a:gd name="T0" fmla="*/ 3200400 w 2016"/>
              <a:gd name="T1" fmla="*/ 711200 h 448"/>
              <a:gd name="T2" fmla="*/ 0 w 2016"/>
              <a:gd name="T3" fmla="*/ 0 h 448"/>
              <a:gd name="T4" fmla="*/ 0 60000 65536"/>
              <a:gd name="T5" fmla="*/ 0 60000 65536"/>
              <a:gd name="T6" fmla="*/ 0 w 2016"/>
              <a:gd name="T7" fmla="*/ 0 h 448"/>
              <a:gd name="T8" fmla="*/ 2016 w 2016"/>
              <a:gd name="T9" fmla="*/ 448 h 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6" h="448">
                <a:moveTo>
                  <a:pt x="2016" y="44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7" name="Object 29"/>
          <p:cNvGraphicFramePr>
            <a:graphicFrameLocks noChangeAspect="1"/>
          </p:cNvGraphicFramePr>
          <p:nvPr/>
        </p:nvGraphicFramePr>
        <p:xfrm>
          <a:off x="8077200" y="4813300"/>
          <a:ext cx="4476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Формула" r:id="rId5" imgW="152280" imgH="203040" progId="Equation.3">
                  <p:embed/>
                </p:oleObj>
              </mc:Choice>
              <mc:Fallback>
                <p:oleObj name="Формула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813300"/>
                        <a:ext cx="4476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Freeform 40"/>
          <p:cNvSpPr>
            <a:spLocks/>
          </p:cNvSpPr>
          <p:nvPr/>
        </p:nvSpPr>
        <p:spPr bwMode="auto">
          <a:xfrm>
            <a:off x="3733800" y="3048000"/>
            <a:ext cx="3429000" cy="762000"/>
          </a:xfrm>
          <a:custGeom>
            <a:avLst/>
            <a:gdLst>
              <a:gd name="T0" fmla="*/ 3429000 w 2160"/>
              <a:gd name="T1" fmla="*/ 762000 h 480"/>
              <a:gd name="T2" fmla="*/ 0 w 2160"/>
              <a:gd name="T3" fmla="*/ 0 h 480"/>
              <a:gd name="T4" fmla="*/ 0 60000 65536"/>
              <a:gd name="T5" fmla="*/ 0 60000 65536"/>
              <a:gd name="T6" fmla="*/ 0 w 2160"/>
              <a:gd name="T7" fmla="*/ 0 h 480"/>
              <a:gd name="T8" fmla="*/ 2160 w 216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" h="480">
                <a:moveTo>
                  <a:pt x="2160" y="48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69" name="Group 57"/>
          <p:cNvGrpSpPr>
            <a:grpSpLocks/>
          </p:cNvGrpSpPr>
          <p:nvPr/>
        </p:nvGrpSpPr>
        <p:grpSpPr bwMode="auto">
          <a:xfrm>
            <a:off x="6670677" y="4867275"/>
            <a:ext cx="1285876" cy="2003425"/>
            <a:chOff x="4202" y="3066"/>
            <a:chExt cx="810" cy="1262"/>
          </a:xfrm>
        </p:grpSpPr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4588" y="3792"/>
              <a:ext cx="100" cy="168"/>
            </a:xfrm>
            <a:custGeom>
              <a:avLst/>
              <a:gdLst>
                <a:gd name="T0" fmla="*/ 0 w 100"/>
                <a:gd name="T1" fmla="*/ 0 h 168"/>
                <a:gd name="T2" fmla="*/ 88 w 100"/>
                <a:gd name="T3" fmla="*/ 168 h 168"/>
                <a:gd name="T4" fmla="*/ 100 w 100"/>
                <a:gd name="T5" fmla="*/ 168 h 168"/>
                <a:gd name="T6" fmla="*/ 0 60000 65536"/>
                <a:gd name="T7" fmla="*/ 0 60000 65536"/>
                <a:gd name="T8" fmla="*/ 0 60000 65536"/>
                <a:gd name="T9" fmla="*/ 0 w 100"/>
                <a:gd name="T10" fmla="*/ 0 h 168"/>
                <a:gd name="T11" fmla="*/ 100 w 10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68">
                  <a:moveTo>
                    <a:pt x="0" y="0"/>
                  </a:moveTo>
                  <a:lnTo>
                    <a:pt x="88" y="168"/>
                  </a:lnTo>
                  <a:lnTo>
                    <a:pt x="100" y="16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4202" y="3066"/>
              <a:ext cx="336" cy="640"/>
            </a:xfrm>
            <a:custGeom>
              <a:avLst/>
              <a:gdLst>
                <a:gd name="T0" fmla="*/ 0 w 336"/>
                <a:gd name="T1" fmla="*/ 0 h 640"/>
                <a:gd name="T2" fmla="*/ 336 w 336"/>
                <a:gd name="T3" fmla="*/ 640 h 640"/>
                <a:gd name="T4" fmla="*/ 0 60000 65536"/>
                <a:gd name="T5" fmla="*/ 0 60000 65536"/>
                <a:gd name="T6" fmla="*/ 0 w 336"/>
                <a:gd name="T7" fmla="*/ 0 h 640"/>
                <a:gd name="T8" fmla="*/ 336 w 336"/>
                <a:gd name="T9" fmla="*/ 640 h 6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640">
                  <a:moveTo>
                    <a:pt x="0" y="0"/>
                  </a:moveTo>
                  <a:lnTo>
                    <a:pt x="336" y="64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4672" y="3960"/>
              <a:ext cx="192" cy="368"/>
            </a:xfrm>
            <a:custGeom>
              <a:avLst/>
              <a:gdLst>
                <a:gd name="T0" fmla="*/ 0 w 192"/>
                <a:gd name="T1" fmla="*/ 0 h 368"/>
                <a:gd name="T2" fmla="*/ 192 w 192"/>
                <a:gd name="T3" fmla="*/ 368 h 368"/>
                <a:gd name="T4" fmla="*/ 0 60000 65536"/>
                <a:gd name="T5" fmla="*/ 0 60000 65536"/>
                <a:gd name="T6" fmla="*/ 0 w 192"/>
                <a:gd name="T7" fmla="*/ 0 h 368"/>
                <a:gd name="T8" fmla="*/ 192 w 192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" h="368">
                  <a:moveTo>
                    <a:pt x="0" y="0"/>
                  </a:moveTo>
                  <a:lnTo>
                    <a:pt x="192" y="36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Text Box 26"/>
            <p:cNvSpPr txBox="1">
              <a:spLocks noChangeArrowheads="1"/>
            </p:cNvSpPr>
            <p:nvPr/>
          </p:nvSpPr>
          <p:spPr bwMode="auto">
            <a:xfrm>
              <a:off x="4560" y="3456"/>
              <a:ext cx="45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B</a:t>
              </a:r>
              <a:r>
                <a:rPr lang="uk-UA" sz="3200" b="1" baseline="-25000" dirty="0" smtClean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  <a:endParaRPr lang="ru-RU" sz="3200" b="1" baseline="-25000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41"/>
            <p:cNvSpPr>
              <a:spLocks noChangeArrowheads="1"/>
            </p:cNvSpPr>
            <p:nvPr/>
          </p:nvSpPr>
          <p:spPr bwMode="auto">
            <a:xfrm>
              <a:off x="4512" y="3697"/>
              <a:ext cx="96" cy="9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5" name="Oval 25"/>
          <p:cNvSpPr>
            <a:spLocks noChangeArrowheads="1"/>
          </p:cNvSpPr>
          <p:nvPr/>
        </p:nvSpPr>
        <p:spPr bwMode="auto">
          <a:xfrm rot="6467033">
            <a:off x="3743325" y="51181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C4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Freeform 6"/>
          <p:cNvSpPr>
            <a:spLocks/>
          </p:cNvSpPr>
          <p:nvPr/>
        </p:nvSpPr>
        <p:spPr bwMode="auto">
          <a:xfrm>
            <a:off x="5930900" y="3414713"/>
            <a:ext cx="247650" cy="496887"/>
          </a:xfrm>
          <a:custGeom>
            <a:avLst/>
            <a:gdLst>
              <a:gd name="T0" fmla="*/ 0 w 156"/>
              <a:gd name="T1" fmla="*/ 0 h 313"/>
              <a:gd name="T2" fmla="*/ 247650 w 156"/>
              <a:gd name="T3" fmla="*/ 496887 h 313"/>
              <a:gd name="T4" fmla="*/ 0 60000 65536"/>
              <a:gd name="T5" fmla="*/ 0 60000 65536"/>
              <a:gd name="T6" fmla="*/ 0 w 156"/>
              <a:gd name="T7" fmla="*/ 0 h 313"/>
              <a:gd name="T8" fmla="*/ 156 w 156"/>
              <a:gd name="T9" fmla="*/ 313 h 3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" h="313">
                <a:moveTo>
                  <a:pt x="0" y="0"/>
                </a:moveTo>
                <a:lnTo>
                  <a:pt x="156" y="313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5943600" y="3125788"/>
            <a:ext cx="611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US" sz="3200" b="1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ru-RU" sz="32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8" name="Oval 12"/>
          <p:cNvSpPr>
            <a:spLocks noChangeArrowheads="1"/>
          </p:cNvSpPr>
          <p:nvPr/>
        </p:nvSpPr>
        <p:spPr bwMode="auto">
          <a:xfrm>
            <a:off x="5943600" y="3506788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Oval 11"/>
          <p:cNvSpPr>
            <a:spLocks noChangeArrowheads="1"/>
          </p:cNvSpPr>
          <p:nvPr/>
        </p:nvSpPr>
        <p:spPr bwMode="auto">
          <a:xfrm>
            <a:off x="4572000" y="3201988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Freeform 44"/>
          <p:cNvSpPr>
            <a:spLocks/>
          </p:cNvSpPr>
          <p:nvPr/>
        </p:nvSpPr>
        <p:spPr bwMode="auto">
          <a:xfrm>
            <a:off x="6172200" y="3886200"/>
            <a:ext cx="498475" cy="981075"/>
          </a:xfrm>
          <a:custGeom>
            <a:avLst/>
            <a:gdLst>
              <a:gd name="T0" fmla="*/ 0 w 314"/>
              <a:gd name="T1" fmla="*/ 0 h 618"/>
              <a:gd name="T2" fmla="*/ 498475 w 314"/>
              <a:gd name="T3" fmla="*/ 981075 h 618"/>
              <a:gd name="T4" fmla="*/ 0 60000 65536"/>
              <a:gd name="T5" fmla="*/ 0 60000 65536"/>
              <a:gd name="T6" fmla="*/ 0 w 314"/>
              <a:gd name="T7" fmla="*/ 0 h 618"/>
              <a:gd name="T8" fmla="*/ 314 w 314"/>
              <a:gd name="T9" fmla="*/ 618 h 6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4" h="618">
                <a:moveTo>
                  <a:pt x="0" y="0"/>
                </a:moveTo>
                <a:lnTo>
                  <a:pt x="314" y="61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" name="Oval 45"/>
          <p:cNvSpPr>
            <a:spLocks noChangeArrowheads="1"/>
          </p:cNvSpPr>
          <p:nvPr/>
        </p:nvSpPr>
        <p:spPr bwMode="auto">
          <a:xfrm>
            <a:off x="5105400" y="1828800"/>
            <a:ext cx="152400" cy="15081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891087" y="1340768"/>
            <a:ext cx="595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С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9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417 0.3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6724" y="891332"/>
            <a:ext cx="3313113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2400" b="1" dirty="0" smtClean="0">
                <a:latin typeface="Cambria" panose="02040503050406030204" pitchFamily="18" charset="0"/>
              </a:rPr>
              <a:t>За трьома точками </a:t>
            </a:r>
            <a:endParaRPr lang="ru-RU" altLang="uk-UA" sz="2400" b="1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ru-RU" altLang="uk-UA" sz="2400" b="1" dirty="0">
                <a:latin typeface="Cambria" panose="02040503050406030204" pitchFamily="18" charset="0"/>
              </a:rPr>
              <a:t>(аксиома </a:t>
            </a:r>
            <a:r>
              <a:rPr lang="ru-RU" altLang="uk-UA" sz="2400" b="1" dirty="0" smtClean="0">
                <a:latin typeface="Cambria" panose="02040503050406030204" pitchFamily="18" charset="0"/>
              </a:rPr>
              <a:t>3)</a:t>
            </a:r>
            <a:endParaRPr lang="ru-RU" altLang="uk-UA" sz="2400" b="1" dirty="0">
              <a:latin typeface="Cambria" panose="020405030504060302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76147" y="1828598"/>
            <a:ext cx="3708400" cy="1152525"/>
          </a:xfrm>
          <a:prstGeom prst="parallelogram">
            <a:avLst>
              <a:gd name="adj" fmla="val 80441"/>
            </a:avLst>
          </a:prstGeom>
          <a:gradFill rotWithShape="1">
            <a:gsLst>
              <a:gs pos="0">
                <a:srgbClr val="5D7616"/>
              </a:gs>
              <a:gs pos="50000">
                <a:srgbClr val="C9FF2F"/>
              </a:gs>
              <a:gs pos="100000">
                <a:srgbClr val="5D7616"/>
              </a:gs>
            </a:gsLst>
            <a:lin ang="270000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9225" y="891332"/>
            <a:ext cx="48241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2400" b="1" dirty="0" smtClean="0">
                <a:latin typeface="Cambria" panose="02040503050406030204" pitchFamily="18" charset="0"/>
              </a:rPr>
              <a:t>За прямою та точкою, що їй не належить (наслідок </a:t>
            </a:r>
            <a:r>
              <a:rPr lang="ru-RU" altLang="uk-UA" sz="2400" b="1" dirty="0">
                <a:latin typeface="Cambria" panose="02040503050406030204" pitchFamily="18" charset="0"/>
              </a:rPr>
              <a:t>1)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6723" y="3212976"/>
            <a:ext cx="415885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2400" b="1" dirty="0" smtClean="0">
                <a:latin typeface="Cambria" panose="02040503050406030204" pitchFamily="18" charset="0"/>
              </a:rPr>
              <a:t>За двома перетинаючими </a:t>
            </a:r>
            <a:endParaRPr lang="ru-RU" altLang="uk-UA" sz="2400" b="1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ru-RU" altLang="uk-UA" sz="2400" b="1" dirty="0" smtClean="0">
                <a:latin typeface="Cambria" panose="02040503050406030204" pitchFamily="18" charset="0"/>
              </a:rPr>
              <a:t>прямими (наслідок </a:t>
            </a:r>
            <a:r>
              <a:rPr lang="ru-RU" altLang="uk-UA" sz="2400" b="1" dirty="0">
                <a:latin typeface="Cambria" panose="02040503050406030204" pitchFamily="18" charset="0"/>
              </a:rPr>
              <a:t>2)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932363" y="1808956"/>
            <a:ext cx="3671887" cy="1152525"/>
          </a:xfrm>
          <a:prstGeom prst="parallelogram">
            <a:avLst>
              <a:gd name="adj" fmla="val 79649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97825" y="4365625"/>
            <a:ext cx="3744913" cy="1295400"/>
          </a:xfrm>
          <a:prstGeom prst="parallelogram">
            <a:avLst>
              <a:gd name="adj" fmla="val 72273"/>
            </a:avLst>
          </a:prstGeom>
          <a:gradFill rotWithShape="1">
            <a:gsLst>
              <a:gs pos="0">
                <a:srgbClr val="FF6600">
                  <a:alpha val="80000"/>
                </a:srgbClr>
              </a:gs>
              <a:gs pos="50000">
                <a:srgbClr val="FFFF00"/>
              </a:gs>
              <a:gs pos="100000">
                <a:srgbClr val="FF6600">
                  <a:alpha val="80000"/>
                </a:srgbClr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uk-UA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714875" y="4384773"/>
            <a:ext cx="3889375" cy="1223962"/>
          </a:xfrm>
          <a:prstGeom prst="parallelogram">
            <a:avLst>
              <a:gd name="adj" fmla="val 79442"/>
            </a:avLst>
          </a:prstGeom>
          <a:gradFill rotWithShape="1">
            <a:gsLst>
              <a:gs pos="0">
                <a:srgbClr val="FF3399"/>
              </a:gs>
              <a:gs pos="50000">
                <a:srgbClr val="FF91C8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5724525" y="1920081"/>
            <a:ext cx="2232025" cy="287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218550" y="4600672"/>
            <a:ext cx="2447925" cy="7921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565953" y="4593512"/>
            <a:ext cx="1728788" cy="9350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945898" y="4600672"/>
            <a:ext cx="2087563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436096" y="5157192"/>
            <a:ext cx="20145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938482" y="2038450"/>
            <a:ext cx="1152525" cy="790575"/>
            <a:chOff x="839" y="1481"/>
            <a:chExt cx="726" cy="498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839" y="1799"/>
              <a:ext cx="91" cy="9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 dirty="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38" y="1481"/>
              <a:ext cx="91" cy="9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74" y="1889"/>
              <a:ext cx="91" cy="9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 dirty="0"/>
            </a:p>
          </p:txBody>
        </p:sp>
      </p:grp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032809" y="2385218"/>
            <a:ext cx="133166" cy="9704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50000">
                <a:srgbClr val="84A3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52701" y="3184444"/>
            <a:ext cx="4230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</a:rPr>
              <a:t>За двома паралельними прямими (за визначенням паралельних прямих)</a:t>
            </a:r>
            <a:endParaRPr lang="uk-UA" sz="2400" b="1" dirty="0">
              <a:latin typeface="Cambria" panose="02040503050406030204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36277" y="332656"/>
            <a:ext cx="76328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uk-UA" sz="24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Повторимо способи </a:t>
            </a:r>
            <a:r>
              <a:rPr lang="uk-UA" altLang="uk-UA" sz="24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задання площин</a:t>
            </a:r>
            <a:endParaRPr lang="uk-UA" altLang="uk-UA" sz="2400" b="1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Freeform 2050"/>
          <p:cNvSpPr>
            <a:spLocks/>
          </p:cNvSpPr>
          <p:nvPr/>
        </p:nvSpPr>
        <p:spPr bwMode="auto">
          <a:xfrm>
            <a:off x="684213" y="1746250"/>
            <a:ext cx="3887787" cy="3770313"/>
          </a:xfrm>
          <a:custGeom>
            <a:avLst/>
            <a:gdLst>
              <a:gd name="T0" fmla="*/ 0 w 2449"/>
              <a:gd name="T1" fmla="*/ 3770313 h 2375"/>
              <a:gd name="T2" fmla="*/ 3887787 w 2449"/>
              <a:gd name="T3" fmla="*/ 2187575 h 2375"/>
              <a:gd name="T4" fmla="*/ 1727200 w 2449"/>
              <a:gd name="T5" fmla="*/ 0 h 2375"/>
              <a:gd name="T6" fmla="*/ 0 w 2449"/>
              <a:gd name="T7" fmla="*/ 3770313 h 23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49" h="2375">
                <a:moveTo>
                  <a:pt x="0" y="2375"/>
                </a:moveTo>
                <a:lnTo>
                  <a:pt x="2449" y="1378"/>
                </a:lnTo>
                <a:lnTo>
                  <a:pt x="1088" y="0"/>
                </a:lnTo>
                <a:lnTo>
                  <a:pt x="0" y="2375"/>
                </a:lnTo>
                <a:close/>
              </a:path>
            </a:pathLst>
          </a:custGeom>
          <a:solidFill>
            <a:srgbClr val="CC0000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" name="Freeform 2049"/>
          <p:cNvSpPr>
            <a:spLocks/>
          </p:cNvSpPr>
          <p:nvPr/>
        </p:nvSpPr>
        <p:spPr bwMode="auto">
          <a:xfrm>
            <a:off x="2411413" y="1700213"/>
            <a:ext cx="2160587" cy="4346575"/>
          </a:xfrm>
          <a:custGeom>
            <a:avLst/>
            <a:gdLst>
              <a:gd name="T0" fmla="*/ 1557337 w 1361"/>
              <a:gd name="T1" fmla="*/ 4346575 h 2738"/>
              <a:gd name="T2" fmla="*/ 0 w 1361"/>
              <a:gd name="T3" fmla="*/ 0 h 2738"/>
              <a:gd name="T4" fmla="*/ 2160587 w 1361"/>
              <a:gd name="T5" fmla="*/ 2233613 h 2738"/>
              <a:gd name="T6" fmla="*/ 1557337 w 1361"/>
              <a:gd name="T7" fmla="*/ 4346575 h 27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1" h="2738">
                <a:moveTo>
                  <a:pt x="981" y="2738"/>
                </a:moveTo>
                <a:lnTo>
                  <a:pt x="0" y="0"/>
                </a:lnTo>
                <a:lnTo>
                  <a:pt x="1361" y="1407"/>
                </a:lnTo>
                <a:lnTo>
                  <a:pt x="981" y="2738"/>
                </a:lnTo>
                <a:close/>
              </a:path>
            </a:pathLst>
          </a:custGeom>
          <a:solidFill>
            <a:srgbClr val="00FF00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" name="Freeform 2048"/>
          <p:cNvSpPr>
            <a:spLocks/>
          </p:cNvSpPr>
          <p:nvPr/>
        </p:nvSpPr>
        <p:spPr bwMode="auto">
          <a:xfrm>
            <a:off x="684213" y="1700213"/>
            <a:ext cx="3287712" cy="4386262"/>
          </a:xfrm>
          <a:custGeom>
            <a:avLst/>
            <a:gdLst>
              <a:gd name="T0" fmla="*/ 0 w 2071"/>
              <a:gd name="T1" fmla="*/ 3816350 h 2763"/>
              <a:gd name="T2" fmla="*/ 1727200 w 2071"/>
              <a:gd name="T3" fmla="*/ 0 h 2763"/>
              <a:gd name="T4" fmla="*/ 3287712 w 2071"/>
              <a:gd name="T5" fmla="*/ 4386262 h 2763"/>
              <a:gd name="T6" fmla="*/ 0 w 2071"/>
              <a:gd name="T7" fmla="*/ 3816350 h 27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71" h="2763">
                <a:moveTo>
                  <a:pt x="0" y="2404"/>
                </a:moveTo>
                <a:lnTo>
                  <a:pt x="1088" y="0"/>
                </a:lnTo>
                <a:lnTo>
                  <a:pt x="2071" y="2763"/>
                </a:lnTo>
                <a:lnTo>
                  <a:pt x="0" y="2404"/>
                </a:lnTo>
                <a:close/>
              </a:path>
            </a:pathLst>
          </a:custGeom>
          <a:solidFill>
            <a:srgbClr val="FF6600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Freeform 26" descr="Контурные ромбики"/>
          <p:cNvSpPr>
            <a:spLocks/>
          </p:cNvSpPr>
          <p:nvPr/>
        </p:nvSpPr>
        <p:spPr bwMode="auto">
          <a:xfrm>
            <a:off x="1763713" y="2997200"/>
            <a:ext cx="2160587" cy="3095625"/>
          </a:xfrm>
          <a:custGeom>
            <a:avLst/>
            <a:gdLst>
              <a:gd name="T0" fmla="*/ 2160587 w 1361"/>
              <a:gd name="T1" fmla="*/ 3095625 h 1950"/>
              <a:gd name="T2" fmla="*/ 2160587 w 1361"/>
              <a:gd name="T3" fmla="*/ 215900 h 1950"/>
              <a:gd name="T4" fmla="*/ 0 w 1361"/>
              <a:gd name="T5" fmla="*/ 0 h 1950"/>
              <a:gd name="T6" fmla="*/ 2160587 w 1361"/>
              <a:gd name="T7" fmla="*/ 3095625 h 19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1" h="1950">
                <a:moveTo>
                  <a:pt x="1361" y="1950"/>
                </a:moveTo>
                <a:lnTo>
                  <a:pt x="1361" y="136"/>
                </a:lnTo>
                <a:lnTo>
                  <a:pt x="0" y="0"/>
                </a:lnTo>
                <a:lnTo>
                  <a:pt x="1361" y="1950"/>
                </a:lnTo>
                <a:close/>
              </a:path>
            </a:pathLst>
          </a:custGeom>
          <a:pattFill prst="openDmnd">
            <a:fgClr>
              <a:srgbClr val="FF00FF"/>
            </a:fgClr>
            <a:bgClr>
              <a:srgbClr val="FFA6FF"/>
            </a:bgClr>
          </a:patt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850" y="317500"/>
            <a:ext cx="84963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 err="1" smtClean="0">
                <a:solidFill>
                  <a:srgbClr val="FF0000"/>
                </a:solidFill>
              </a:rPr>
              <a:t>Задачі</a:t>
            </a:r>
            <a:r>
              <a:rPr lang="ru-RU" altLang="uk-UA" sz="3200" b="1" dirty="0" smtClean="0">
                <a:solidFill>
                  <a:srgbClr val="FF0000"/>
                </a:solidFill>
              </a:rPr>
              <a:t> на </a:t>
            </a:r>
            <a:r>
              <a:rPr lang="ru-RU" altLang="uk-UA" sz="3200" b="1" dirty="0" err="1" smtClean="0">
                <a:solidFill>
                  <a:srgbClr val="FF0000"/>
                </a:solidFill>
              </a:rPr>
              <a:t>побудову</a:t>
            </a:r>
            <a:r>
              <a:rPr lang="ru-RU" altLang="uk-UA" sz="32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uk-UA" sz="3200" b="1" dirty="0" smtClean="0">
                <a:solidFill>
                  <a:srgbClr val="00FF00"/>
                </a:solidFill>
              </a:rPr>
              <a:t>№</a:t>
            </a:r>
            <a:r>
              <a:rPr lang="ru-RU" altLang="uk-UA" sz="3200" b="1" dirty="0">
                <a:solidFill>
                  <a:srgbClr val="00FF00"/>
                </a:solidFill>
              </a:rPr>
              <a:t>1. </a:t>
            </a:r>
            <a:r>
              <a:rPr lang="ru-RU" altLang="uk-UA" sz="3200" b="1" dirty="0" err="1" smtClean="0">
                <a:solidFill>
                  <a:srgbClr val="00FF00"/>
                </a:solidFill>
              </a:rPr>
              <a:t>Побудувати</a:t>
            </a:r>
            <a:r>
              <a:rPr lang="ru-RU" altLang="uk-UA" sz="3200" b="1" dirty="0" smtClean="0">
                <a:solidFill>
                  <a:srgbClr val="00FF00"/>
                </a:solidFill>
              </a:rPr>
              <a:t> </a:t>
            </a:r>
            <a:r>
              <a:rPr lang="ru-RU" altLang="uk-UA" sz="3200" b="1" dirty="0" err="1" smtClean="0">
                <a:solidFill>
                  <a:srgbClr val="00FF00"/>
                </a:solidFill>
              </a:rPr>
              <a:t>пертин</a:t>
            </a:r>
            <a:r>
              <a:rPr lang="ru-RU" altLang="uk-UA" sz="3200" b="1" dirty="0" smtClean="0">
                <a:solidFill>
                  <a:srgbClr val="00FF00"/>
                </a:solidFill>
              </a:rPr>
              <a:t>, </a:t>
            </a:r>
            <a:r>
              <a:rPr lang="ru-RU" altLang="uk-UA" sz="3200" b="1" dirty="0" err="1" smtClean="0">
                <a:solidFill>
                  <a:srgbClr val="00FF00"/>
                </a:solidFill>
              </a:rPr>
              <a:t>що</a:t>
            </a:r>
            <a:r>
              <a:rPr lang="ru-RU" altLang="uk-UA" sz="3200" b="1" dirty="0" smtClean="0">
                <a:solidFill>
                  <a:srgbClr val="00FF00"/>
                </a:solidFill>
              </a:rPr>
              <a:t> проходить через точки</a:t>
            </a:r>
            <a:r>
              <a:rPr lang="ru-RU" altLang="uk-UA" dirty="0" smtClean="0">
                <a:solidFill>
                  <a:srgbClr val="00FF00"/>
                </a:solidFill>
              </a:rPr>
              <a:t> </a:t>
            </a:r>
            <a:r>
              <a:rPr lang="en-US" altLang="uk-UA" dirty="0" smtClean="0">
                <a:solidFill>
                  <a:srgbClr val="00FF00"/>
                </a:solidFill>
              </a:rPr>
              <a:t>  </a:t>
            </a:r>
            <a:r>
              <a:rPr lang="en-US" altLang="uk-UA" sz="3200" b="1" i="1" dirty="0">
                <a:solidFill>
                  <a:srgbClr val="00FF00"/>
                </a:solidFill>
              </a:rPr>
              <a:t>K, L, M.</a:t>
            </a:r>
            <a:endParaRPr lang="ru-RU" altLang="uk-UA" sz="3200" b="1" i="1" dirty="0">
              <a:solidFill>
                <a:srgbClr val="00FF00"/>
              </a:solidFill>
            </a:endParaRPr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 flipV="1">
            <a:off x="684213" y="3940175"/>
            <a:ext cx="3889375" cy="1584325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684213" y="5524500"/>
            <a:ext cx="3313112" cy="5762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3925888" y="3940175"/>
            <a:ext cx="647700" cy="22320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684213" y="1708150"/>
            <a:ext cx="1728787" cy="38163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413000" y="1708150"/>
            <a:ext cx="1584325" cy="44640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413000" y="1708150"/>
            <a:ext cx="2160588" cy="22320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00113" y="2428875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600" b="1" i="1">
                <a:solidFill>
                  <a:srgbClr val="FF00FF"/>
                </a:solidFill>
              </a:rPr>
              <a:t>K</a:t>
            </a:r>
            <a:endParaRPr lang="ru-RU" altLang="uk-UA" sz="3600" b="1" i="1">
              <a:solidFill>
                <a:srgbClr val="FF00FF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141788" y="6172200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600" b="1" i="1">
                <a:solidFill>
                  <a:srgbClr val="FF00FF"/>
                </a:solidFill>
              </a:rPr>
              <a:t>M</a:t>
            </a:r>
            <a:endParaRPr lang="ru-RU" altLang="uk-UA" sz="3600" b="1" i="1">
              <a:solidFill>
                <a:srgbClr val="FF00FF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141788" y="2644775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600" b="1" i="1">
                <a:solidFill>
                  <a:srgbClr val="FF00FF"/>
                </a:solidFill>
              </a:rPr>
              <a:t>L</a:t>
            </a:r>
            <a:endParaRPr lang="ru-RU" altLang="uk-UA" sz="3600" b="1" i="1">
              <a:solidFill>
                <a:srgbClr val="FF00FF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65300" y="2997200"/>
            <a:ext cx="2089150" cy="30241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836738" y="2997200"/>
            <a:ext cx="2016125" cy="21590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3943330" y="3227388"/>
            <a:ext cx="0" cy="27368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1692275" y="2860675"/>
            <a:ext cx="2376488" cy="3313113"/>
            <a:chOff x="1927" y="1802"/>
            <a:chExt cx="1497" cy="2087"/>
          </a:xfrm>
        </p:grpSpPr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3288" y="3752"/>
              <a:ext cx="136" cy="137"/>
            </a:xfrm>
            <a:prstGeom prst="ellipse">
              <a:avLst/>
            </a:prstGeom>
            <a:gradFill rotWithShape="1">
              <a:gsLst>
                <a:gs pos="0">
                  <a:srgbClr val="FFCE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1927" y="1802"/>
              <a:ext cx="136" cy="137"/>
            </a:xfrm>
            <a:prstGeom prst="ellipse">
              <a:avLst/>
            </a:prstGeom>
            <a:gradFill rotWithShape="1">
              <a:gsLst>
                <a:gs pos="0">
                  <a:srgbClr val="FFCE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3288" y="1983"/>
              <a:ext cx="136" cy="137"/>
            </a:xfrm>
            <a:prstGeom prst="ellipse">
              <a:avLst/>
            </a:prstGeom>
            <a:gradFill rotWithShape="1">
              <a:gsLst>
                <a:gs pos="0">
                  <a:srgbClr val="FFCEFF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581650" y="1849438"/>
            <a:ext cx="3382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uk-UA" sz="3200" b="1" dirty="0">
                <a:solidFill>
                  <a:srgbClr val="00FF00"/>
                </a:solidFill>
              </a:rPr>
              <a:t> </a:t>
            </a:r>
            <a:r>
              <a:rPr lang="ru-RU" altLang="uk-UA" sz="3200" b="1" dirty="0" smtClean="0">
                <a:solidFill>
                  <a:srgbClr val="00FF00"/>
                </a:solidFill>
              </a:rPr>
              <a:t>Пряма </a:t>
            </a:r>
            <a:r>
              <a:rPr lang="ru-RU" altLang="uk-UA" sz="3200" b="1" dirty="0">
                <a:solidFill>
                  <a:srgbClr val="00FF00"/>
                </a:solidFill>
              </a:rPr>
              <a:t>КМ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5508625" y="2492375"/>
            <a:ext cx="331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b="1" dirty="0">
                <a:solidFill>
                  <a:srgbClr val="00FF00"/>
                </a:solidFill>
              </a:rPr>
              <a:t>2.</a:t>
            </a:r>
            <a:r>
              <a:rPr lang="ru-RU" altLang="uk-UA" sz="3200" dirty="0">
                <a:solidFill>
                  <a:srgbClr val="00FF00"/>
                </a:solidFill>
              </a:rPr>
              <a:t> </a:t>
            </a:r>
            <a:r>
              <a:rPr lang="ru-RU" altLang="uk-UA" sz="3200" b="1" dirty="0" smtClean="0">
                <a:solidFill>
                  <a:srgbClr val="00FF00"/>
                </a:solidFill>
              </a:rPr>
              <a:t>Пряма </a:t>
            </a:r>
            <a:r>
              <a:rPr lang="ru-RU" altLang="uk-UA" sz="3200" b="1" dirty="0">
                <a:solidFill>
                  <a:srgbClr val="00FF00"/>
                </a:solidFill>
              </a:rPr>
              <a:t>М</a:t>
            </a:r>
            <a:r>
              <a:rPr lang="en-US" altLang="uk-UA" sz="3200" b="1" dirty="0">
                <a:solidFill>
                  <a:srgbClr val="00FF00"/>
                </a:solidFill>
              </a:rPr>
              <a:t>L</a:t>
            </a:r>
            <a:r>
              <a:rPr lang="ru-RU" altLang="uk-UA" b="1" dirty="0"/>
              <a:t> 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5618163" y="3141663"/>
            <a:ext cx="2914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uk-UA" sz="3200" b="1" dirty="0">
                <a:solidFill>
                  <a:srgbClr val="00FF00"/>
                </a:solidFill>
              </a:rPr>
              <a:t>3. </a:t>
            </a:r>
            <a:r>
              <a:rPr lang="ru-RU" altLang="uk-UA" sz="3200" b="1" dirty="0" smtClean="0">
                <a:solidFill>
                  <a:srgbClr val="00FF00"/>
                </a:solidFill>
              </a:rPr>
              <a:t>Пряма </a:t>
            </a:r>
            <a:r>
              <a:rPr lang="ru-RU" altLang="uk-UA" sz="3200" b="1" dirty="0">
                <a:solidFill>
                  <a:srgbClr val="00FF00"/>
                </a:solidFill>
              </a:rPr>
              <a:t>К</a:t>
            </a:r>
            <a:r>
              <a:rPr lang="en-US" altLang="uk-UA" sz="3200" b="1" dirty="0">
                <a:solidFill>
                  <a:srgbClr val="00FF00"/>
                </a:solidFill>
              </a:rPr>
              <a:t>L</a:t>
            </a:r>
            <a:endParaRPr lang="ru-RU" altLang="uk-UA" sz="3200" b="1" dirty="0">
              <a:solidFill>
                <a:srgbClr val="00FF00"/>
              </a:solidFill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5651500" y="3933825"/>
            <a:ext cx="30091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uk-UA" sz="3200" b="1" dirty="0">
                <a:solidFill>
                  <a:srgbClr val="00FF00"/>
                </a:solidFill>
              </a:rPr>
              <a:t>КМ</a:t>
            </a:r>
            <a:r>
              <a:rPr lang="en-US" altLang="uk-UA" sz="3200" b="1" dirty="0">
                <a:solidFill>
                  <a:srgbClr val="00FF00"/>
                </a:solidFill>
              </a:rPr>
              <a:t>L</a:t>
            </a:r>
            <a:r>
              <a:rPr lang="ru-RU" altLang="uk-UA" sz="3200" b="1" dirty="0">
                <a:solidFill>
                  <a:srgbClr val="00FF00"/>
                </a:solidFill>
              </a:rPr>
              <a:t> </a:t>
            </a:r>
            <a:r>
              <a:rPr lang="ru-RU" altLang="uk-UA" sz="3200" b="1" dirty="0" smtClean="0">
                <a:solidFill>
                  <a:srgbClr val="00FF00"/>
                </a:solidFill>
              </a:rPr>
              <a:t>–</a:t>
            </a:r>
            <a:r>
              <a:rPr lang="ru-RU" altLang="uk-UA" sz="3200" b="1" dirty="0" err="1" smtClean="0">
                <a:solidFill>
                  <a:srgbClr val="00FF00"/>
                </a:solidFill>
              </a:rPr>
              <a:t>перетин</a:t>
            </a:r>
            <a:endParaRPr lang="ru-RU" altLang="uk-UA" sz="3200" b="1" dirty="0">
              <a:solidFill>
                <a:srgbClr val="00FF00"/>
              </a:solidFill>
            </a:endParaRPr>
          </a:p>
        </p:txBody>
      </p:sp>
      <p:sp>
        <p:nvSpPr>
          <p:cNvPr id="30" name="Text Box 0"/>
          <p:cNvSpPr txBox="1">
            <a:spLocks noChangeArrowheads="1"/>
          </p:cNvSpPr>
          <p:nvPr/>
        </p:nvSpPr>
        <p:spPr bwMode="auto">
          <a:xfrm>
            <a:off x="468313" y="55165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66FFFF"/>
                </a:solidFill>
              </a:rPr>
              <a:t>А</a:t>
            </a: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4572000" y="37893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66FFFF"/>
                </a:solidFill>
              </a:rPr>
              <a:t>В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268538" y="119697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66FFFF"/>
                </a:solidFill>
              </a:rPr>
              <a:t>Р</a:t>
            </a:r>
          </a:p>
        </p:txBody>
      </p:sp>
      <p:sp>
        <p:nvSpPr>
          <p:cNvPr id="33" name="Text Box 2051"/>
          <p:cNvSpPr txBox="1">
            <a:spLocks noChangeArrowheads="1"/>
          </p:cNvSpPr>
          <p:nvPr/>
        </p:nvSpPr>
        <p:spPr bwMode="auto">
          <a:xfrm>
            <a:off x="6084888" y="6165850"/>
            <a:ext cx="2160587" cy="4889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sz="2600" b="1" dirty="0"/>
              <a:t>(</a:t>
            </a:r>
            <a:r>
              <a:rPr lang="ru-RU" altLang="uk-UA" sz="2600" b="1" dirty="0" err="1" smtClean="0"/>
              <a:t>аксіома</a:t>
            </a:r>
            <a:r>
              <a:rPr lang="ru-RU" altLang="uk-UA" sz="2600" b="1" dirty="0" smtClean="0"/>
              <a:t> 3)</a:t>
            </a:r>
            <a:endParaRPr lang="ru-RU" altLang="uk-UA" sz="2600" b="1" dirty="0"/>
          </a:p>
        </p:txBody>
      </p:sp>
      <p:sp>
        <p:nvSpPr>
          <p:cNvPr id="34" name="Text Box 2058"/>
          <p:cNvSpPr txBox="1">
            <a:spLocks noChangeArrowheads="1"/>
          </p:cNvSpPr>
          <p:nvPr/>
        </p:nvSpPr>
        <p:spPr bwMode="auto">
          <a:xfrm>
            <a:off x="6516688" y="4652963"/>
            <a:ext cx="1223962" cy="1311275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CCFF"/>
              </a:gs>
              <a:gs pos="100000">
                <a:srgbClr val="FF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sz="8000" b="1">
                <a:solidFill>
                  <a:srgbClr val="CC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010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9" grpId="0" animBg="1"/>
      <p:bldP spid="20" grpId="0" animBg="1"/>
      <p:bldP spid="21" grpId="0" animBg="1"/>
      <p:bldP spid="26" grpId="0"/>
      <p:bldP spid="27" grpId="0"/>
      <p:bldP spid="28" grpId="0"/>
      <p:bldP spid="29" grpId="0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Freeform 41"/>
          <p:cNvSpPr>
            <a:spLocks/>
          </p:cNvSpPr>
          <p:nvPr/>
        </p:nvSpPr>
        <p:spPr bwMode="auto">
          <a:xfrm>
            <a:off x="685800" y="2349500"/>
            <a:ext cx="4606925" cy="3240088"/>
          </a:xfrm>
          <a:custGeom>
            <a:avLst/>
            <a:gdLst>
              <a:gd name="T0" fmla="*/ 0 w 2902"/>
              <a:gd name="T1" fmla="*/ 850900 h 2041"/>
              <a:gd name="T2" fmla="*/ 596900 w 2902"/>
              <a:gd name="T3" fmla="*/ 3240088 h 2041"/>
              <a:gd name="T4" fmla="*/ 4606925 w 2902"/>
              <a:gd name="T5" fmla="*/ 2392363 h 2041"/>
              <a:gd name="T6" fmla="*/ 3943350 w 2902"/>
              <a:gd name="T7" fmla="*/ 0 h 2041"/>
              <a:gd name="T8" fmla="*/ 0 w 2902"/>
              <a:gd name="T9" fmla="*/ 850900 h 2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2041">
                <a:moveTo>
                  <a:pt x="0" y="536"/>
                </a:moveTo>
                <a:lnTo>
                  <a:pt x="376" y="2041"/>
                </a:lnTo>
                <a:lnTo>
                  <a:pt x="2902" y="1507"/>
                </a:lnTo>
                <a:lnTo>
                  <a:pt x="2484" y="0"/>
                </a:lnTo>
                <a:lnTo>
                  <a:pt x="0" y="53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E85E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 flipV="1">
            <a:off x="1403350" y="4724400"/>
            <a:ext cx="4032250" cy="863600"/>
          </a:xfrm>
          <a:prstGeom prst="line">
            <a:avLst/>
          </a:prstGeom>
          <a:noFill/>
          <a:ln w="5715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V="1">
            <a:off x="684213" y="2349500"/>
            <a:ext cx="4032250" cy="863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7088" y="113953"/>
            <a:ext cx="79930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b="1" dirty="0">
                <a:solidFill>
                  <a:srgbClr val="66FFFF"/>
                </a:solidFill>
              </a:rPr>
              <a:t>N2. </a:t>
            </a:r>
            <a:r>
              <a:rPr lang="ru-RU" altLang="uk-UA" b="1" dirty="0" smtClean="0">
                <a:solidFill>
                  <a:srgbClr val="66FFFF"/>
                </a:solidFill>
              </a:rPr>
              <a:t>Побудувати перетин паралелепіпеда, що задається паралельними прямими </a:t>
            </a:r>
            <a:r>
              <a:rPr lang="ru-RU" altLang="uk-UA" b="1" i="1" dirty="0">
                <a:solidFill>
                  <a:srgbClr val="66FFFF"/>
                </a:solidFill>
              </a:rPr>
              <a:t>АА</a:t>
            </a:r>
            <a:r>
              <a:rPr lang="ru-RU" altLang="uk-UA" b="1" i="1" baseline="-25000" dirty="0">
                <a:solidFill>
                  <a:srgbClr val="66FFFF"/>
                </a:solidFill>
              </a:rPr>
              <a:t>1</a:t>
            </a:r>
            <a:r>
              <a:rPr lang="ru-RU" altLang="uk-UA" b="1" dirty="0">
                <a:solidFill>
                  <a:srgbClr val="66FFFF"/>
                </a:solidFill>
              </a:rPr>
              <a:t> </a:t>
            </a:r>
            <a:r>
              <a:rPr lang="ru-RU" altLang="uk-UA" b="1" dirty="0" smtClean="0">
                <a:solidFill>
                  <a:srgbClr val="66FFFF"/>
                </a:solidFill>
              </a:rPr>
              <a:t>та </a:t>
            </a:r>
            <a:r>
              <a:rPr lang="ru-RU" altLang="uk-UA" b="1" i="1" dirty="0">
                <a:solidFill>
                  <a:srgbClr val="66FFFF"/>
                </a:solidFill>
              </a:rPr>
              <a:t>CC</a:t>
            </a:r>
            <a:r>
              <a:rPr lang="ru-RU" altLang="uk-UA" b="1" i="1" baseline="-25000" dirty="0">
                <a:solidFill>
                  <a:srgbClr val="66FFFF"/>
                </a:solidFill>
              </a:rPr>
              <a:t>1</a:t>
            </a:r>
            <a:r>
              <a:rPr lang="ru-RU" altLang="uk-UA" b="1" dirty="0">
                <a:solidFill>
                  <a:srgbClr val="66FFFF"/>
                </a:solidFill>
              </a:rPr>
              <a:t>.</a:t>
            </a:r>
            <a:r>
              <a:rPr lang="ru-RU" altLang="uk-UA" dirty="0">
                <a:solidFill>
                  <a:srgbClr val="66FFFF"/>
                </a:solidFill>
              </a:rPr>
              <a:t>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31913" y="5661025"/>
            <a:ext cx="295275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39975" y="4724400"/>
            <a:ext cx="2952750" cy="0"/>
          </a:xfrm>
          <a:prstGeom prst="line">
            <a:avLst/>
          </a:prstGeom>
          <a:noFill/>
          <a:ln w="38100">
            <a:solidFill>
              <a:srgbClr val="66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84213" y="3284538"/>
            <a:ext cx="295275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692275" y="2349500"/>
            <a:ext cx="295275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684213" y="3284538"/>
            <a:ext cx="647700" cy="2376487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3636963" y="3284538"/>
            <a:ext cx="647700" cy="2376487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1692275" y="2349500"/>
            <a:ext cx="647700" cy="2376488"/>
          </a:xfrm>
          <a:prstGeom prst="line">
            <a:avLst/>
          </a:prstGeom>
          <a:noFill/>
          <a:ln w="38100">
            <a:solidFill>
              <a:srgbClr val="66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684213" y="2349500"/>
            <a:ext cx="1008062" cy="93503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1331913" y="4724400"/>
            <a:ext cx="1008062" cy="935038"/>
          </a:xfrm>
          <a:prstGeom prst="line">
            <a:avLst/>
          </a:prstGeom>
          <a:noFill/>
          <a:ln w="38100">
            <a:solidFill>
              <a:srgbClr val="66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284663" y="4724400"/>
            <a:ext cx="1008062" cy="93503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3636963" y="2349500"/>
            <a:ext cx="1008062" cy="93503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28675" y="55895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66FFFF"/>
                </a:solidFill>
              </a:rPr>
              <a:t>А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07950" y="31416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66FFFF"/>
                </a:solidFill>
              </a:rPr>
              <a:t>А</a:t>
            </a:r>
            <a:r>
              <a:rPr lang="ru-RU" altLang="uk-UA" sz="3200" b="1" baseline="-25000" dirty="0">
                <a:solidFill>
                  <a:srgbClr val="66FFFF"/>
                </a:solidFill>
              </a:rPr>
              <a:t>1</a:t>
            </a:r>
            <a:endParaRPr lang="ru-RU" altLang="uk-UA" sz="3200" b="1" dirty="0">
              <a:solidFill>
                <a:srgbClr val="66FFFF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260475" y="17732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66FFFF"/>
                </a:solidFill>
              </a:rPr>
              <a:t>В</a:t>
            </a:r>
            <a:r>
              <a:rPr lang="ru-RU" altLang="uk-UA" sz="3200" b="1" baseline="-25000" dirty="0">
                <a:solidFill>
                  <a:srgbClr val="66FFFF"/>
                </a:solidFill>
              </a:rPr>
              <a:t>1</a:t>
            </a:r>
            <a:endParaRPr lang="ru-RU" altLang="uk-UA" sz="3200" b="1" dirty="0">
              <a:solidFill>
                <a:srgbClr val="66FFFF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213225" y="17732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66FFFF"/>
                </a:solidFill>
              </a:rPr>
              <a:t>С</a:t>
            </a:r>
            <a:r>
              <a:rPr lang="ru-RU" altLang="uk-UA" sz="3200" b="1" baseline="-25000" dirty="0">
                <a:solidFill>
                  <a:srgbClr val="66FFFF"/>
                </a:solidFill>
              </a:rPr>
              <a:t>1</a:t>
            </a:r>
            <a:endParaRPr lang="ru-RU" altLang="uk-UA" sz="3200" b="1" dirty="0">
              <a:solidFill>
                <a:srgbClr val="66FFFF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636963" y="31416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 dirty="0">
                <a:solidFill>
                  <a:srgbClr val="66FFFF"/>
                </a:solidFill>
              </a:rPr>
              <a:t>D</a:t>
            </a:r>
            <a:r>
              <a:rPr lang="en-US" altLang="uk-UA" sz="3200" b="1" baseline="-25000" dirty="0">
                <a:solidFill>
                  <a:srgbClr val="66FFFF"/>
                </a:solidFill>
              </a:rPr>
              <a:t>1</a:t>
            </a:r>
            <a:endParaRPr lang="ru-RU" altLang="uk-UA" sz="3200" b="1" dirty="0">
              <a:solidFill>
                <a:srgbClr val="66FFFF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292725" y="42211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66FFFF"/>
                </a:solidFill>
              </a:rPr>
              <a:t>С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339975" y="4149725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66FFFF"/>
                </a:solidFill>
              </a:rPr>
              <a:t>В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356100" y="55895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 dirty="0">
                <a:solidFill>
                  <a:srgbClr val="66FFFF"/>
                </a:solidFill>
              </a:rPr>
              <a:t>D</a:t>
            </a:r>
            <a:endParaRPr lang="ru-RU" altLang="uk-UA" sz="3200" b="1" dirty="0">
              <a:solidFill>
                <a:srgbClr val="66FFFF"/>
              </a:solidFill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 flipV="1">
            <a:off x="4645025" y="2349500"/>
            <a:ext cx="647700" cy="237648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684213" y="3284538"/>
            <a:ext cx="647700" cy="23764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H="1" flipV="1">
            <a:off x="4645025" y="2349500"/>
            <a:ext cx="647700" cy="23764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612775" y="2276475"/>
            <a:ext cx="4103688" cy="1081088"/>
            <a:chOff x="567" y="1434"/>
            <a:chExt cx="2585" cy="681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567" y="1979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E8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 dirty="0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3016" y="1434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E8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 dirty="0"/>
            </a:p>
          </p:txBody>
        </p:sp>
      </p:grpSp>
      <p:grpSp>
        <p:nvGrpSpPr>
          <p:cNvPr id="34" name="Group 36"/>
          <p:cNvGrpSpPr>
            <a:grpSpLocks/>
          </p:cNvGrpSpPr>
          <p:nvPr/>
        </p:nvGrpSpPr>
        <p:grpSpPr bwMode="auto">
          <a:xfrm>
            <a:off x="1260475" y="4652963"/>
            <a:ext cx="4176713" cy="1079500"/>
            <a:chOff x="975" y="2931"/>
            <a:chExt cx="2631" cy="680"/>
          </a:xfrm>
        </p:grpSpPr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3470" y="2931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E8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 dirty="0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975" y="3475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E85E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 dirty="0"/>
            </a:p>
          </p:txBody>
        </p:sp>
      </p:grp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940425" y="2133600"/>
            <a:ext cx="3203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b="1" dirty="0">
                <a:solidFill>
                  <a:srgbClr val="00FFFF"/>
                </a:solidFill>
              </a:rPr>
              <a:t>1. </a:t>
            </a:r>
            <a:r>
              <a:rPr lang="ru-RU" altLang="uk-UA" b="1" dirty="0" smtClean="0">
                <a:solidFill>
                  <a:srgbClr val="00FFFF"/>
                </a:solidFill>
              </a:rPr>
              <a:t>Пряма </a:t>
            </a:r>
            <a:r>
              <a:rPr lang="ru-RU" altLang="uk-UA" b="1" dirty="0">
                <a:solidFill>
                  <a:srgbClr val="00FFFF"/>
                </a:solidFill>
              </a:rPr>
              <a:t>А</a:t>
            </a:r>
            <a:r>
              <a:rPr lang="ru-RU" altLang="uk-UA" b="1" baseline="-25000" dirty="0">
                <a:solidFill>
                  <a:srgbClr val="00FFFF"/>
                </a:solidFill>
              </a:rPr>
              <a:t>1</a:t>
            </a:r>
            <a:r>
              <a:rPr lang="ru-RU" altLang="uk-UA" b="1" dirty="0">
                <a:solidFill>
                  <a:srgbClr val="00FFFF"/>
                </a:solidFill>
              </a:rPr>
              <a:t>С</a:t>
            </a:r>
            <a:r>
              <a:rPr lang="ru-RU" altLang="uk-UA" b="1" baseline="-25000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5940425" y="2997200"/>
            <a:ext cx="3203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b="1" dirty="0">
                <a:solidFill>
                  <a:srgbClr val="00FFFF"/>
                </a:solidFill>
              </a:rPr>
              <a:t>2. </a:t>
            </a:r>
            <a:r>
              <a:rPr lang="ru-RU" altLang="uk-UA" b="1" dirty="0" smtClean="0">
                <a:solidFill>
                  <a:srgbClr val="00FFFF"/>
                </a:solidFill>
              </a:rPr>
              <a:t>Пряма </a:t>
            </a:r>
            <a:r>
              <a:rPr lang="ru-RU" altLang="uk-UA" b="1" dirty="0">
                <a:solidFill>
                  <a:srgbClr val="00FFFF"/>
                </a:solidFill>
              </a:rPr>
              <a:t>АС</a:t>
            </a:r>
            <a:endParaRPr lang="ru-RU" altLang="uk-UA" b="1" baseline="-25000" dirty="0">
              <a:solidFill>
                <a:srgbClr val="00FFFF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724525" y="3773488"/>
            <a:ext cx="3419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b="1" u="sng" dirty="0">
                <a:solidFill>
                  <a:srgbClr val="00FFFF"/>
                </a:solidFill>
              </a:rPr>
              <a:t>АА</a:t>
            </a:r>
            <a:r>
              <a:rPr lang="ru-RU" altLang="uk-UA" b="1" u="sng" baseline="-25000" dirty="0">
                <a:solidFill>
                  <a:srgbClr val="00FFFF"/>
                </a:solidFill>
              </a:rPr>
              <a:t>1</a:t>
            </a:r>
            <a:r>
              <a:rPr lang="ru-RU" altLang="uk-UA" b="1" u="sng" dirty="0">
                <a:solidFill>
                  <a:srgbClr val="00FFFF"/>
                </a:solidFill>
              </a:rPr>
              <a:t>С</a:t>
            </a:r>
            <a:r>
              <a:rPr lang="ru-RU" altLang="uk-UA" b="1" u="sng" baseline="-25000" dirty="0">
                <a:solidFill>
                  <a:srgbClr val="00FFFF"/>
                </a:solidFill>
              </a:rPr>
              <a:t>1</a:t>
            </a:r>
            <a:r>
              <a:rPr lang="ru-RU" altLang="uk-UA" b="1" u="sng" dirty="0">
                <a:solidFill>
                  <a:srgbClr val="00FFFF"/>
                </a:solidFill>
              </a:rPr>
              <a:t>С - </a:t>
            </a:r>
            <a:r>
              <a:rPr lang="ru-RU" altLang="uk-UA" b="1" u="sng" dirty="0" smtClean="0">
                <a:solidFill>
                  <a:srgbClr val="00FFFF"/>
                </a:solidFill>
              </a:rPr>
              <a:t>перетин</a:t>
            </a:r>
            <a:endParaRPr lang="ru-RU" altLang="uk-UA" b="1" u="sng" dirty="0">
              <a:solidFill>
                <a:srgbClr val="00FFFF"/>
              </a:solidFill>
            </a:endParaRPr>
          </a:p>
        </p:txBody>
      </p:sp>
      <p:sp>
        <p:nvSpPr>
          <p:cNvPr id="40" name="Text Box 2048"/>
          <p:cNvSpPr txBox="1">
            <a:spLocks noChangeArrowheads="1"/>
          </p:cNvSpPr>
          <p:nvPr/>
        </p:nvSpPr>
        <p:spPr bwMode="auto">
          <a:xfrm>
            <a:off x="6516688" y="4652963"/>
            <a:ext cx="1223962" cy="1311275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CCFF"/>
              </a:gs>
              <a:gs pos="100000">
                <a:srgbClr val="FF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sz="8000" b="1" dirty="0">
                <a:solidFill>
                  <a:srgbClr val="CC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1" name="Text Box 2051"/>
          <p:cNvSpPr txBox="1">
            <a:spLocks noChangeArrowheads="1"/>
          </p:cNvSpPr>
          <p:nvPr/>
        </p:nvSpPr>
        <p:spPr bwMode="auto">
          <a:xfrm>
            <a:off x="5724526" y="6165850"/>
            <a:ext cx="302393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sz="1800" b="1" dirty="0" smtClean="0"/>
              <a:t>(</a:t>
            </a:r>
            <a:r>
              <a:rPr lang="ru-RU" altLang="uk-UA" sz="1800" b="1" dirty="0" err="1" smtClean="0"/>
              <a:t>властивість</a:t>
            </a:r>
            <a:r>
              <a:rPr lang="ru-RU" altLang="uk-UA" sz="1800" b="1" dirty="0" smtClean="0"/>
              <a:t> </a:t>
            </a:r>
            <a:r>
              <a:rPr lang="ru-RU" altLang="uk-UA" sz="1800" b="1" dirty="0" err="1" smtClean="0"/>
              <a:t>площин</a:t>
            </a:r>
            <a:r>
              <a:rPr lang="ru-RU" altLang="uk-UA" sz="1800" b="1" dirty="0" smtClean="0"/>
              <a:t>)</a:t>
            </a:r>
            <a:endParaRPr lang="ru-RU" alt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7739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9" grpId="0" animBg="1"/>
      <p:bldP spid="30" grpId="0" animBg="1"/>
      <p:bldP spid="39" grpId="0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Freeform 19" descr="Точечные ромбики"/>
          <p:cNvSpPr>
            <a:spLocks/>
          </p:cNvSpPr>
          <p:nvPr/>
        </p:nvSpPr>
        <p:spPr bwMode="auto">
          <a:xfrm>
            <a:off x="971550" y="2565400"/>
            <a:ext cx="3381375" cy="3432175"/>
          </a:xfrm>
          <a:custGeom>
            <a:avLst/>
            <a:gdLst>
              <a:gd name="T0" fmla="*/ 0 w 2130"/>
              <a:gd name="T1" fmla="*/ 929412 h 2116"/>
              <a:gd name="T2" fmla="*/ 0 w 2130"/>
              <a:gd name="T3" fmla="*/ 3432175 h 2116"/>
              <a:gd name="T4" fmla="*/ 3381375 w 2130"/>
              <a:gd name="T5" fmla="*/ 2541691 h 2116"/>
              <a:gd name="T6" fmla="*/ 3360738 w 2130"/>
              <a:gd name="T7" fmla="*/ 0 h 2116"/>
              <a:gd name="T8" fmla="*/ 0 w 2130"/>
              <a:gd name="T9" fmla="*/ 929412 h 2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30" h="2116">
                <a:moveTo>
                  <a:pt x="0" y="573"/>
                </a:moveTo>
                <a:lnTo>
                  <a:pt x="0" y="2116"/>
                </a:lnTo>
                <a:lnTo>
                  <a:pt x="2130" y="1567"/>
                </a:lnTo>
                <a:lnTo>
                  <a:pt x="2117" y="0"/>
                </a:lnTo>
                <a:lnTo>
                  <a:pt x="0" y="57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81945"/>
            <a:ext cx="8713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uk-UA" sz="3200" b="1" dirty="0">
                <a:solidFill>
                  <a:srgbClr val="FFFF00"/>
                </a:solidFill>
              </a:rPr>
              <a:t>N3. </a:t>
            </a:r>
            <a:r>
              <a:rPr lang="ru-RU" altLang="uk-UA" sz="3200" b="1" dirty="0" smtClean="0">
                <a:solidFill>
                  <a:srgbClr val="FFFF00"/>
                </a:solidFill>
              </a:rPr>
              <a:t>Побудувати перетин паралелепіпеда, </a:t>
            </a:r>
            <a:r>
              <a:rPr lang="ru-RU" altLang="uk-UA" sz="3200" b="1" dirty="0" err="1" smtClean="0">
                <a:solidFill>
                  <a:srgbClr val="FFFF00"/>
                </a:solidFill>
              </a:rPr>
              <a:t>що</a:t>
            </a:r>
            <a:r>
              <a:rPr lang="ru-RU" altLang="uk-UA" sz="3200" b="1" dirty="0" smtClean="0">
                <a:solidFill>
                  <a:srgbClr val="FFFF00"/>
                </a:solidFill>
              </a:rPr>
              <a:t> </a:t>
            </a:r>
            <a:r>
              <a:rPr lang="ru-RU" altLang="uk-UA" sz="3200" b="1" dirty="0" err="1" smtClean="0">
                <a:solidFill>
                  <a:srgbClr val="FFFF00"/>
                </a:solidFill>
              </a:rPr>
              <a:t>задається</a:t>
            </a:r>
            <a:r>
              <a:rPr lang="ru-RU" altLang="uk-UA" sz="3200" b="1" dirty="0" smtClean="0">
                <a:solidFill>
                  <a:srgbClr val="FFFF00"/>
                </a:solidFill>
              </a:rPr>
              <a:t> </a:t>
            </a:r>
            <a:r>
              <a:rPr lang="ru-RU" altLang="uk-UA" sz="3200" b="1" dirty="0" err="1" smtClean="0">
                <a:solidFill>
                  <a:srgbClr val="FFFF00"/>
                </a:solidFill>
              </a:rPr>
              <a:t>двома</a:t>
            </a:r>
            <a:r>
              <a:rPr lang="ru-RU" altLang="uk-UA" sz="3200" b="1" dirty="0" smtClean="0">
                <a:solidFill>
                  <a:srgbClr val="FFFF00"/>
                </a:solidFill>
              </a:rPr>
              <a:t> </a:t>
            </a:r>
            <a:r>
              <a:rPr lang="ru-RU" altLang="uk-UA" sz="3200" b="1" dirty="0" err="1" smtClean="0">
                <a:solidFill>
                  <a:srgbClr val="FFFF00"/>
                </a:solidFill>
              </a:rPr>
              <a:t>перетинаючими</a:t>
            </a:r>
            <a:r>
              <a:rPr lang="ru-RU" altLang="uk-UA" sz="3200" b="1" dirty="0" smtClean="0">
                <a:solidFill>
                  <a:srgbClr val="FFFF00"/>
                </a:solidFill>
              </a:rPr>
              <a:t> </a:t>
            </a:r>
            <a:r>
              <a:rPr lang="ru-RU" altLang="uk-UA" sz="3200" b="1" dirty="0" err="1" smtClean="0">
                <a:solidFill>
                  <a:srgbClr val="FFFF00"/>
                </a:solidFill>
              </a:rPr>
              <a:t>прямими</a:t>
            </a:r>
            <a:r>
              <a:rPr lang="ru-RU" altLang="uk-UA" sz="3200" b="1" dirty="0" smtClean="0">
                <a:solidFill>
                  <a:srgbClr val="FFFF00"/>
                </a:solidFill>
              </a:rPr>
              <a:t> </a:t>
            </a:r>
            <a:r>
              <a:rPr lang="ru-RU" altLang="uk-UA" sz="3200" b="1" i="1" dirty="0">
                <a:solidFill>
                  <a:srgbClr val="FFFF00"/>
                </a:solidFill>
              </a:rPr>
              <a:t>АС</a:t>
            </a:r>
            <a:r>
              <a:rPr lang="ru-RU" altLang="uk-UA" sz="3200" b="1" i="1" baseline="-25000" dirty="0">
                <a:solidFill>
                  <a:srgbClr val="FFFF00"/>
                </a:solidFill>
              </a:rPr>
              <a:t>1</a:t>
            </a:r>
            <a:r>
              <a:rPr lang="ru-RU" altLang="uk-UA" sz="3200" b="1" baseline="-25000" dirty="0">
                <a:solidFill>
                  <a:srgbClr val="FFFF00"/>
                </a:solidFill>
              </a:rPr>
              <a:t> </a:t>
            </a:r>
            <a:r>
              <a:rPr lang="ru-RU" altLang="uk-UA" sz="3200" b="1" dirty="0" smtClean="0">
                <a:solidFill>
                  <a:srgbClr val="FFFF00"/>
                </a:solidFill>
              </a:rPr>
              <a:t> і </a:t>
            </a:r>
            <a:r>
              <a:rPr lang="ru-RU" altLang="uk-UA" sz="3200" b="1" i="1" dirty="0" smtClean="0">
                <a:solidFill>
                  <a:srgbClr val="FFFF00"/>
                </a:solidFill>
              </a:rPr>
              <a:t>А</a:t>
            </a:r>
            <a:r>
              <a:rPr lang="ru-RU" altLang="uk-UA" sz="3200" b="1" i="1" baseline="-25000" dirty="0" smtClean="0">
                <a:solidFill>
                  <a:srgbClr val="FFFF00"/>
                </a:solidFill>
              </a:rPr>
              <a:t>1</a:t>
            </a:r>
            <a:r>
              <a:rPr lang="ru-RU" altLang="uk-UA" sz="3200" b="1" i="1" dirty="0" smtClean="0">
                <a:solidFill>
                  <a:srgbClr val="FFFF00"/>
                </a:solidFill>
              </a:rPr>
              <a:t>С</a:t>
            </a:r>
            <a:r>
              <a:rPr lang="ru-RU" altLang="uk-UA" sz="3200" b="1" i="1" dirty="0">
                <a:solidFill>
                  <a:srgbClr val="FFFF00"/>
                </a:solidFill>
              </a:rPr>
              <a:t>.</a:t>
            </a:r>
            <a:r>
              <a:rPr lang="ru-RU" altLang="uk-UA" dirty="0"/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82663" y="3567113"/>
            <a:ext cx="2301875" cy="2451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51050" y="2560638"/>
            <a:ext cx="2301875" cy="2451100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971550" y="2560638"/>
            <a:ext cx="1079500" cy="10080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275013" y="2560638"/>
            <a:ext cx="1079500" cy="10080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971550" y="5008563"/>
            <a:ext cx="1079500" cy="1008062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275013" y="5008563"/>
            <a:ext cx="1079500" cy="10080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051050" y="2560638"/>
            <a:ext cx="23050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356100" y="2566988"/>
            <a:ext cx="0" cy="2374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9750" y="59451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FFFF00"/>
                </a:solidFill>
              </a:rPr>
              <a:t>А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5288" y="33528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FFFF00"/>
                </a:solidFill>
              </a:rPr>
              <a:t>А</a:t>
            </a:r>
            <a:r>
              <a:rPr lang="ru-RU" altLang="uk-UA" sz="3200" b="1" baseline="-25000">
                <a:solidFill>
                  <a:srgbClr val="FFFF00"/>
                </a:solidFill>
              </a:rPr>
              <a:t>1</a:t>
            </a:r>
            <a:endParaRPr lang="ru-RU" altLang="uk-UA" sz="3200" b="1">
              <a:solidFill>
                <a:srgbClr val="FFFF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763713" y="19129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FFFF00"/>
                </a:solidFill>
              </a:rPr>
              <a:t>В</a:t>
            </a:r>
            <a:r>
              <a:rPr lang="ru-RU" altLang="uk-UA" sz="3200" b="1" baseline="-25000">
                <a:solidFill>
                  <a:srgbClr val="FFFF00"/>
                </a:solidFill>
              </a:rPr>
              <a:t>1</a:t>
            </a:r>
            <a:endParaRPr lang="ru-RU" altLang="uk-UA" sz="3200" b="1">
              <a:solidFill>
                <a:srgbClr val="FFFF00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283075" y="2054225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FFFF00"/>
                </a:solidFill>
              </a:rPr>
              <a:t>С</a:t>
            </a:r>
            <a:r>
              <a:rPr lang="ru-RU" altLang="uk-UA" sz="3200" b="1" baseline="-25000">
                <a:solidFill>
                  <a:srgbClr val="FFFF00"/>
                </a:solidFill>
              </a:rPr>
              <a:t>1</a:t>
            </a:r>
            <a:endParaRPr lang="ru-RU" altLang="uk-UA" sz="3200" b="1">
              <a:solidFill>
                <a:srgbClr val="FFFF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275013" y="34210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>
                <a:solidFill>
                  <a:srgbClr val="FFFF00"/>
                </a:solidFill>
              </a:rPr>
              <a:t>D</a:t>
            </a:r>
            <a:r>
              <a:rPr lang="en-US" altLang="uk-UA" sz="3200" b="1" baseline="-25000">
                <a:solidFill>
                  <a:srgbClr val="FFFF00"/>
                </a:solidFill>
              </a:rPr>
              <a:t>1</a:t>
            </a:r>
            <a:endParaRPr lang="ru-RU" altLang="uk-UA" sz="3200" b="1">
              <a:solidFill>
                <a:srgbClr val="FFFF00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348038" y="594518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>
                <a:solidFill>
                  <a:srgbClr val="FFFF00"/>
                </a:solidFill>
              </a:rPr>
              <a:t>D</a:t>
            </a:r>
            <a:endParaRPr lang="ru-RU" altLang="uk-UA" sz="3200" b="1">
              <a:solidFill>
                <a:srgbClr val="FFFF00"/>
              </a:solidFill>
            </a:endParaRPr>
          </a:p>
        </p:txBody>
      </p:sp>
      <p:sp>
        <p:nvSpPr>
          <p:cNvPr id="21" name="Text Box 0"/>
          <p:cNvSpPr txBox="1">
            <a:spLocks noChangeArrowheads="1"/>
          </p:cNvSpPr>
          <p:nvPr/>
        </p:nvSpPr>
        <p:spPr bwMode="auto">
          <a:xfrm>
            <a:off x="1547813" y="450532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FFFF00"/>
                </a:solidFill>
              </a:rPr>
              <a:t>В</a:t>
            </a: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4500563" y="479425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FFFF00"/>
                </a:solidFill>
              </a:rPr>
              <a:t>С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 flipV="1">
            <a:off x="971550" y="2633663"/>
            <a:ext cx="3384550" cy="3384550"/>
          </a:xfrm>
          <a:prstGeom prst="line">
            <a:avLst/>
          </a:prstGeom>
          <a:noFill/>
          <a:ln w="57150">
            <a:solidFill>
              <a:srgbClr val="CC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971550" y="3568700"/>
            <a:ext cx="3384550" cy="1439863"/>
          </a:xfrm>
          <a:prstGeom prst="line">
            <a:avLst/>
          </a:prstGeom>
          <a:noFill/>
          <a:ln w="57150">
            <a:solidFill>
              <a:srgbClr val="CC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1042988" y="2636838"/>
            <a:ext cx="3313112" cy="3311525"/>
            <a:chOff x="1383" y="1480"/>
            <a:chExt cx="2087" cy="2086"/>
          </a:xfrm>
        </p:grpSpPr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1383" y="1480"/>
              <a:ext cx="1996" cy="543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1383" y="3022"/>
              <a:ext cx="2087" cy="544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971550" y="2560638"/>
            <a:ext cx="3384550" cy="3457575"/>
            <a:chOff x="1338" y="1434"/>
            <a:chExt cx="2132" cy="2178"/>
          </a:xfrm>
        </p:grpSpPr>
        <p:sp>
          <p:nvSpPr>
            <p:cNvPr id="29" name="Line 4"/>
            <p:cNvSpPr>
              <a:spLocks noChangeShapeType="1"/>
            </p:cNvSpPr>
            <p:nvPr/>
          </p:nvSpPr>
          <p:spPr bwMode="auto">
            <a:xfrm flipV="1">
              <a:off x="1338" y="2069"/>
              <a:ext cx="0" cy="1543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V="1">
              <a:off x="3470" y="1434"/>
              <a:ext cx="0" cy="1543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898525" y="3425825"/>
            <a:ext cx="3600450" cy="1727200"/>
            <a:chOff x="1292" y="1979"/>
            <a:chExt cx="2268" cy="1088"/>
          </a:xfrm>
        </p:grpSpPr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3424" y="2931"/>
              <a:ext cx="136" cy="13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CC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1292" y="1979"/>
              <a:ext cx="136" cy="13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CC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898525" y="2489200"/>
            <a:ext cx="3529013" cy="3600450"/>
            <a:chOff x="1292" y="1389"/>
            <a:chExt cx="2223" cy="2268"/>
          </a:xfrm>
        </p:grpSpPr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1292" y="3521"/>
              <a:ext cx="136" cy="13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CC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3379" y="1389"/>
              <a:ext cx="136" cy="13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CC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752975" y="2352675"/>
            <a:ext cx="4427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FF0000"/>
                </a:solidFill>
              </a:rPr>
              <a:t>1. </a:t>
            </a:r>
            <a:r>
              <a:rPr lang="ru-RU" altLang="uk-UA" sz="3200" b="1" dirty="0" err="1" smtClean="0">
                <a:solidFill>
                  <a:srgbClr val="FF0000"/>
                </a:solidFill>
              </a:rPr>
              <a:t>Прямі</a:t>
            </a:r>
            <a:r>
              <a:rPr lang="ru-RU" altLang="uk-UA" sz="3200" b="1" dirty="0" smtClean="0">
                <a:solidFill>
                  <a:srgbClr val="FF0000"/>
                </a:solidFill>
              </a:rPr>
              <a:t> </a:t>
            </a:r>
            <a:r>
              <a:rPr lang="ru-RU" altLang="uk-UA" sz="3200" b="1" dirty="0">
                <a:solidFill>
                  <a:srgbClr val="FF0000"/>
                </a:solidFill>
              </a:rPr>
              <a:t>А</a:t>
            </a:r>
            <a:r>
              <a:rPr lang="ru-RU" altLang="uk-UA" sz="3200" b="1" baseline="-25000" dirty="0">
                <a:solidFill>
                  <a:srgbClr val="FF0000"/>
                </a:solidFill>
              </a:rPr>
              <a:t>1</a:t>
            </a:r>
            <a:r>
              <a:rPr lang="ru-RU" altLang="uk-UA" sz="3200" b="1" dirty="0">
                <a:solidFill>
                  <a:srgbClr val="FF0000"/>
                </a:solidFill>
              </a:rPr>
              <a:t>С</a:t>
            </a:r>
            <a:r>
              <a:rPr lang="ru-RU" altLang="uk-UA" sz="3200" b="1" baseline="-25000" dirty="0">
                <a:solidFill>
                  <a:srgbClr val="FF0000"/>
                </a:solidFill>
              </a:rPr>
              <a:t>1</a:t>
            </a:r>
            <a:r>
              <a:rPr lang="ru-RU" altLang="uk-UA" sz="3200" b="1" dirty="0">
                <a:solidFill>
                  <a:srgbClr val="FF0000"/>
                </a:solidFill>
              </a:rPr>
              <a:t> </a:t>
            </a:r>
            <a:r>
              <a:rPr lang="ru-RU" altLang="uk-UA" sz="3200" b="1" dirty="0" smtClean="0">
                <a:solidFill>
                  <a:srgbClr val="FF0000"/>
                </a:solidFill>
              </a:rPr>
              <a:t>і </a:t>
            </a:r>
            <a:r>
              <a:rPr lang="ru-RU" altLang="uk-UA" sz="3200" b="1" dirty="0">
                <a:solidFill>
                  <a:srgbClr val="FF0000"/>
                </a:solidFill>
              </a:rPr>
              <a:t>АС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4752975" y="3216275"/>
            <a:ext cx="4427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FF0000"/>
                </a:solidFill>
              </a:rPr>
              <a:t>2. </a:t>
            </a:r>
            <a:r>
              <a:rPr lang="ru-RU" altLang="uk-UA" sz="3200" b="1" dirty="0" err="1" smtClean="0">
                <a:solidFill>
                  <a:srgbClr val="FF0000"/>
                </a:solidFill>
              </a:rPr>
              <a:t>Прямі</a:t>
            </a:r>
            <a:r>
              <a:rPr lang="ru-RU" altLang="uk-UA" sz="3200" b="1" dirty="0" smtClean="0">
                <a:solidFill>
                  <a:srgbClr val="FF0000"/>
                </a:solidFill>
              </a:rPr>
              <a:t> </a:t>
            </a:r>
            <a:r>
              <a:rPr lang="ru-RU" altLang="uk-UA" sz="3200" b="1" dirty="0">
                <a:solidFill>
                  <a:srgbClr val="FF0000"/>
                </a:solidFill>
              </a:rPr>
              <a:t>АА</a:t>
            </a:r>
            <a:r>
              <a:rPr lang="ru-RU" altLang="uk-UA" sz="3200" b="1" baseline="-25000" dirty="0">
                <a:solidFill>
                  <a:srgbClr val="FF0000"/>
                </a:solidFill>
              </a:rPr>
              <a:t>1</a:t>
            </a:r>
            <a:r>
              <a:rPr lang="ru-RU" altLang="uk-UA" sz="3200" b="1" dirty="0">
                <a:solidFill>
                  <a:srgbClr val="FF0000"/>
                </a:solidFill>
              </a:rPr>
              <a:t> </a:t>
            </a:r>
            <a:r>
              <a:rPr lang="ru-RU" altLang="uk-UA" sz="3200" b="1" dirty="0" smtClean="0">
                <a:solidFill>
                  <a:srgbClr val="FF0000"/>
                </a:solidFill>
              </a:rPr>
              <a:t>і СС</a:t>
            </a:r>
            <a:r>
              <a:rPr lang="ru-RU" altLang="uk-UA" sz="3200" b="1" baseline="-25000" dirty="0" smtClean="0">
                <a:solidFill>
                  <a:srgbClr val="FF0000"/>
                </a:solidFill>
              </a:rPr>
              <a:t>1</a:t>
            </a:r>
            <a:endParaRPr lang="ru-RU" altLang="uk-UA" sz="3200" b="1" dirty="0">
              <a:solidFill>
                <a:srgbClr val="FF0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84775" y="4079875"/>
            <a:ext cx="3995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u="sng" dirty="0">
                <a:solidFill>
                  <a:srgbClr val="FF0000"/>
                </a:solidFill>
              </a:rPr>
              <a:t>АА</a:t>
            </a:r>
            <a:r>
              <a:rPr lang="ru-RU" altLang="uk-UA" sz="3200" b="1" u="sng" baseline="-25000" dirty="0">
                <a:solidFill>
                  <a:srgbClr val="FF0000"/>
                </a:solidFill>
              </a:rPr>
              <a:t>1</a:t>
            </a:r>
            <a:r>
              <a:rPr lang="ru-RU" altLang="uk-UA" sz="3200" b="1" u="sng" dirty="0">
                <a:solidFill>
                  <a:srgbClr val="FF0000"/>
                </a:solidFill>
              </a:rPr>
              <a:t>С</a:t>
            </a:r>
            <a:r>
              <a:rPr lang="ru-RU" altLang="uk-UA" sz="3200" b="1" u="sng" baseline="-25000" dirty="0">
                <a:solidFill>
                  <a:srgbClr val="FF0000"/>
                </a:solidFill>
              </a:rPr>
              <a:t>1</a:t>
            </a:r>
            <a:r>
              <a:rPr lang="ru-RU" altLang="uk-UA" sz="3200" b="1" u="sng" dirty="0">
                <a:solidFill>
                  <a:srgbClr val="FF0000"/>
                </a:solidFill>
              </a:rPr>
              <a:t>С - </a:t>
            </a:r>
            <a:r>
              <a:rPr lang="ru-RU" altLang="uk-UA" sz="3200" b="1" u="sng" dirty="0" err="1" smtClean="0">
                <a:solidFill>
                  <a:srgbClr val="FF0000"/>
                </a:solidFill>
              </a:rPr>
              <a:t>перетин</a:t>
            </a:r>
            <a:endParaRPr lang="ru-RU" altLang="uk-UA" sz="3200" b="1" u="sng" dirty="0">
              <a:solidFill>
                <a:srgbClr val="FF0000"/>
              </a:solidFill>
            </a:endParaRPr>
          </a:p>
        </p:txBody>
      </p:sp>
      <p:sp>
        <p:nvSpPr>
          <p:cNvPr id="40" name="Text Box 1024"/>
          <p:cNvSpPr txBox="1">
            <a:spLocks noChangeArrowheads="1"/>
          </p:cNvSpPr>
          <p:nvPr/>
        </p:nvSpPr>
        <p:spPr bwMode="auto">
          <a:xfrm>
            <a:off x="6300788" y="4868863"/>
            <a:ext cx="1223962" cy="1311275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rgbClr val="FFE3FF"/>
              </a:gs>
              <a:gs pos="100000">
                <a:srgbClr val="FF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sz="8000" b="1">
                <a:solidFill>
                  <a:srgbClr val="CC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30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37" grpId="0"/>
      <p:bldP spid="38" grpId="0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" descr="Пергамент"/>
          <p:cNvSpPr>
            <a:spLocks/>
          </p:cNvSpPr>
          <p:nvPr/>
        </p:nvSpPr>
        <p:spPr bwMode="auto">
          <a:xfrm>
            <a:off x="-25400" y="12700"/>
            <a:ext cx="2540000" cy="6896100"/>
          </a:xfrm>
          <a:custGeom>
            <a:avLst/>
            <a:gdLst>
              <a:gd name="T0" fmla="*/ 2540000 w 1600"/>
              <a:gd name="T1" fmla="*/ 4940299 h 4344"/>
              <a:gd name="T2" fmla="*/ 2489200 w 1600"/>
              <a:gd name="T3" fmla="*/ 1409700 h 4344"/>
              <a:gd name="T4" fmla="*/ 1003300 w 1600"/>
              <a:gd name="T5" fmla="*/ 0 h 4344"/>
              <a:gd name="T6" fmla="*/ 12700 w 1600"/>
              <a:gd name="T7" fmla="*/ 0 h 4344"/>
              <a:gd name="T8" fmla="*/ 0 w 1600"/>
              <a:gd name="T9" fmla="*/ 6896100 h 4344"/>
              <a:gd name="T10" fmla="*/ 2540000 w 1600"/>
              <a:gd name="T11" fmla="*/ 4940299 h 4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00"/>
              <a:gd name="T19" fmla="*/ 0 h 4344"/>
              <a:gd name="T20" fmla="*/ 1600 w 1600"/>
              <a:gd name="T21" fmla="*/ 4344 h 4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00" h="4344">
                <a:moveTo>
                  <a:pt x="1600" y="3112"/>
                </a:moveTo>
                <a:lnTo>
                  <a:pt x="1568" y="888"/>
                </a:lnTo>
                <a:lnTo>
                  <a:pt x="632" y="0"/>
                </a:lnTo>
                <a:lnTo>
                  <a:pt x="8" y="0"/>
                </a:lnTo>
                <a:lnTo>
                  <a:pt x="0" y="4344"/>
                </a:lnTo>
                <a:lnTo>
                  <a:pt x="1600" y="31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6" name="Freeform 3" descr="Пергамент"/>
          <p:cNvSpPr>
            <a:spLocks/>
          </p:cNvSpPr>
          <p:nvPr/>
        </p:nvSpPr>
        <p:spPr bwMode="auto">
          <a:xfrm>
            <a:off x="2463800" y="1409700"/>
            <a:ext cx="4533900" cy="3556000"/>
          </a:xfrm>
          <a:custGeom>
            <a:avLst/>
            <a:gdLst>
              <a:gd name="T0" fmla="*/ 50800 w 2856"/>
              <a:gd name="T1" fmla="*/ 3556000 h 2240"/>
              <a:gd name="T2" fmla="*/ 4533900 w 2856"/>
              <a:gd name="T3" fmla="*/ 3530600 h 2240"/>
              <a:gd name="T4" fmla="*/ 4457700 w 2856"/>
              <a:gd name="T5" fmla="*/ 25400 h 2240"/>
              <a:gd name="T6" fmla="*/ 0 w 2856"/>
              <a:gd name="T7" fmla="*/ 0 h 2240"/>
              <a:gd name="T8" fmla="*/ 50800 w 2856"/>
              <a:gd name="T9" fmla="*/ 3556000 h 2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6"/>
              <a:gd name="T16" fmla="*/ 0 h 2240"/>
              <a:gd name="T17" fmla="*/ 2856 w 2856"/>
              <a:gd name="T18" fmla="*/ 2240 h 2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6" h="2240">
                <a:moveTo>
                  <a:pt x="32" y="2240"/>
                </a:moveTo>
                <a:lnTo>
                  <a:pt x="2856" y="2224"/>
                </a:lnTo>
                <a:lnTo>
                  <a:pt x="2808" y="16"/>
                </a:lnTo>
                <a:lnTo>
                  <a:pt x="0" y="0"/>
                </a:lnTo>
                <a:lnTo>
                  <a:pt x="32" y="224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>
            <a:off x="2463800" y="1422400"/>
            <a:ext cx="448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8" name="Freeform 6" descr="Папирус"/>
          <p:cNvSpPr>
            <a:spLocks/>
          </p:cNvSpPr>
          <p:nvPr/>
        </p:nvSpPr>
        <p:spPr bwMode="auto">
          <a:xfrm>
            <a:off x="2857500" y="2413000"/>
            <a:ext cx="1295400" cy="2552700"/>
          </a:xfrm>
          <a:custGeom>
            <a:avLst/>
            <a:gdLst>
              <a:gd name="T0" fmla="*/ 38100 w 816"/>
              <a:gd name="T1" fmla="*/ 2527300 h 1608"/>
              <a:gd name="T2" fmla="*/ 0 w 816"/>
              <a:gd name="T3" fmla="*/ 0 h 1608"/>
              <a:gd name="T4" fmla="*/ 1282700 w 816"/>
              <a:gd name="T5" fmla="*/ 0 h 1608"/>
              <a:gd name="T6" fmla="*/ 1295400 w 816"/>
              <a:gd name="T7" fmla="*/ 2540000 h 1608"/>
              <a:gd name="T8" fmla="*/ 38100 w 816"/>
              <a:gd name="T9" fmla="*/ 2552700 h 1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1608"/>
              <a:gd name="T17" fmla="*/ 816 w 816"/>
              <a:gd name="T18" fmla="*/ 1608 h 16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1608">
                <a:moveTo>
                  <a:pt x="24" y="1592"/>
                </a:moveTo>
                <a:lnTo>
                  <a:pt x="0" y="0"/>
                </a:lnTo>
                <a:lnTo>
                  <a:pt x="808" y="0"/>
                </a:lnTo>
                <a:lnTo>
                  <a:pt x="816" y="1600"/>
                </a:lnTo>
                <a:lnTo>
                  <a:pt x="24" y="1608"/>
                </a:ln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2552700" y="4965700"/>
            <a:ext cx="448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2489200" y="1435100"/>
            <a:ext cx="50800" cy="3568700"/>
          </a:xfrm>
          <a:custGeom>
            <a:avLst/>
            <a:gdLst>
              <a:gd name="T0" fmla="*/ 0 w 32"/>
              <a:gd name="T1" fmla="*/ 0 h 2248"/>
              <a:gd name="T2" fmla="*/ 50800 w 32"/>
              <a:gd name="T3" fmla="*/ 3568700 h 2248"/>
              <a:gd name="T4" fmla="*/ 0 60000 65536"/>
              <a:gd name="T5" fmla="*/ 0 60000 65536"/>
              <a:gd name="T6" fmla="*/ 0 w 32"/>
              <a:gd name="T7" fmla="*/ 0 h 2248"/>
              <a:gd name="T8" fmla="*/ 32 w 32"/>
              <a:gd name="T9" fmla="*/ 2248 h 2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2248">
                <a:moveTo>
                  <a:pt x="0" y="0"/>
                </a:moveTo>
                <a:lnTo>
                  <a:pt x="32" y="22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" name="Freeform 9"/>
          <p:cNvSpPr>
            <a:spLocks/>
          </p:cNvSpPr>
          <p:nvPr/>
        </p:nvSpPr>
        <p:spPr bwMode="auto">
          <a:xfrm>
            <a:off x="6946900" y="1422400"/>
            <a:ext cx="50800" cy="3568700"/>
          </a:xfrm>
          <a:custGeom>
            <a:avLst/>
            <a:gdLst>
              <a:gd name="T0" fmla="*/ 0 w 32"/>
              <a:gd name="T1" fmla="*/ 0 h 2248"/>
              <a:gd name="T2" fmla="*/ 50800 w 32"/>
              <a:gd name="T3" fmla="*/ 3568700 h 2248"/>
              <a:gd name="T4" fmla="*/ 0 60000 65536"/>
              <a:gd name="T5" fmla="*/ 0 60000 65536"/>
              <a:gd name="T6" fmla="*/ 0 w 32"/>
              <a:gd name="T7" fmla="*/ 0 h 2248"/>
              <a:gd name="T8" fmla="*/ 32 w 32"/>
              <a:gd name="T9" fmla="*/ 2248 h 2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2248">
                <a:moveTo>
                  <a:pt x="0" y="0"/>
                </a:moveTo>
                <a:lnTo>
                  <a:pt x="32" y="22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2" name="Freeform 10"/>
          <p:cNvSpPr>
            <a:spLocks/>
          </p:cNvSpPr>
          <p:nvPr/>
        </p:nvSpPr>
        <p:spPr bwMode="auto">
          <a:xfrm>
            <a:off x="6934200" y="12700"/>
            <a:ext cx="1676400" cy="1409700"/>
          </a:xfrm>
          <a:custGeom>
            <a:avLst/>
            <a:gdLst>
              <a:gd name="T0" fmla="*/ 1676400 w 1056"/>
              <a:gd name="T1" fmla="*/ 0 h 888"/>
              <a:gd name="T2" fmla="*/ 0 w 1056"/>
              <a:gd name="T3" fmla="*/ 1409700 h 888"/>
              <a:gd name="T4" fmla="*/ 0 60000 65536"/>
              <a:gd name="T5" fmla="*/ 0 60000 65536"/>
              <a:gd name="T6" fmla="*/ 0 w 1056"/>
              <a:gd name="T7" fmla="*/ 0 h 888"/>
              <a:gd name="T8" fmla="*/ 1056 w 1056"/>
              <a:gd name="T9" fmla="*/ 888 h 8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6" h="888">
                <a:moveTo>
                  <a:pt x="1056" y="0"/>
                </a:moveTo>
                <a:lnTo>
                  <a:pt x="0" y="88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>
            <a:off x="101600" y="5003800"/>
            <a:ext cx="2387600" cy="1803400"/>
          </a:xfrm>
          <a:custGeom>
            <a:avLst/>
            <a:gdLst>
              <a:gd name="T0" fmla="*/ 2387600 w 1504"/>
              <a:gd name="T1" fmla="*/ 0 h 1136"/>
              <a:gd name="T2" fmla="*/ 0 w 1504"/>
              <a:gd name="T3" fmla="*/ 1803400 h 1136"/>
              <a:gd name="T4" fmla="*/ 0 60000 65536"/>
              <a:gd name="T5" fmla="*/ 0 60000 65536"/>
              <a:gd name="T6" fmla="*/ 0 w 1504"/>
              <a:gd name="T7" fmla="*/ 0 h 1136"/>
              <a:gd name="T8" fmla="*/ 1504 w 1504"/>
              <a:gd name="T9" fmla="*/ 1136 h 1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4" h="1136">
                <a:moveTo>
                  <a:pt x="1504" y="0"/>
                </a:moveTo>
                <a:lnTo>
                  <a:pt x="0" y="11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>
            <a:off x="977900" y="0"/>
            <a:ext cx="1498600" cy="1447800"/>
          </a:xfrm>
          <a:custGeom>
            <a:avLst/>
            <a:gdLst>
              <a:gd name="T0" fmla="*/ 1498600 w 944"/>
              <a:gd name="T1" fmla="*/ 14478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>
            <a:off x="6972300" y="4953000"/>
            <a:ext cx="2171700" cy="1930400"/>
          </a:xfrm>
          <a:custGeom>
            <a:avLst/>
            <a:gdLst>
              <a:gd name="T0" fmla="*/ 2171700 w 944"/>
              <a:gd name="T1" fmla="*/ 19304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2979738" y="3987800"/>
            <a:ext cx="69850" cy="215900"/>
          </a:xfrm>
          <a:custGeom>
            <a:avLst/>
            <a:gdLst>
              <a:gd name="T0" fmla="*/ 4030 w 52"/>
              <a:gd name="T1" fmla="*/ 0 h 168"/>
              <a:gd name="T2" fmla="*/ 68507 w 52"/>
              <a:gd name="T3" fmla="*/ 113090 h 168"/>
              <a:gd name="T4" fmla="*/ 14776 w 52"/>
              <a:gd name="T5" fmla="*/ 215900 h 168"/>
              <a:gd name="T6" fmla="*/ 47014 w 52"/>
              <a:gd name="T7" fmla="*/ 113090 h 168"/>
              <a:gd name="T8" fmla="*/ 4030 w 52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68"/>
              <a:gd name="T17" fmla="*/ 52 w 52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68">
                <a:moveTo>
                  <a:pt x="3" y="0"/>
                </a:moveTo>
                <a:cubicBezTo>
                  <a:pt x="6" y="0"/>
                  <a:pt x="50" y="60"/>
                  <a:pt x="51" y="88"/>
                </a:cubicBezTo>
                <a:cubicBezTo>
                  <a:pt x="52" y="116"/>
                  <a:pt x="14" y="168"/>
                  <a:pt x="11" y="168"/>
                </a:cubicBezTo>
                <a:cubicBezTo>
                  <a:pt x="8" y="168"/>
                  <a:pt x="38" y="115"/>
                  <a:pt x="35" y="88"/>
                </a:cubicBezTo>
                <a:cubicBezTo>
                  <a:pt x="32" y="61"/>
                  <a:pt x="0" y="0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7" name="Freeform 16"/>
          <p:cNvSpPr>
            <a:spLocks/>
          </p:cNvSpPr>
          <p:nvPr/>
        </p:nvSpPr>
        <p:spPr bwMode="auto">
          <a:xfrm>
            <a:off x="1651000" y="0"/>
            <a:ext cx="1333500" cy="1397000"/>
          </a:xfrm>
          <a:custGeom>
            <a:avLst/>
            <a:gdLst>
              <a:gd name="T0" fmla="*/ 1333500 w 944"/>
              <a:gd name="T1" fmla="*/ 13970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2349500" y="-38100"/>
            <a:ext cx="1168400" cy="1422400"/>
          </a:xfrm>
          <a:custGeom>
            <a:avLst/>
            <a:gdLst>
              <a:gd name="T0" fmla="*/ 1168400 w 944"/>
              <a:gd name="T1" fmla="*/ 14224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9" name="Freeform 18"/>
          <p:cNvSpPr>
            <a:spLocks/>
          </p:cNvSpPr>
          <p:nvPr/>
        </p:nvSpPr>
        <p:spPr bwMode="auto">
          <a:xfrm>
            <a:off x="3162300" y="12700"/>
            <a:ext cx="927100" cy="1422400"/>
          </a:xfrm>
          <a:custGeom>
            <a:avLst/>
            <a:gdLst>
              <a:gd name="T0" fmla="*/ 927100 w 944"/>
              <a:gd name="T1" fmla="*/ 14224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4051300" y="12700"/>
            <a:ext cx="482600" cy="1422400"/>
          </a:xfrm>
          <a:custGeom>
            <a:avLst/>
            <a:gdLst>
              <a:gd name="T0" fmla="*/ 482600 w 944"/>
              <a:gd name="T1" fmla="*/ 14224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1" name="Freeform 20"/>
          <p:cNvSpPr>
            <a:spLocks/>
          </p:cNvSpPr>
          <p:nvPr/>
        </p:nvSpPr>
        <p:spPr bwMode="auto">
          <a:xfrm flipH="1">
            <a:off x="5359400" y="-88900"/>
            <a:ext cx="139700" cy="1498600"/>
          </a:xfrm>
          <a:custGeom>
            <a:avLst/>
            <a:gdLst>
              <a:gd name="T0" fmla="*/ 139700 w 944"/>
              <a:gd name="T1" fmla="*/ 14986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2" name="Freeform 21"/>
          <p:cNvSpPr>
            <a:spLocks/>
          </p:cNvSpPr>
          <p:nvPr/>
        </p:nvSpPr>
        <p:spPr bwMode="auto">
          <a:xfrm flipH="1">
            <a:off x="5715000" y="-38100"/>
            <a:ext cx="393700" cy="1473200"/>
          </a:xfrm>
          <a:custGeom>
            <a:avLst/>
            <a:gdLst>
              <a:gd name="T0" fmla="*/ 393700 w 944"/>
              <a:gd name="T1" fmla="*/ 14732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flipH="1">
            <a:off x="6108700" y="-50800"/>
            <a:ext cx="685800" cy="1460500"/>
          </a:xfrm>
          <a:custGeom>
            <a:avLst/>
            <a:gdLst>
              <a:gd name="T0" fmla="*/ 685800 w 944"/>
              <a:gd name="T1" fmla="*/ 14605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 flipH="1">
            <a:off x="6489700" y="-12700"/>
            <a:ext cx="1130300" cy="1422400"/>
          </a:xfrm>
          <a:custGeom>
            <a:avLst/>
            <a:gdLst>
              <a:gd name="T0" fmla="*/ 1130300 w 944"/>
              <a:gd name="T1" fmla="*/ 14224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5" name="Freeform 24" descr="Пергамент"/>
          <p:cNvSpPr>
            <a:spLocks/>
          </p:cNvSpPr>
          <p:nvPr/>
        </p:nvSpPr>
        <p:spPr bwMode="auto">
          <a:xfrm>
            <a:off x="6934200" y="-12700"/>
            <a:ext cx="2222500" cy="6908800"/>
          </a:xfrm>
          <a:custGeom>
            <a:avLst/>
            <a:gdLst>
              <a:gd name="T0" fmla="*/ 50800 w 1400"/>
              <a:gd name="T1" fmla="*/ 4965699 h 4352"/>
              <a:gd name="T2" fmla="*/ 0 w 1400"/>
              <a:gd name="T3" fmla="*/ 1409700 h 4352"/>
              <a:gd name="T4" fmla="*/ 1701800 w 1400"/>
              <a:gd name="T5" fmla="*/ 0 h 4352"/>
              <a:gd name="T6" fmla="*/ 2222500 w 1400"/>
              <a:gd name="T7" fmla="*/ 0 h 4352"/>
              <a:gd name="T8" fmla="*/ 2222500 w 1400"/>
              <a:gd name="T9" fmla="*/ 6908800 h 4352"/>
              <a:gd name="T10" fmla="*/ 50800 w 1400"/>
              <a:gd name="T11" fmla="*/ 4965699 h 43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0"/>
              <a:gd name="T19" fmla="*/ 0 h 4352"/>
              <a:gd name="T20" fmla="*/ 1400 w 1400"/>
              <a:gd name="T21" fmla="*/ 4352 h 43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0" h="4352">
                <a:moveTo>
                  <a:pt x="32" y="3128"/>
                </a:moveTo>
                <a:lnTo>
                  <a:pt x="0" y="888"/>
                </a:lnTo>
                <a:lnTo>
                  <a:pt x="1072" y="0"/>
                </a:lnTo>
                <a:lnTo>
                  <a:pt x="1400" y="0"/>
                </a:lnTo>
                <a:lnTo>
                  <a:pt x="1400" y="4352"/>
                </a:lnTo>
                <a:lnTo>
                  <a:pt x="32" y="312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6" name="Freeform 25" descr="Дуб"/>
          <p:cNvSpPr>
            <a:spLocks/>
          </p:cNvSpPr>
          <p:nvPr/>
        </p:nvSpPr>
        <p:spPr bwMode="auto">
          <a:xfrm>
            <a:off x="25400" y="4953000"/>
            <a:ext cx="9105900" cy="1968500"/>
          </a:xfrm>
          <a:custGeom>
            <a:avLst/>
            <a:gdLst>
              <a:gd name="T0" fmla="*/ 2514600 w 5736"/>
              <a:gd name="T1" fmla="*/ 25400 h 1240"/>
              <a:gd name="T2" fmla="*/ 2501900 w 5736"/>
              <a:gd name="T3" fmla="*/ 0 h 1240"/>
              <a:gd name="T4" fmla="*/ 6946901 w 5736"/>
              <a:gd name="T5" fmla="*/ 0 h 1240"/>
              <a:gd name="T6" fmla="*/ 9105900 w 5736"/>
              <a:gd name="T7" fmla="*/ 1968500 h 1240"/>
              <a:gd name="T8" fmla="*/ 0 w 5736"/>
              <a:gd name="T9" fmla="*/ 1905000 h 1240"/>
              <a:gd name="T10" fmla="*/ 2501900 w 5736"/>
              <a:gd name="T11" fmla="*/ 0 h 1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36"/>
              <a:gd name="T19" fmla="*/ 0 h 1240"/>
              <a:gd name="T20" fmla="*/ 5736 w 5736"/>
              <a:gd name="T21" fmla="*/ 1240 h 1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36" h="1240">
                <a:moveTo>
                  <a:pt x="1584" y="16"/>
                </a:moveTo>
                <a:lnTo>
                  <a:pt x="1576" y="0"/>
                </a:lnTo>
                <a:lnTo>
                  <a:pt x="4376" y="0"/>
                </a:lnTo>
                <a:lnTo>
                  <a:pt x="5736" y="1240"/>
                </a:lnTo>
                <a:lnTo>
                  <a:pt x="0" y="1200"/>
                </a:lnTo>
                <a:lnTo>
                  <a:pt x="1576" y="0"/>
                </a:lnTo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7" name="Freeform 27"/>
          <p:cNvSpPr>
            <a:spLocks/>
          </p:cNvSpPr>
          <p:nvPr/>
        </p:nvSpPr>
        <p:spPr bwMode="auto">
          <a:xfrm>
            <a:off x="4864100" y="-25400"/>
            <a:ext cx="114300" cy="1409700"/>
          </a:xfrm>
          <a:custGeom>
            <a:avLst/>
            <a:gdLst>
              <a:gd name="T0" fmla="*/ 114300 w 944"/>
              <a:gd name="T1" fmla="*/ 1409700 h 912"/>
              <a:gd name="T2" fmla="*/ 0 w 944"/>
              <a:gd name="T3" fmla="*/ 0 h 912"/>
              <a:gd name="T4" fmla="*/ 0 60000 65536"/>
              <a:gd name="T5" fmla="*/ 0 60000 65536"/>
              <a:gd name="T6" fmla="*/ 0 w 944"/>
              <a:gd name="T7" fmla="*/ 0 h 912"/>
              <a:gd name="T8" fmla="*/ 944 w 9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8" name="Freeform 28"/>
          <p:cNvSpPr>
            <a:spLocks/>
          </p:cNvSpPr>
          <p:nvPr/>
        </p:nvSpPr>
        <p:spPr bwMode="auto">
          <a:xfrm>
            <a:off x="355600" y="2368550"/>
            <a:ext cx="1397000" cy="882650"/>
          </a:xfrm>
          <a:custGeom>
            <a:avLst/>
            <a:gdLst>
              <a:gd name="T0" fmla="*/ 0 w 880"/>
              <a:gd name="T1" fmla="*/ 882650 h 556"/>
              <a:gd name="T2" fmla="*/ 0 w 880"/>
              <a:gd name="T3" fmla="*/ 488950 h 556"/>
              <a:gd name="T4" fmla="*/ 1092200 w 880"/>
              <a:gd name="T5" fmla="*/ 0 h 556"/>
              <a:gd name="T6" fmla="*/ 1397000 w 880"/>
              <a:gd name="T7" fmla="*/ 25400 h 556"/>
              <a:gd name="T8" fmla="*/ 1117600 w 880"/>
              <a:gd name="T9" fmla="*/ 190500 h 556"/>
              <a:gd name="T10" fmla="*/ 1123950 w 880"/>
              <a:gd name="T11" fmla="*/ 406400 h 556"/>
              <a:gd name="T12" fmla="*/ 1397000 w 880"/>
              <a:gd name="T13" fmla="*/ 31750 h 556"/>
              <a:gd name="T14" fmla="*/ 1193800 w 880"/>
              <a:gd name="T15" fmla="*/ 158750 h 556"/>
              <a:gd name="T16" fmla="*/ 342900 w 880"/>
              <a:gd name="T17" fmla="*/ 552450 h 556"/>
              <a:gd name="T18" fmla="*/ 6350 w 880"/>
              <a:gd name="T19" fmla="*/ 520700 h 556"/>
              <a:gd name="T20" fmla="*/ 292100 w 880"/>
              <a:gd name="T21" fmla="*/ 552450 h 556"/>
              <a:gd name="T22" fmla="*/ 0 w 880"/>
              <a:gd name="T23" fmla="*/ 882650 h 5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80"/>
              <a:gd name="T37" fmla="*/ 0 h 556"/>
              <a:gd name="T38" fmla="*/ 880 w 880"/>
              <a:gd name="T39" fmla="*/ 556 h 5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80" h="556">
                <a:moveTo>
                  <a:pt x="0" y="556"/>
                </a:moveTo>
                <a:lnTo>
                  <a:pt x="0" y="308"/>
                </a:lnTo>
                <a:lnTo>
                  <a:pt x="688" y="0"/>
                </a:lnTo>
                <a:lnTo>
                  <a:pt x="880" y="16"/>
                </a:lnTo>
                <a:lnTo>
                  <a:pt x="704" y="120"/>
                </a:lnTo>
                <a:lnTo>
                  <a:pt x="708" y="256"/>
                </a:lnTo>
                <a:lnTo>
                  <a:pt x="880" y="20"/>
                </a:lnTo>
                <a:lnTo>
                  <a:pt x="752" y="100"/>
                </a:lnTo>
                <a:lnTo>
                  <a:pt x="216" y="348"/>
                </a:lnTo>
                <a:lnTo>
                  <a:pt x="4" y="328"/>
                </a:lnTo>
                <a:lnTo>
                  <a:pt x="184" y="348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pic>
        <p:nvPicPr>
          <p:cNvPr id="59" name="Picture 29" descr="Рисунок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43754">
            <a:off x="395288" y="1481138"/>
            <a:ext cx="10604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Oval 30"/>
          <p:cNvSpPr>
            <a:spLocks noChangeArrowheads="1"/>
          </p:cNvSpPr>
          <p:nvPr/>
        </p:nvSpPr>
        <p:spPr bwMode="auto">
          <a:xfrm>
            <a:off x="2362200" y="2540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" name="Oval 31"/>
          <p:cNvSpPr>
            <a:spLocks noChangeArrowheads="1"/>
          </p:cNvSpPr>
          <p:nvPr/>
        </p:nvSpPr>
        <p:spPr bwMode="auto">
          <a:xfrm>
            <a:off x="4279900" y="1778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2" name="Oval 32"/>
          <p:cNvSpPr>
            <a:spLocks noChangeArrowheads="1"/>
          </p:cNvSpPr>
          <p:nvPr/>
        </p:nvSpPr>
        <p:spPr bwMode="auto">
          <a:xfrm>
            <a:off x="6184900" y="1651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3" name="Oval 33"/>
          <p:cNvSpPr>
            <a:spLocks noChangeArrowheads="1"/>
          </p:cNvSpPr>
          <p:nvPr/>
        </p:nvSpPr>
        <p:spPr bwMode="auto">
          <a:xfrm>
            <a:off x="5943600" y="9144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4" name="Oval 34"/>
          <p:cNvSpPr>
            <a:spLocks noChangeArrowheads="1"/>
          </p:cNvSpPr>
          <p:nvPr/>
        </p:nvSpPr>
        <p:spPr bwMode="auto">
          <a:xfrm>
            <a:off x="4521200" y="9398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5" name="Oval 35"/>
          <p:cNvSpPr>
            <a:spLocks noChangeArrowheads="1"/>
          </p:cNvSpPr>
          <p:nvPr/>
        </p:nvSpPr>
        <p:spPr bwMode="auto">
          <a:xfrm>
            <a:off x="3098800" y="9652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aseline="-25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6" name="Freeform 36"/>
          <p:cNvSpPr>
            <a:spLocks/>
          </p:cNvSpPr>
          <p:nvPr/>
        </p:nvSpPr>
        <p:spPr bwMode="auto">
          <a:xfrm>
            <a:off x="7581900" y="1739900"/>
            <a:ext cx="1130300" cy="29845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704" y="0"/>
              </a:cxn>
              <a:cxn ang="0">
                <a:pos x="712" y="1880"/>
              </a:cxn>
              <a:cxn ang="0">
                <a:pos x="40" y="1552"/>
              </a:cxn>
              <a:cxn ang="0">
                <a:pos x="0" y="328"/>
              </a:cxn>
            </a:cxnLst>
            <a:rect l="0" t="0" r="r" b="b"/>
            <a:pathLst>
              <a:path w="712" h="1880">
                <a:moveTo>
                  <a:pt x="0" y="328"/>
                </a:moveTo>
                <a:lnTo>
                  <a:pt x="704" y="0"/>
                </a:lnTo>
                <a:lnTo>
                  <a:pt x="712" y="1880"/>
                </a:lnTo>
                <a:lnTo>
                  <a:pt x="40" y="1552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Freeform 37"/>
          <p:cNvSpPr>
            <a:spLocks/>
          </p:cNvSpPr>
          <p:nvPr/>
        </p:nvSpPr>
        <p:spPr bwMode="auto">
          <a:xfrm>
            <a:off x="7442200" y="1485900"/>
            <a:ext cx="1511300" cy="3606800"/>
          </a:xfrm>
          <a:custGeom>
            <a:avLst/>
            <a:gdLst>
              <a:gd name="T0" fmla="*/ 1257300 w 952"/>
              <a:gd name="T1" fmla="*/ 3263900 h 2272"/>
              <a:gd name="T2" fmla="*/ 1270000 w 952"/>
              <a:gd name="T3" fmla="*/ 228600 h 2272"/>
              <a:gd name="T4" fmla="*/ 127000 w 952"/>
              <a:gd name="T5" fmla="*/ 774700 h 2272"/>
              <a:gd name="T6" fmla="*/ 203200 w 952"/>
              <a:gd name="T7" fmla="*/ 2692400 h 2272"/>
              <a:gd name="T8" fmla="*/ 1244600 w 952"/>
              <a:gd name="T9" fmla="*/ 3238499 h 2272"/>
              <a:gd name="T10" fmla="*/ 1511300 w 952"/>
              <a:gd name="T11" fmla="*/ 3594100 h 2272"/>
              <a:gd name="T12" fmla="*/ 1447800 w 952"/>
              <a:gd name="T13" fmla="*/ 0 h 2272"/>
              <a:gd name="T14" fmla="*/ 0 w 952"/>
              <a:gd name="T15" fmla="*/ 736600 h 2272"/>
              <a:gd name="T16" fmla="*/ 63500 w 952"/>
              <a:gd name="T17" fmla="*/ 2806700 h 2272"/>
              <a:gd name="T18" fmla="*/ 1498600 w 952"/>
              <a:gd name="T19" fmla="*/ 3606800 h 2272"/>
              <a:gd name="T20" fmla="*/ 1511300 w 952"/>
              <a:gd name="T21" fmla="*/ 3568700 h 2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2"/>
              <a:gd name="T34" fmla="*/ 0 h 2272"/>
              <a:gd name="T35" fmla="*/ 952 w 952"/>
              <a:gd name="T36" fmla="*/ 2272 h 2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2" h="2272">
                <a:moveTo>
                  <a:pt x="792" y="2056"/>
                </a:moveTo>
                <a:lnTo>
                  <a:pt x="800" y="144"/>
                </a:lnTo>
                <a:lnTo>
                  <a:pt x="80" y="488"/>
                </a:lnTo>
                <a:lnTo>
                  <a:pt x="128" y="1696"/>
                </a:lnTo>
                <a:lnTo>
                  <a:pt x="784" y="2040"/>
                </a:lnTo>
                <a:lnTo>
                  <a:pt x="952" y="2264"/>
                </a:lnTo>
                <a:lnTo>
                  <a:pt x="912" y="0"/>
                </a:lnTo>
                <a:lnTo>
                  <a:pt x="0" y="464"/>
                </a:lnTo>
                <a:lnTo>
                  <a:pt x="40" y="1768"/>
                </a:lnTo>
                <a:lnTo>
                  <a:pt x="944" y="2272"/>
                </a:lnTo>
                <a:lnTo>
                  <a:pt x="952" y="224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68" name="Line 38"/>
          <p:cNvSpPr>
            <a:spLocks noChangeShapeType="1"/>
          </p:cNvSpPr>
          <p:nvPr/>
        </p:nvSpPr>
        <p:spPr bwMode="auto">
          <a:xfrm flipH="1">
            <a:off x="8674100" y="1473200"/>
            <a:ext cx="2159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9" name="Line 39"/>
          <p:cNvSpPr>
            <a:spLocks noChangeShapeType="1"/>
          </p:cNvSpPr>
          <p:nvPr/>
        </p:nvSpPr>
        <p:spPr bwMode="auto">
          <a:xfrm>
            <a:off x="7404100" y="2235200"/>
            <a:ext cx="1905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 flipV="1">
            <a:off x="7493000" y="4178300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1" name="Line 41"/>
          <p:cNvSpPr>
            <a:spLocks noChangeShapeType="1"/>
          </p:cNvSpPr>
          <p:nvPr/>
        </p:nvSpPr>
        <p:spPr bwMode="auto">
          <a:xfrm>
            <a:off x="8699500" y="4749800"/>
            <a:ext cx="2413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42"/>
          <p:cNvSpPr>
            <a:spLocks/>
          </p:cNvSpPr>
          <p:nvPr/>
        </p:nvSpPr>
        <p:spPr bwMode="auto">
          <a:xfrm>
            <a:off x="7848600" y="2133600"/>
            <a:ext cx="38100" cy="12700"/>
          </a:xfrm>
          <a:custGeom>
            <a:avLst/>
            <a:gdLst>
              <a:gd name="T0" fmla="*/ 38100 w 24"/>
              <a:gd name="T1" fmla="*/ 0 h 8"/>
              <a:gd name="T2" fmla="*/ 0 w 24"/>
              <a:gd name="T3" fmla="*/ 12700 h 8"/>
              <a:gd name="T4" fmla="*/ 38100 w 24"/>
              <a:gd name="T5" fmla="*/ 0 h 8"/>
              <a:gd name="T6" fmla="*/ 0 60000 65536"/>
              <a:gd name="T7" fmla="*/ 0 60000 65536"/>
              <a:gd name="T8" fmla="*/ 0 60000 65536"/>
              <a:gd name="T9" fmla="*/ 0 w 24"/>
              <a:gd name="T10" fmla="*/ 0 h 8"/>
              <a:gd name="T11" fmla="*/ 24 w 2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8">
                <a:moveTo>
                  <a:pt x="24" y="0"/>
                </a:moveTo>
                <a:cubicBezTo>
                  <a:pt x="16" y="3"/>
                  <a:pt x="0" y="8"/>
                  <a:pt x="0" y="8"/>
                </a:cubicBezTo>
                <a:cubicBezTo>
                  <a:pt x="0" y="8"/>
                  <a:pt x="16" y="3"/>
                  <a:pt x="24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73" name="Freeform 43"/>
          <p:cNvSpPr>
            <a:spLocks/>
          </p:cNvSpPr>
          <p:nvPr/>
        </p:nvSpPr>
        <p:spPr bwMode="auto">
          <a:xfrm>
            <a:off x="8293100" y="1892300"/>
            <a:ext cx="127000" cy="2679700"/>
          </a:xfrm>
          <a:custGeom>
            <a:avLst/>
            <a:gdLst>
              <a:gd name="T0" fmla="*/ 0 w 80"/>
              <a:gd name="T1" fmla="*/ 38100 h 1688"/>
              <a:gd name="T2" fmla="*/ 76200 w 80"/>
              <a:gd name="T3" fmla="*/ 0 h 1688"/>
              <a:gd name="T4" fmla="*/ 127000 w 80"/>
              <a:gd name="T5" fmla="*/ 2679700 h 1688"/>
              <a:gd name="T6" fmla="*/ 101600 w 80"/>
              <a:gd name="T7" fmla="*/ 2667000 h 1688"/>
              <a:gd name="T8" fmla="*/ 50800 w 80"/>
              <a:gd name="T9" fmla="*/ 2628900 h 1688"/>
              <a:gd name="T10" fmla="*/ 0 w 80"/>
              <a:gd name="T11" fmla="*/ 38100 h 16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1688"/>
              <a:gd name="T20" fmla="*/ 80 w 80"/>
              <a:gd name="T21" fmla="*/ 1688 h 16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1688">
                <a:moveTo>
                  <a:pt x="0" y="24"/>
                </a:moveTo>
                <a:lnTo>
                  <a:pt x="48" y="0"/>
                </a:lnTo>
                <a:lnTo>
                  <a:pt x="80" y="1688"/>
                </a:lnTo>
                <a:lnTo>
                  <a:pt x="64" y="1680"/>
                </a:lnTo>
                <a:lnTo>
                  <a:pt x="32" y="1656"/>
                </a:lnTo>
                <a:lnTo>
                  <a:pt x="0" y="24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74" name="Freeform 44"/>
          <p:cNvSpPr>
            <a:spLocks/>
          </p:cNvSpPr>
          <p:nvPr/>
        </p:nvSpPr>
        <p:spPr bwMode="auto">
          <a:xfrm>
            <a:off x="7861300" y="2082800"/>
            <a:ext cx="165100" cy="2298700"/>
          </a:xfrm>
          <a:custGeom>
            <a:avLst/>
            <a:gdLst>
              <a:gd name="T0" fmla="*/ 0 w 104"/>
              <a:gd name="T1" fmla="*/ 76200 h 1448"/>
              <a:gd name="T2" fmla="*/ 88900 w 104"/>
              <a:gd name="T3" fmla="*/ 0 h 1448"/>
              <a:gd name="T4" fmla="*/ 165100 w 104"/>
              <a:gd name="T5" fmla="*/ 2298700 h 1448"/>
              <a:gd name="T6" fmla="*/ 139700 w 104"/>
              <a:gd name="T7" fmla="*/ 2286000 h 1448"/>
              <a:gd name="T8" fmla="*/ 88900 w 104"/>
              <a:gd name="T9" fmla="*/ 2247900 h 1448"/>
              <a:gd name="T10" fmla="*/ 0 w 104"/>
              <a:gd name="T11" fmla="*/ 76200 h 14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"/>
              <a:gd name="T19" fmla="*/ 0 h 1448"/>
              <a:gd name="T20" fmla="*/ 104 w 104"/>
              <a:gd name="T21" fmla="*/ 1448 h 14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" h="1448">
                <a:moveTo>
                  <a:pt x="0" y="48"/>
                </a:moveTo>
                <a:lnTo>
                  <a:pt x="56" y="0"/>
                </a:lnTo>
                <a:lnTo>
                  <a:pt x="104" y="1448"/>
                </a:lnTo>
                <a:lnTo>
                  <a:pt x="88" y="1440"/>
                </a:lnTo>
                <a:lnTo>
                  <a:pt x="56" y="1416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pic>
        <p:nvPicPr>
          <p:cNvPr id="75" name="Picture 51" descr="j00903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3275" y="2336800"/>
            <a:ext cx="1792288" cy="1535113"/>
          </a:xfrm>
          <a:prstGeom prst="rect">
            <a:avLst/>
          </a:prstGeom>
          <a:noFill/>
          <a:ln w="57150" cmpd="thinThick">
            <a:solidFill>
              <a:srgbClr val="99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5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8704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71550" y="2708275"/>
            <a:ext cx="3384550" cy="3457575"/>
            <a:chOff x="612" y="1706"/>
            <a:chExt cx="2132" cy="2178"/>
          </a:xfrm>
        </p:grpSpPr>
        <p:sp>
          <p:nvSpPr>
            <p:cNvPr id="5" name="Freeform 1"/>
            <p:cNvSpPr>
              <a:spLocks/>
            </p:cNvSpPr>
            <p:nvPr/>
          </p:nvSpPr>
          <p:spPr bwMode="auto">
            <a:xfrm>
              <a:off x="612" y="1706"/>
              <a:ext cx="2132" cy="635"/>
            </a:xfrm>
            <a:custGeom>
              <a:avLst/>
              <a:gdLst>
                <a:gd name="T0" fmla="*/ 0 w 2132"/>
                <a:gd name="T1" fmla="*/ 635 h 635"/>
                <a:gd name="T2" fmla="*/ 680 w 2132"/>
                <a:gd name="T3" fmla="*/ 0 h 635"/>
                <a:gd name="T4" fmla="*/ 2132 w 2132"/>
                <a:gd name="T5" fmla="*/ 0 h 635"/>
                <a:gd name="T6" fmla="*/ 1452 w 2132"/>
                <a:gd name="T7" fmla="*/ 635 h 635"/>
                <a:gd name="T8" fmla="*/ 0 w 2132"/>
                <a:gd name="T9" fmla="*/ 635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2" h="635">
                  <a:moveTo>
                    <a:pt x="0" y="635"/>
                  </a:moveTo>
                  <a:lnTo>
                    <a:pt x="680" y="0"/>
                  </a:lnTo>
                  <a:lnTo>
                    <a:pt x="2132" y="0"/>
                  </a:lnTo>
                  <a:lnTo>
                    <a:pt x="1452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66FF33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0"/>
            <p:cNvSpPr>
              <a:spLocks/>
            </p:cNvSpPr>
            <p:nvPr/>
          </p:nvSpPr>
          <p:spPr bwMode="auto">
            <a:xfrm>
              <a:off x="612" y="3249"/>
              <a:ext cx="2132" cy="635"/>
            </a:xfrm>
            <a:custGeom>
              <a:avLst/>
              <a:gdLst>
                <a:gd name="T0" fmla="*/ 0 w 2132"/>
                <a:gd name="T1" fmla="*/ 635 h 635"/>
                <a:gd name="T2" fmla="*/ 680 w 2132"/>
                <a:gd name="T3" fmla="*/ 0 h 635"/>
                <a:gd name="T4" fmla="*/ 2132 w 2132"/>
                <a:gd name="T5" fmla="*/ 0 h 635"/>
                <a:gd name="T6" fmla="*/ 1452 w 2132"/>
                <a:gd name="T7" fmla="*/ 635 h 635"/>
                <a:gd name="T8" fmla="*/ 0 w 2132"/>
                <a:gd name="T9" fmla="*/ 635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2" h="635">
                  <a:moveTo>
                    <a:pt x="0" y="635"/>
                  </a:moveTo>
                  <a:lnTo>
                    <a:pt x="680" y="0"/>
                  </a:lnTo>
                  <a:lnTo>
                    <a:pt x="2132" y="0"/>
                  </a:lnTo>
                  <a:lnTo>
                    <a:pt x="1452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66FF33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" name="Freeform 12"/>
          <p:cNvSpPr>
            <a:spLocks/>
          </p:cNvSpPr>
          <p:nvPr/>
        </p:nvSpPr>
        <p:spPr bwMode="auto">
          <a:xfrm>
            <a:off x="1030288" y="2708275"/>
            <a:ext cx="3325812" cy="3454400"/>
          </a:xfrm>
          <a:custGeom>
            <a:avLst/>
            <a:gdLst>
              <a:gd name="T0" fmla="*/ 520700 w 2095"/>
              <a:gd name="T1" fmla="*/ 438150 h 2176"/>
              <a:gd name="T2" fmla="*/ 2089150 w 2095"/>
              <a:gd name="T3" fmla="*/ 0 h 2176"/>
              <a:gd name="T4" fmla="*/ 3325812 w 2095"/>
              <a:gd name="T5" fmla="*/ 2439988 h 2176"/>
              <a:gd name="T6" fmla="*/ 0 w 2095"/>
              <a:gd name="T7" fmla="*/ 3454400 h 2176"/>
              <a:gd name="T8" fmla="*/ 520700 w 2095"/>
              <a:gd name="T9" fmla="*/ 438150 h 2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5" h="2176">
                <a:moveTo>
                  <a:pt x="328" y="276"/>
                </a:moveTo>
                <a:lnTo>
                  <a:pt x="1316" y="0"/>
                </a:lnTo>
                <a:lnTo>
                  <a:pt x="2095" y="1537"/>
                </a:lnTo>
                <a:lnTo>
                  <a:pt x="0" y="2176"/>
                </a:lnTo>
                <a:lnTo>
                  <a:pt x="328" y="276"/>
                </a:lnTo>
                <a:close/>
              </a:path>
            </a:pathLst>
          </a:custGeom>
          <a:gradFill rotWithShape="1">
            <a:gsLst>
              <a:gs pos="0">
                <a:srgbClr val="FF4F4F"/>
              </a:gs>
              <a:gs pos="100000">
                <a:srgbClr val="FFA5A5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82663" y="3711575"/>
            <a:ext cx="2301875" cy="245110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51050" y="2705100"/>
            <a:ext cx="2301875" cy="2451100"/>
          </a:xfrm>
          <a:prstGeom prst="rect">
            <a:avLst/>
          </a:prstGeom>
          <a:noFill/>
          <a:ln w="38100">
            <a:solidFill>
              <a:srgbClr val="66FF3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971550" y="2705100"/>
            <a:ext cx="1079500" cy="1008063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3275013" y="2705100"/>
            <a:ext cx="1079500" cy="10080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971550" y="5153025"/>
            <a:ext cx="1079500" cy="1008063"/>
          </a:xfrm>
          <a:prstGeom prst="line">
            <a:avLst/>
          </a:prstGeom>
          <a:noFill/>
          <a:ln w="38100">
            <a:solidFill>
              <a:srgbClr val="66FF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275013" y="5153025"/>
            <a:ext cx="1079500" cy="1008063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051050" y="2705100"/>
            <a:ext cx="230505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356100" y="2778125"/>
            <a:ext cx="0" cy="23749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39750" y="608965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66FF33"/>
                </a:solidFill>
              </a:rPr>
              <a:t>А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95288" y="34972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66FF33"/>
                </a:solidFill>
              </a:rPr>
              <a:t>А</a:t>
            </a:r>
            <a:r>
              <a:rPr lang="ru-RU" altLang="uk-UA" sz="3200" b="1" baseline="-25000">
                <a:solidFill>
                  <a:srgbClr val="66FF33"/>
                </a:solidFill>
              </a:rPr>
              <a:t>1</a:t>
            </a:r>
            <a:endParaRPr lang="ru-RU" altLang="uk-UA" sz="3200" b="1">
              <a:solidFill>
                <a:srgbClr val="66FF33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763713" y="21336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66FF33"/>
                </a:solidFill>
              </a:rPr>
              <a:t>В</a:t>
            </a:r>
            <a:r>
              <a:rPr lang="ru-RU" altLang="uk-UA" sz="3200" b="1" baseline="-25000">
                <a:solidFill>
                  <a:srgbClr val="66FF33"/>
                </a:solidFill>
              </a:rPr>
              <a:t>1</a:t>
            </a:r>
            <a:endParaRPr lang="ru-RU" altLang="uk-UA" sz="3200" b="1">
              <a:solidFill>
                <a:srgbClr val="66FF33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283075" y="22018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66FF33"/>
                </a:solidFill>
              </a:rPr>
              <a:t>С</a:t>
            </a:r>
            <a:r>
              <a:rPr lang="ru-RU" altLang="uk-UA" sz="3200" b="1" baseline="-25000">
                <a:solidFill>
                  <a:srgbClr val="66FF33"/>
                </a:solidFill>
              </a:rPr>
              <a:t>1</a:t>
            </a:r>
            <a:endParaRPr lang="ru-RU" altLang="uk-UA" sz="3200" b="1">
              <a:solidFill>
                <a:srgbClr val="66FF33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03575" y="37131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>
                <a:solidFill>
                  <a:srgbClr val="66FF33"/>
                </a:solidFill>
              </a:rPr>
              <a:t>D</a:t>
            </a:r>
            <a:r>
              <a:rPr lang="en-US" altLang="uk-UA" sz="3200" b="1" baseline="-25000">
                <a:solidFill>
                  <a:srgbClr val="66FF33"/>
                </a:solidFill>
              </a:rPr>
              <a:t>1</a:t>
            </a:r>
            <a:endParaRPr lang="ru-RU" altLang="uk-UA" sz="3200" b="1">
              <a:solidFill>
                <a:srgbClr val="66FF33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203575" y="60213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>
                <a:solidFill>
                  <a:srgbClr val="66FF33"/>
                </a:solidFill>
              </a:rPr>
              <a:t>D</a:t>
            </a:r>
            <a:endParaRPr lang="ru-RU" altLang="uk-UA" sz="3200" b="1">
              <a:solidFill>
                <a:srgbClr val="66FF33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620838" y="47244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66FF33"/>
                </a:solidFill>
              </a:rPr>
              <a:t>В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427538" y="472122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66FF33"/>
                </a:solidFill>
              </a:rPr>
              <a:t>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3850" y="441325"/>
            <a:ext cx="8424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uk-UA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N4</a:t>
            </a:r>
            <a:r>
              <a:rPr lang="ru-RU" altLang="uk-UA" sz="3200" dirty="0" smtClean="0">
                <a:solidFill>
                  <a:schemeClr val="accent3"/>
                </a:solidFill>
                <a:cs typeface="Times New Roman" pitchFamily="18" charset="0"/>
              </a:rPr>
              <a:t>. </a:t>
            </a:r>
            <a:r>
              <a:rPr lang="ru-RU" altLang="uk-UA" sz="3200" dirty="0" err="1" smtClean="0">
                <a:solidFill>
                  <a:schemeClr val="accent3"/>
                </a:solidFill>
              </a:rPr>
              <a:t>Побудуйте</a:t>
            </a:r>
            <a:r>
              <a:rPr lang="ru-RU" altLang="uk-UA" sz="3200" dirty="0" smtClean="0">
                <a:solidFill>
                  <a:schemeClr val="accent3"/>
                </a:solidFill>
                <a:cs typeface="Times New Roman" pitchFamily="18" charset="0"/>
              </a:rPr>
              <a:t> </a:t>
            </a:r>
            <a:r>
              <a:rPr lang="ru-RU" altLang="uk-UA" sz="3200" dirty="0" err="1" smtClean="0">
                <a:solidFill>
                  <a:schemeClr val="accent3"/>
                </a:solidFill>
              </a:rPr>
              <a:t>перетин</a:t>
            </a:r>
            <a:r>
              <a:rPr lang="ru-RU" altLang="uk-UA" sz="3200" dirty="0" smtClean="0">
                <a:solidFill>
                  <a:schemeClr val="accent3"/>
                </a:solidFill>
              </a:rPr>
              <a:t> куба </a:t>
            </a:r>
            <a:r>
              <a:rPr lang="ru-RU" altLang="uk-UA" sz="3200" dirty="0" err="1" smtClean="0">
                <a:solidFill>
                  <a:schemeClr val="accent3"/>
                </a:solidFill>
              </a:rPr>
              <a:t>площиною</a:t>
            </a:r>
            <a:r>
              <a:rPr lang="ru-RU" altLang="uk-UA" sz="3200" dirty="0" smtClean="0">
                <a:solidFill>
                  <a:schemeClr val="accent3"/>
                </a:solidFill>
              </a:rPr>
              <a:t>, </a:t>
            </a:r>
            <a:r>
              <a:rPr lang="ru-RU" altLang="uk-UA" sz="3200" dirty="0" err="1" smtClean="0">
                <a:solidFill>
                  <a:schemeClr val="accent3"/>
                </a:solidFill>
              </a:rPr>
              <a:t>що</a:t>
            </a:r>
            <a:r>
              <a:rPr lang="ru-RU" altLang="uk-UA" sz="3200" dirty="0" smtClean="0">
                <a:solidFill>
                  <a:schemeClr val="accent3"/>
                </a:solidFill>
              </a:rPr>
              <a:t> проходить через </a:t>
            </a:r>
            <a:r>
              <a:rPr lang="ru-RU" altLang="uk-UA" sz="3200" dirty="0">
                <a:solidFill>
                  <a:schemeClr val="accent3"/>
                </a:solidFill>
              </a:rPr>
              <a:t>точку М </a:t>
            </a:r>
            <a:r>
              <a:rPr lang="ru-RU" altLang="uk-UA" sz="3200" dirty="0" smtClean="0">
                <a:solidFill>
                  <a:schemeClr val="accent3"/>
                </a:solidFill>
              </a:rPr>
              <a:t>і </a:t>
            </a:r>
            <a:r>
              <a:rPr lang="ru-RU" altLang="uk-UA" sz="3200" dirty="0" err="1" smtClean="0">
                <a:solidFill>
                  <a:schemeClr val="accent3"/>
                </a:solidFill>
              </a:rPr>
              <a:t>пряму</a:t>
            </a:r>
            <a:r>
              <a:rPr lang="ru-RU" altLang="uk-UA" sz="3200" dirty="0" smtClean="0">
                <a:solidFill>
                  <a:schemeClr val="accent3"/>
                </a:solidFill>
              </a:rPr>
              <a:t> </a:t>
            </a:r>
            <a:r>
              <a:rPr lang="ru-RU" altLang="uk-UA" sz="3200" dirty="0">
                <a:solidFill>
                  <a:schemeClr val="accent3"/>
                </a:solidFill>
              </a:rPr>
              <a:t>АС .</a:t>
            </a:r>
            <a:r>
              <a:rPr lang="ru-RU" altLang="uk-UA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uk-UA" sz="3200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2987675" y="2565400"/>
            <a:ext cx="215900" cy="215900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971550" y="5157788"/>
            <a:ext cx="3384550" cy="1008062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H="1" flipV="1">
            <a:off x="3132138" y="2708275"/>
            <a:ext cx="1223962" cy="2449513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H="1">
            <a:off x="1547813" y="2708275"/>
            <a:ext cx="1512887" cy="43338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1044575" y="3141663"/>
            <a:ext cx="503238" cy="2951162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900113" y="5013325"/>
            <a:ext cx="3600450" cy="1223963"/>
            <a:chOff x="975" y="3158"/>
            <a:chExt cx="2268" cy="771"/>
          </a:xfrm>
        </p:grpSpPr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3107" y="3158"/>
              <a:ext cx="136" cy="13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975" y="3793"/>
              <a:ext cx="136" cy="13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1116013" y="2492375"/>
            <a:ext cx="792162" cy="792163"/>
            <a:chOff x="1111" y="1570"/>
            <a:chExt cx="499" cy="499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1111" y="1570"/>
              <a:ext cx="4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uk-UA" sz="3200" b="1">
                  <a:solidFill>
                    <a:srgbClr val="CC0000"/>
                  </a:solidFill>
                </a:rPr>
                <a:t>К</a:t>
              </a:r>
            </a:p>
          </p:txBody>
        </p:sp>
        <p:sp>
          <p:nvSpPr>
            <p:cNvPr id="35" name="Oval 13"/>
            <p:cNvSpPr>
              <a:spLocks noChangeArrowheads="1"/>
            </p:cNvSpPr>
            <p:nvPr/>
          </p:nvSpPr>
          <p:spPr bwMode="auto">
            <a:xfrm>
              <a:off x="1292" y="1933"/>
              <a:ext cx="136" cy="13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844800" y="191611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CC0000"/>
                </a:solidFill>
              </a:rPr>
              <a:t>М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5329238" y="1844675"/>
            <a:ext cx="3635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66FF33"/>
                </a:solidFill>
              </a:rPr>
              <a:t>1. </a:t>
            </a:r>
            <a:r>
              <a:rPr lang="ru-RU" altLang="uk-UA" sz="3200" b="1" dirty="0" smtClean="0">
                <a:solidFill>
                  <a:srgbClr val="66FF33"/>
                </a:solidFill>
              </a:rPr>
              <a:t>Пряма </a:t>
            </a:r>
            <a:r>
              <a:rPr lang="ru-RU" altLang="uk-UA" sz="3200" b="1" dirty="0">
                <a:solidFill>
                  <a:srgbClr val="66FF33"/>
                </a:solidFill>
              </a:rPr>
              <a:t>СМ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5364163" y="3500438"/>
            <a:ext cx="3635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 dirty="0">
                <a:solidFill>
                  <a:srgbClr val="66FF33"/>
                </a:solidFill>
              </a:rPr>
              <a:t>3</a:t>
            </a:r>
            <a:r>
              <a:rPr lang="ru-RU" altLang="uk-UA" sz="3200" b="1" dirty="0">
                <a:solidFill>
                  <a:srgbClr val="66FF33"/>
                </a:solidFill>
              </a:rPr>
              <a:t>. </a:t>
            </a:r>
            <a:r>
              <a:rPr lang="ru-RU" altLang="uk-UA" sz="3200" b="1" dirty="0" smtClean="0">
                <a:solidFill>
                  <a:srgbClr val="66FF33"/>
                </a:solidFill>
              </a:rPr>
              <a:t>Пряма </a:t>
            </a:r>
            <a:r>
              <a:rPr lang="en-US" altLang="uk-UA" sz="3200" b="1" dirty="0">
                <a:solidFill>
                  <a:srgbClr val="66FF33"/>
                </a:solidFill>
              </a:rPr>
              <a:t>AK</a:t>
            </a:r>
            <a:endParaRPr lang="ru-RU" altLang="uk-UA" sz="3200" b="1" dirty="0">
              <a:solidFill>
                <a:srgbClr val="66FF33"/>
              </a:solidFill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5508625" y="4437063"/>
            <a:ext cx="3635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 u="sng" dirty="0">
                <a:solidFill>
                  <a:srgbClr val="66FF33"/>
                </a:solidFill>
              </a:rPr>
              <a:t>AK</a:t>
            </a:r>
            <a:r>
              <a:rPr lang="ru-RU" altLang="uk-UA" sz="3200" b="1" u="sng" dirty="0">
                <a:solidFill>
                  <a:srgbClr val="66FF33"/>
                </a:solidFill>
              </a:rPr>
              <a:t>МС - </a:t>
            </a:r>
            <a:r>
              <a:rPr lang="ru-RU" altLang="uk-UA" sz="3200" b="1" u="sng" dirty="0" err="1" smtClean="0">
                <a:solidFill>
                  <a:srgbClr val="66FF33"/>
                </a:solidFill>
              </a:rPr>
              <a:t>перетин</a:t>
            </a:r>
            <a:endParaRPr lang="ru-RU" altLang="uk-UA" sz="3200" b="1" u="sng" dirty="0">
              <a:solidFill>
                <a:srgbClr val="66FF33"/>
              </a:solidFill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5329238" y="2708275"/>
            <a:ext cx="4067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66FF33"/>
                </a:solidFill>
              </a:rPr>
              <a:t>2. Прямая МК </a:t>
            </a:r>
            <a:r>
              <a:rPr lang="en-US" altLang="uk-UA" sz="3200" b="1" dirty="0">
                <a:solidFill>
                  <a:srgbClr val="66FF33"/>
                </a:solidFill>
              </a:rPr>
              <a:t>II AC</a:t>
            </a:r>
            <a:endParaRPr lang="ru-RU" altLang="uk-UA" sz="32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  <p:bldP spid="29" grpId="0" animBg="1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Freeform 33"/>
          <p:cNvSpPr>
            <a:spLocks/>
          </p:cNvSpPr>
          <p:nvPr/>
        </p:nvSpPr>
        <p:spPr bwMode="auto">
          <a:xfrm>
            <a:off x="5003800" y="4005263"/>
            <a:ext cx="2808288" cy="792162"/>
          </a:xfrm>
          <a:custGeom>
            <a:avLst/>
            <a:gdLst>
              <a:gd name="T0" fmla="*/ 0 w 1769"/>
              <a:gd name="T1" fmla="*/ 0 h 499"/>
              <a:gd name="T2" fmla="*/ 792163 w 1769"/>
              <a:gd name="T3" fmla="*/ 792162 h 499"/>
              <a:gd name="T4" fmla="*/ 2232025 w 1769"/>
              <a:gd name="T5" fmla="*/ 792162 h 499"/>
              <a:gd name="T6" fmla="*/ 2808288 w 1769"/>
              <a:gd name="T7" fmla="*/ 0 h 499"/>
              <a:gd name="T8" fmla="*/ 0 w 1769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9" h="499">
                <a:moveTo>
                  <a:pt x="0" y="0"/>
                </a:moveTo>
                <a:lnTo>
                  <a:pt x="499" y="499"/>
                </a:lnTo>
                <a:lnTo>
                  <a:pt x="1406" y="499"/>
                </a:lnTo>
                <a:lnTo>
                  <a:pt x="1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00"/>
          </a:solidFill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2413" y="188913"/>
            <a:ext cx="86407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uk-UA" b="1" dirty="0" smtClean="0">
                <a:solidFill>
                  <a:schemeClr val="bg1"/>
                </a:solidFill>
              </a:rPr>
              <a:t>N5. </a:t>
            </a:r>
            <a:r>
              <a:rPr lang="ru-RU" altLang="uk-UA" b="1" dirty="0" err="1" smtClean="0">
                <a:solidFill>
                  <a:schemeClr val="bg1"/>
                </a:solidFill>
              </a:rPr>
              <a:t>Побудувати</a:t>
            </a:r>
            <a:r>
              <a:rPr lang="ru-RU" altLang="uk-UA" b="1" dirty="0" smtClean="0">
                <a:solidFill>
                  <a:schemeClr val="bg1"/>
                </a:solidFill>
              </a:rPr>
              <a:t> </a:t>
            </a:r>
            <a:r>
              <a:rPr lang="ru-RU" altLang="uk-UA" b="1" dirty="0" err="1" smtClean="0">
                <a:solidFill>
                  <a:schemeClr val="bg1"/>
                </a:solidFill>
              </a:rPr>
              <a:t>перетин</a:t>
            </a:r>
            <a:r>
              <a:rPr lang="ru-RU" altLang="uk-UA" b="1" dirty="0" smtClean="0">
                <a:solidFill>
                  <a:schemeClr val="bg1"/>
                </a:solidFill>
              </a:rPr>
              <a:t> </a:t>
            </a:r>
            <a:r>
              <a:rPr lang="ru-RU" altLang="uk-UA" b="1" dirty="0" err="1" smtClean="0">
                <a:solidFill>
                  <a:schemeClr val="bg1"/>
                </a:solidFill>
              </a:rPr>
              <a:t>піраміди</a:t>
            </a:r>
            <a:r>
              <a:rPr lang="ru-RU" altLang="uk-UA" b="1" dirty="0" smtClean="0">
                <a:solidFill>
                  <a:schemeClr val="bg1"/>
                </a:solidFill>
              </a:rPr>
              <a:t> </a:t>
            </a:r>
            <a:r>
              <a:rPr lang="ru-RU" altLang="uk-UA" b="1" dirty="0" err="1" smtClean="0">
                <a:solidFill>
                  <a:schemeClr val="bg1"/>
                </a:solidFill>
              </a:rPr>
              <a:t>площиною</a:t>
            </a:r>
            <a:r>
              <a:rPr lang="ru-RU" altLang="uk-UA" b="1" dirty="0" smtClean="0">
                <a:solidFill>
                  <a:schemeClr val="bg1"/>
                </a:solidFill>
              </a:rPr>
              <a:t>, </a:t>
            </a:r>
            <a:r>
              <a:rPr lang="ru-RU" altLang="uk-UA" b="1" dirty="0" err="1" smtClean="0">
                <a:solidFill>
                  <a:schemeClr val="bg1"/>
                </a:solidFill>
              </a:rPr>
              <a:t>що</a:t>
            </a:r>
            <a:r>
              <a:rPr lang="ru-RU" altLang="uk-UA" b="1" dirty="0" smtClean="0">
                <a:solidFill>
                  <a:schemeClr val="bg1"/>
                </a:solidFill>
              </a:rPr>
              <a:t> проходить </a:t>
            </a:r>
            <a:r>
              <a:rPr lang="ru-RU" altLang="uk-UA" b="1" dirty="0">
                <a:solidFill>
                  <a:schemeClr val="bg1"/>
                </a:solidFill>
              </a:rPr>
              <a:t>через точку </a:t>
            </a:r>
            <a:r>
              <a:rPr lang="ru-RU" altLang="uk-UA" b="1" i="1" dirty="0">
                <a:solidFill>
                  <a:schemeClr val="bg1"/>
                </a:solidFill>
              </a:rPr>
              <a:t>К</a:t>
            </a:r>
            <a:r>
              <a:rPr lang="ru-RU" altLang="uk-UA" b="1" dirty="0">
                <a:solidFill>
                  <a:schemeClr val="bg1"/>
                </a:solidFill>
              </a:rPr>
              <a:t> </a:t>
            </a:r>
            <a:r>
              <a:rPr lang="ru-RU" altLang="uk-UA" b="1" dirty="0" smtClean="0">
                <a:solidFill>
                  <a:schemeClr val="bg1"/>
                </a:solidFill>
              </a:rPr>
              <a:t>параллельно до </a:t>
            </a:r>
            <a:r>
              <a:rPr lang="ru-RU" altLang="uk-UA" b="1" dirty="0" err="1" smtClean="0">
                <a:solidFill>
                  <a:schemeClr val="bg1"/>
                </a:solidFill>
              </a:rPr>
              <a:t>площини</a:t>
            </a:r>
            <a:r>
              <a:rPr lang="ru-RU" altLang="uk-UA" b="1" dirty="0" smtClean="0">
                <a:solidFill>
                  <a:schemeClr val="bg1"/>
                </a:solidFill>
              </a:rPr>
              <a:t> </a:t>
            </a:r>
            <a:r>
              <a:rPr lang="ru-RU" altLang="uk-UA" b="1" dirty="0" err="1" smtClean="0">
                <a:solidFill>
                  <a:schemeClr val="bg1"/>
                </a:solidFill>
              </a:rPr>
              <a:t>основи</a:t>
            </a:r>
            <a:r>
              <a:rPr lang="ru-RU" altLang="uk-UA" b="1" dirty="0" smtClean="0">
                <a:solidFill>
                  <a:schemeClr val="bg1"/>
                </a:solidFill>
              </a:rPr>
              <a:t> </a:t>
            </a:r>
            <a:r>
              <a:rPr lang="ru-RU" altLang="uk-UA" b="1" dirty="0" err="1" smtClean="0">
                <a:solidFill>
                  <a:schemeClr val="bg1"/>
                </a:solidFill>
              </a:rPr>
              <a:t>пірамиди</a:t>
            </a:r>
            <a:r>
              <a:rPr lang="ru-RU" altLang="uk-UA" b="1" dirty="0" smtClean="0">
                <a:solidFill>
                  <a:schemeClr val="bg1"/>
                </a:solidFill>
              </a:rPr>
              <a:t>. </a:t>
            </a:r>
            <a:endParaRPr lang="ru-RU" altLang="uk-UA" b="1" dirty="0">
              <a:solidFill>
                <a:schemeClr val="bg1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140200" y="5156200"/>
            <a:ext cx="446405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140200" y="5156200"/>
            <a:ext cx="1223963" cy="11525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364163" y="6308725"/>
            <a:ext cx="23034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7667625" y="5156200"/>
            <a:ext cx="936625" cy="11525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140200" y="2132013"/>
            <a:ext cx="2374900" cy="30241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5364163" y="2203450"/>
            <a:ext cx="1150937" cy="41052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515100" y="2132013"/>
            <a:ext cx="1081088" cy="41767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515100" y="2132013"/>
            <a:ext cx="2089150" cy="30241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932363" y="616585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FF6600"/>
                </a:solidFill>
              </a:rPr>
              <a:t>А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635375" y="48688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FF6600"/>
                </a:solidFill>
              </a:rPr>
              <a:t>В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596188" y="623728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>
                <a:solidFill>
                  <a:srgbClr val="FF6600"/>
                </a:solidFill>
              </a:rPr>
              <a:t>D</a:t>
            </a:r>
            <a:endParaRPr lang="ru-RU" altLang="uk-UA" sz="3200" b="1">
              <a:solidFill>
                <a:srgbClr val="FF6600"/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380288" y="45085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>
                <a:solidFill>
                  <a:srgbClr val="FF6600"/>
                </a:solidFill>
              </a:rPr>
              <a:t>К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227763" y="15573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>
                <a:solidFill>
                  <a:srgbClr val="FF6600"/>
                </a:solidFill>
              </a:rPr>
              <a:t>S</a:t>
            </a:r>
            <a:endParaRPr lang="ru-RU" altLang="uk-UA" sz="3200" b="1">
              <a:solidFill>
                <a:srgbClr val="FF6600"/>
              </a:solidFill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 flipH="1">
            <a:off x="5795963" y="4797425"/>
            <a:ext cx="1439862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H="1" flipV="1">
            <a:off x="5003800" y="4005263"/>
            <a:ext cx="792163" cy="7921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V="1">
            <a:off x="7235825" y="4005263"/>
            <a:ext cx="576263" cy="7921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H="1">
            <a:off x="5003800" y="4005263"/>
            <a:ext cx="2808288" cy="0"/>
          </a:xfrm>
          <a:prstGeom prst="line">
            <a:avLst/>
          </a:prstGeom>
          <a:noFill/>
          <a:ln w="57150">
            <a:solidFill>
              <a:srgbClr val="66FF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7091363" y="4652963"/>
            <a:ext cx="215900" cy="2159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-36513" y="1916113"/>
            <a:ext cx="424815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66FF33"/>
                </a:solidFill>
              </a:rPr>
              <a:t>1. </a:t>
            </a:r>
            <a:r>
              <a:rPr lang="ru-RU" altLang="uk-UA" sz="3200" b="1" dirty="0" smtClean="0">
                <a:solidFill>
                  <a:srgbClr val="66FF33"/>
                </a:solidFill>
              </a:rPr>
              <a:t>Пряма </a:t>
            </a:r>
            <a:r>
              <a:rPr lang="ru-RU" altLang="uk-UA" sz="3200" b="1" dirty="0">
                <a:solidFill>
                  <a:srgbClr val="66FF33"/>
                </a:solidFill>
              </a:rPr>
              <a:t>КМ </a:t>
            </a:r>
            <a:r>
              <a:rPr lang="en-US" altLang="uk-UA" sz="3200" b="1" dirty="0">
                <a:solidFill>
                  <a:srgbClr val="66FF33"/>
                </a:solidFill>
              </a:rPr>
              <a:t>II AD</a:t>
            </a:r>
            <a:endParaRPr lang="ru-RU" altLang="uk-UA" sz="3200" b="1" dirty="0">
              <a:solidFill>
                <a:srgbClr val="66FF33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0" y="2708275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 dirty="0">
                <a:solidFill>
                  <a:srgbClr val="66FF33"/>
                </a:solidFill>
              </a:rPr>
              <a:t>2</a:t>
            </a:r>
            <a:r>
              <a:rPr lang="ru-RU" altLang="uk-UA" sz="3200" b="1" dirty="0">
                <a:solidFill>
                  <a:srgbClr val="66FF33"/>
                </a:solidFill>
              </a:rPr>
              <a:t>. </a:t>
            </a:r>
            <a:r>
              <a:rPr lang="ru-RU" altLang="uk-UA" sz="3200" b="1" dirty="0" smtClean="0">
                <a:solidFill>
                  <a:srgbClr val="66FF33"/>
                </a:solidFill>
              </a:rPr>
              <a:t>Пряма </a:t>
            </a:r>
            <a:r>
              <a:rPr lang="ru-RU" altLang="uk-UA" sz="3200" b="1" dirty="0">
                <a:solidFill>
                  <a:srgbClr val="66FF33"/>
                </a:solidFill>
              </a:rPr>
              <a:t>К</a:t>
            </a:r>
            <a:r>
              <a:rPr lang="en-US" altLang="uk-UA" sz="3200" b="1" dirty="0">
                <a:solidFill>
                  <a:srgbClr val="66FF33"/>
                </a:solidFill>
              </a:rPr>
              <a:t>N</a:t>
            </a:r>
            <a:r>
              <a:rPr lang="ru-RU" altLang="uk-UA" sz="3200" b="1" dirty="0">
                <a:solidFill>
                  <a:srgbClr val="66FF33"/>
                </a:solidFill>
              </a:rPr>
              <a:t> </a:t>
            </a:r>
            <a:r>
              <a:rPr lang="en-US" altLang="uk-UA" sz="3200" b="1" dirty="0">
                <a:solidFill>
                  <a:srgbClr val="66FF33"/>
                </a:solidFill>
              </a:rPr>
              <a:t>II DC</a:t>
            </a:r>
            <a:endParaRPr lang="ru-RU" altLang="uk-UA" sz="3200" b="1" dirty="0">
              <a:solidFill>
                <a:srgbClr val="66FF33"/>
              </a:solidFill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7812088" y="34290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>
                <a:solidFill>
                  <a:srgbClr val="FF6600"/>
                </a:solidFill>
              </a:rPr>
              <a:t>N</a:t>
            </a:r>
            <a:endParaRPr lang="ru-RU" altLang="uk-UA" sz="3200" b="1">
              <a:solidFill>
                <a:srgbClr val="FF6600"/>
              </a:solidFill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219700" y="45085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>
                <a:solidFill>
                  <a:srgbClr val="FF6600"/>
                </a:solidFill>
              </a:rPr>
              <a:t>M</a:t>
            </a:r>
            <a:endParaRPr lang="ru-RU" altLang="uk-UA" sz="3200" b="1">
              <a:solidFill>
                <a:srgbClr val="FF6600"/>
              </a:solidFill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0" y="3425825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 dirty="0">
                <a:solidFill>
                  <a:srgbClr val="66FF33"/>
                </a:solidFill>
              </a:rPr>
              <a:t>3</a:t>
            </a:r>
            <a:r>
              <a:rPr lang="ru-RU" altLang="uk-UA" sz="3200" b="1" dirty="0">
                <a:solidFill>
                  <a:srgbClr val="66FF33"/>
                </a:solidFill>
              </a:rPr>
              <a:t>. </a:t>
            </a:r>
            <a:r>
              <a:rPr lang="ru-RU" altLang="uk-UA" sz="3200" b="1" dirty="0" smtClean="0">
                <a:solidFill>
                  <a:srgbClr val="66FF33"/>
                </a:solidFill>
              </a:rPr>
              <a:t>Пряма </a:t>
            </a:r>
            <a:r>
              <a:rPr lang="ru-RU" altLang="uk-UA" sz="3200" b="1" dirty="0">
                <a:solidFill>
                  <a:srgbClr val="66FF33"/>
                </a:solidFill>
              </a:rPr>
              <a:t>М</a:t>
            </a:r>
            <a:r>
              <a:rPr lang="en-US" altLang="uk-UA" sz="3200" b="1" dirty="0">
                <a:solidFill>
                  <a:srgbClr val="66FF33"/>
                </a:solidFill>
              </a:rPr>
              <a:t>P</a:t>
            </a:r>
            <a:r>
              <a:rPr lang="ru-RU" altLang="uk-UA" sz="3200" b="1" dirty="0">
                <a:solidFill>
                  <a:srgbClr val="66FF33"/>
                </a:solidFill>
              </a:rPr>
              <a:t> </a:t>
            </a:r>
            <a:r>
              <a:rPr lang="en-US" altLang="uk-UA" sz="3200" b="1" dirty="0">
                <a:solidFill>
                  <a:srgbClr val="66FF33"/>
                </a:solidFill>
              </a:rPr>
              <a:t>II AB</a:t>
            </a:r>
            <a:endParaRPr lang="ru-RU" altLang="uk-UA" sz="3200" b="1" dirty="0">
              <a:solidFill>
                <a:srgbClr val="66FF33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43438" y="34290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>
                <a:solidFill>
                  <a:srgbClr val="FF6600"/>
                </a:solidFill>
              </a:rPr>
              <a:t>P</a:t>
            </a:r>
            <a:endParaRPr lang="ru-RU" altLang="uk-UA" sz="3200" b="1">
              <a:solidFill>
                <a:srgbClr val="FF6600"/>
              </a:solidFill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0" y="4149725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 dirty="0">
                <a:solidFill>
                  <a:srgbClr val="66FF33"/>
                </a:solidFill>
              </a:rPr>
              <a:t>4</a:t>
            </a:r>
            <a:r>
              <a:rPr lang="ru-RU" altLang="uk-UA" sz="3200" b="1" dirty="0">
                <a:solidFill>
                  <a:srgbClr val="66FF33"/>
                </a:solidFill>
              </a:rPr>
              <a:t>. </a:t>
            </a:r>
            <a:r>
              <a:rPr lang="ru-RU" altLang="uk-UA" sz="3200" b="1" dirty="0" smtClean="0">
                <a:solidFill>
                  <a:srgbClr val="66FF33"/>
                </a:solidFill>
              </a:rPr>
              <a:t>Пряма </a:t>
            </a:r>
            <a:r>
              <a:rPr lang="en-US" altLang="uk-UA" sz="3200" b="1" dirty="0">
                <a:solidFill>
                  <a:srgbClr val="66FF33"/>
                </a:solidFill>
              </a:rPr>
              <a:t>PN</a:t>
            </a:r>
            <a:r>
              <a:rPr lang="ru-RU" altLang="uk-UA" sz="3200" b="1" dirty="0">
                <a:solidFill>
                  <a:srgbClr val="66FF33"/>
                </a:solidFill>
              </a:rPr>
              <a:t> </a:t>
            </a:r>
            <a:r>
              <a:rPr lang="en-US" altLang="uk-UA" sz="3200" b="1" dirty="0">
                <a:solidFill>
                  <a:srgbClr val="66FF33"/>
                </a:solidFill>
              </a:rPr>
              <a:t>II BC</a:t>
            </a:r>
            <a:endParaRPr lang="ru-RU" altLang="uk-UA" sz="3200" b="1" dirty="0">
              <a:solidFill>
                <a:srgbClr val="66FF33"/>
              </a:solidFill>
            </a:endParaRP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177800" y="5516563"/>
            <a:ext cx="367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3200" b="1" u="sng" dirty="0">
                <a:solidFill>
                  <a:srgbClr val="66FF33"/>
                </a:solidFill>
              </a:rPr>
              <a:t>KMPN - </a:t>
            </a:r>
            <a:r>
              <a:rPr lang="uk-UA" altLang="uk-UA" sz="3200" b="1" u="sng" dirty="0" smtClean="0">
                <a:solidFill>
                  <a:srgbClr val="66FF33"/>
                </a:solidFill>
              </a:rPr>
              <a:t>перетин</a:t>
            </a:r>
            <a:endParaRPr lang="ru-RU" altLang="uk-UA" sz="3200" b="1" u="sng" dirty="0">
              <a:solidFill>
                <a:srgbClr val="66FF33"/>
              </a:solidFill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675688" y="501332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uk-UA" sz="3200" b="1" dirty="0">
                <a:solidFill>
                  <a:srgbClr val="FF66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3648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Домашнє завдання 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Повторити параграф 5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Виконати кілька номері на вибір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32656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0" y="317821"/>
            <a:ext cx="8250444" cy="63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2" y="332656"/>
            <a:ext cx="837693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724400" y="433388"/>
            <a:ext cx="3962400" cy="1898651"/>
            <a:chOff x="3168" y="273"/>
            <a:chExt cx="2592" cy="1196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168" y="480"/>
              <a:ext cx="259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uk-UA" sz="2400" b="1" i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Дві площини називаються паралельними, якщо вони не перетинаються</a:t>
              </a:r>
              <a:endParaRPr lang="ru-RU" altLang="uk-UA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220" y="273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uk-UA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Означення</a:t>
              </a:r>
              <a:endParaRPr lang="ru-RU" alt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876800" y="3571892"/>
            <a:ext cx="3810000" cy="1050943"/>
            <a:chOff x="144" y="1394"/>
            <a:chExt cx="3312" cy="1193"/>
          </a:xfrm>
          <a:solidFill>
            <a:srgbClr val="FFC000"/>
          </a:solidFill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44" y="1394"/>
              <a:ext cx="3312" cy="1193"/>
              <a:chOff x="336" y="2024"/>
              <a:chExt cx="4280" cy="1144"/>
            </a:xfrm>
            <a:grpFill/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36" y="2024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 dirty="0"/>
              </a:p>
            </p:txBody>
          </p:sp>
        </p:grp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094"/>
              <a:ext cx="334" cy="2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867400" y="2514600"/>
            <a:ext cx="1733550" cy="990600"/>
            <a:chOff x="1461" y="2783"/>
            <a:chExt cx="1092" cy="624"/>
          </a:xfrm>
        </p:grpSpPr>
        <p:graphicFrame>
          <p:nvGraphicFramePr>
            <p:cNvPr id="14" name="Object 11"/>
            <p:cNvGraphicFramePr>
              <a:graphicFrameLocks noChangeAspect="1"/>
            </p:cNvGraphicFramePr>
            <p:nvPr/>
          </p:nvGraphicFramePr>
          <p:xfrm>
            <a:off x="1461" y="2783"/>
            <a:ext cx="1092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7" name="Формула" r:id="rId4" imgW="355320" imgH="203040" progId="Equation.3">
                    <p:embed/>
                  </p:oleObj>
                </mc:Choice>
                <mc:Fallback>
                  <p:oleObj name="Формула" r:id="rId4" imgW="355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1" y="2783"/>
                          <a:ext cx="1092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852" y="2784"/>
              <a:ext cx="3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uk-UA" sz="5400" dirty="0"/>
                <a:t>II</a:t>
              </a:r>
              <a:endParaRPr lang="ru-RU" altLang="uk-UA" sz="5400" dirty="0"/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4724400" y="4724400"/>
            <a:ext cx="3886200" cy="1066800"/>
            <a:chOff x="144" y="2784"/>
            <a:chExt cx="3312" cy="1200"/>
          </a:xfrm>
          <a:solidFill>
            <a:srgbClr val="99CC00"/>
          </a:solidFill>
        </p:grpSpPr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144" y="2784"/>
              <a:ext cx="3312" cy="1200"/>
              <a:chOff x="336" y="2024"/>
              <a:chExt cx="4280" cy="1152"/>
            </a:xfrm>
            <a:grpFill/>
          </p:grpSpPr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 dirty="0"/>
              </a:p>
            </p:txBody>
          </p:sp>
        </p:grpSp>
        <p:graphicFrame>
          <p:nvGraphicFramePr>
            <p:cNvPr id="18" name="Object 18"/>
            <p:cNvGraphicFramePr>
              <a:graphicFrameLocks noChangeAspect="1"/>
            </p:cNvGraphicFramePr>
            <p:nvPr/>
          </p:nvGraphicFramePr>
          <p:xfrm>
            <a:off x="240" y="3600"/>
            <a:ext cx="33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8" name="Формула" r:id="rId6" imgW="177480" imgH="203040" progId="Equation.3">
                    <p:embed/>
                  </p:oleObj>
                </mc:Choice>
                <mc:Fallback>
                  <p:oleObj name="Формула" r:id="rId6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3600"/>
                          <a:ext cx="33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Freeform 20" descr="Контурные ромбики"/>
          <p:cNvSpPr>
            <a:spLocks/>
          </p:cNvSpPr>
          <p:nvPr/>
        </p:nvSpPr>
        <p:spPr bwMode="auto">
          <a:xfrm rot="1332246">
            <a:off x="1120775" y="2524125"/>
            <a:ext cx="2906713" cy="3429000"/>
          </a:xfrm>
          <a:custGeom>
            <a:avLst/>
            <a:gdLst>
              <a:gd name="T0" fmla="*/ 1488 w 2736"/>
              <a:gd name="T1" fmla="*/ 2616 h 3120"/>
              <a:gd name="T2" fmla="*/ 0 w 2736"/>
              <a:gd name="T3" fmla="*/ 1104 h 3120"/>
              <a:gd name="T4" fmla="*/ 768 w 2736"/>
              <a:gd name="T5" fmla="*/ 0 h 3120"/>
              <a:gd name="T6" fmla="*/ 2736 w 2736"/>
              <a:gd name="T7" fmla="*/ 2016 h 3120"/>
              <a:gd name="T8" fmla="*/ 2016 w 2736"/>
              <a:gd name="T9" fmla="*/ 3120 h 3120"/>
              <a:gd name="T10" fmla="*/ 1488 w 2736"/>
              <a:gd name="T11" fmla="*/ 2616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36" h="3120">
                <a:moveTo>
                  <a:pt x="1488" y="2616"/>
                </a:moveTo>
                <a:lnTo>
                  <a:pt x="0" y="1104"/>
                </a:lnTo>
                <a:lnTo>
                  <a:pt x="768" y="0"/>
                </a:lnTo>
                <a:lnTo>
                  <a:pt x="2736" y="2016"/>
                </a:lnTo>
                <a:lnTo>
                  <a:pt x="2016" y="3120"/>
                </a:lnTo>
                <a:lnTo>
                  <a:pt x="1488" y="2616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6993903" algn="ctr" rotWithShape="0">
              <a:srgbClr val="2D5FFF">
                <a:alpha val="50000"/>
              </a:srgb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23" name="Freeform 22" descr="Контурные ромбики"/>
          <p:cNvSpPr>
            <a:spLocks/>
          </p:cNvSpPr>
          <p:nvPr/>
        </p:nvSpPr>
        <p:spPr bwMode="auto">
          <a:xfrm>
            <a:off x="276225" y="3635375"/>
            <a:ext cx="4400550" cy="1360488"/>
          </a:xfrm>
          <a:custGeom>
            <a:avLst/>
            <a:gdLst>
              <a:gd name="T0" fmla="*/ 1114 w 2772"/>
              <a:gd name="T1" fmla="*/ 774 h 857"/>
              <a:gd name="T2" fmla="*/ 810 w 2772"/>
              <a:gd name="T3" fmla="*/ 22 h 857"/>
              <a:gd name="T4" fmla="*/ 376 w 2772"/>
              <a:gd name="T5" fmla="*/ 0 h 857"/>
              <a:gd name="T6" fmla="*/ 0 w 2772"/>
              <a:gd name="T7" fmla="*/ 681 h 857"/>
              <a:gd name="T8" fmla="*/ 2231 w 2772"/>
              <a:gd name="T9" fmla="*/ 857 h 857"/>
              <a:gd name="T10" fmla="*/ 2772 w 2772"/>
              <a:gd name="T11" fmla="*/ 134 h 857"/>
              <a:gd name="T12" fmla="*/ 1788 w 2772"/>
              <a:gd name="T13" fmla="*/ 78 h 857"/>
              <a:gd name="T14" fmla="*/ 1130 w 2772"/>
              <a:gd name="T15" fmla="*/ 774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72" h="857">
                <a:moveTo>
                  <a:pt x="1114" y="774"/>
                </a:moveTo>
                <a:lnTo>
                  <a:pt x="810" y="22"/>
                </a:lnTo>
                <a:lnTo>
                  <a:pt x="376" y="0"/>
                </a:lnTo>
                <a:lnTo>
                  <a:pt x="0" y="681"/>
                </a:lnTo>
                <a:lnTo>
                  <a:pt x="2231" y="857"/>
                </a:lnTo>
                <a:lnTo>
                  <a:pt x="2772" y="134"/>
                </a:lnTo>
                <a:lnTo>
                  <a:pt x="1788" y="78"/>
                </a:lnTo>
                <a:lnTo>
                  <a:pt x="1130" y="774"/>
                </a:lnTo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4293903" algn="ctr" rotWithShape="0">
              <a:srgbClr val="2D5FFF">
                <a:alpha val="50000"/>
              </a:srgb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 rot="270756">
            <a:off x="2057400" y="3429000"/>
            <a:ext cx="1223963" cy="1582738"/>
          </a:xfrm>
          <a:custGeom>
            <a:avLst/>
            <a:gdLst>
              <a:gd name="T0" fmla="*/ 0 w 2976"/>
              <a:gd name="T1" fmla="*/ 568 h 568"/>
              <a:gd name="T2" fmla="*/ 2976 w 2976"/>
              <a:gd name="T3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76" h="568">
                <a:moveTo>
                  <a:pt x="0" y="568"/>
                </a:moveTo>
                <a:lnTo>
                  <a:pt x="2976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dirty="0"/>
          </a:p>
        </p:txBody>
      </p: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1295400" y="1219200"/>
            <a:ext cx="1733550" cy="990600"/>
            <a:chOff x="816" y="480"/>
            <a:chExt cx="1092" cy="624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816" y="480"/>
            <a:ext cx="1092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9" name="Формула" r:id="rId8" imgW="355320" imgH="203040" progId="Equation.3">
                    <p:embed/>
                  </p:oleObj>
                </mc:Choice>
                <mc:Fallback>
                  <p:oleObj name="Формула" r:id="rId8" imgW="355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480"/>
                          <a:ext cx="1092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277" y="573"/>
              <a:ext cx="230" cy="331"/>
            </a:xfrm>
            <a:custGeom>
              <a:avLst/>
              <a:gdLst>
                <a:gd name="T0" fmla="*/ 3 w 230"/>
                <a:gd name="T1" fmla="*/ 331 h 331"/>
                <a:gd name="T2" fmla="*/ 19 w 230"/>
                <a:gd name="T3" fmla="*/ 75 h 331"/>
                <a:gd name="T4" fmla="*/ 115 w 230"/>
                <a:gd name="T5" fmla="*/ 3 h 331"/>
                <a:gd name="T6" fmla="*/ 211 w 230"/>
                <a:gd name="T7" fmla="*/ 59 h 331"/>
                <a:gd name="T8" fmla="*/ 227 w 230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331">
                  <a:moveTo>
                    <a:pt x="3" y="331"/>
                  </a:moveTo>
                  <a:cubicBezTo>
                    <a:pt x="8" y="288"/>
                    <a:pt x="0" y="130"/>
                    <a:pt x="19" y="75"/>
                  </a:cubicBezTo>
                  <a:cubicBezTo>
                    <a:pt x="38" y="20"/>
                    <a:pt x="83" y="6"/>
                    <a:pt x="115" y="3"/>
                  </a:cubicBezTo>
                  <a:cubicBezTo>
                    <a:pt x="147" y="0"/>
                    <a:pt x="192" y="4"/>
                    <a:pt x="211" y="59"/>
                  </a:cubicBezTo>
                  <a:cubicBezTo>
                    <a:pt x="230" y="114"/>
                    <a:pt x="224" y="274"/>
                    <a:pt x="227" y="33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457200" y="3048000"/>
            <a:ext cx="1600200" cy="1733550"/>
            <a:chOff x="288" y="1920"/>
            <a:chExt cx="1008" cy="1092"/>
          </a:xfrm>
        </p:grpSpPr>
        <p:graphicFrame>
          <p:nvGraphicFramePr>
            <p:cNvPr id="29" name="Object 30"/>
            <p:cNvGraphicFramePr>
              <a:graphicFrameLocks noChangeAspect="1"/>
            </p:cNvGraphicFramePr>
            <p:nvPr/>
          </p:nvGraphicFramePr>
          <p:xfrm>
            <a:off x="288" y="2628"/>
            <a:ext cx="28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10" name="Формула" r:id="rId9" imgW="152280" imgH="203040" progId="Equation.3">
                    <p:embed/>
                  </p:oleObj>
                </mc:Choice>
                <mc:Fallback>
                  <p:oleObj name="Формула" r:id="rId9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628"/>
                          <a:ext cx="28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32"/>
            <p:cNvGraphicFramePr>
              <a:graphicFrameLocks noChangeAspect="1"/>
            </p:cNvGraphicFramePr>
            <p:nvPr/>
          </p:nvGraphicFramePr>
          <p:xfrm>
            <a:off x="1008" y="1920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11" name="Формула" r:id="rId11" imgW="152280" imgH="139680" progId="Equation.3">
                    <p:embed/>
                  </p:oleObj>
                </mc:Choice>
                <mc:Fallback>
                  <p:oleObj name="Формула" r:id="rId11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920"/>
                          <a:ext cx="28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295400" y="620688"/>
            <a:ext cx="338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9900"/>
                </a:solidFill>
              </a:rPr>
              <a:t>Повторимо</a:t>
            </a:r>
            <a:endParaRPr lang="uk-UA" sz="28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Шаблон оформления 'По вертикали и горизонтал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1279</TotalTime>
  <Words>673</Words>
  <Application>Microsoft Office PowerPoint</Application>
  <PresentationFormat>Екран (4:3)</PresentationFormat>
  <Paragraphs>178</Paragraphs>
  <Slides>22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2" baseType="lpstr">
      <vt:lpstr>Arial Unicode MS</vt:lpstr>
      <vt:lpstr>Arial</vt:lpstr>
      <vt:lpstr>Calibri</vt:lpstr>
      <vt:lpstr>Cambria</vt:lpstr>
      <vt:lpstr>Century Gothic</vt:lpstr>
      <vt:lpstr>굴림</vt:lpstr>
      <vt:lpstr>Symbol</vt:lpstr>
      <vt:lpstr>Times New Roman</vt:lpstr>
      <vt:lpstr>Шаблон оформления 'По вертикали и горизонтали'</vt:lpstr>
      <vt:lpstr>Формула</vt:lpstr>
      <vt:lpstr>Розв’язування вправ на паралельність площин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Друга властивість паралельных площин</vt:lpstr>
      <vt:lpstr>Систематизуємо знання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відкритого заняття</dc:title>
  <dc:creator>User</dc:creator>
  <cp:lastModifiedBy>RePack by Diakov</cp:lastModifiedBy>
  <cp:revision>86</cp:revision>
  <dcterms:created xsi:type="dcterms:W3CDTF">2019-02-23T16:13:27Z</dcterms:created>
  <dcterms:modified xsi:type="dcterms:W3CDTF">2022-04-20T16:45:19Z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