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347" r:id="rId3"/>
    <p:sldId id="259" r:id="rId4"/>
    <p:sldId id="326" r:id="rId5"/>
    <p:sldId id="263" r:id="rId6"/>
    <p:sldId id="270" r:id="rId7"/>
    <p:sldId id="279" r:id="rId8"/>
    <p:sldId id="286" r:id="rId9"/>
    <p:sldId id="291" r:id="rId10"/>
    <p:sldId id="296" r:id="rId11"/>
    <p:sldId id="335" r:id="rId12"/>
    <p:sldId id="337" r:id="rId13"/>
    <p:sldId id="345" r:id="rId14"/>
    <p:sldId id="33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FF"/>
    <a:srgbClr val="008000"/>
    <a:srgbClr val="FF6600"/>
    <a:srgbClr val="00FF00"/>
    <a:srgbClr val="0066CC"/>
    <a:srgbClr val="00FF99"/>
    <a:srgbClr val="FF66CC"/>
    <a:srgbClr val="FFCC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CA267-AD33-4D5A-BC51-E14487B1CDB2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01C16-BCEB-4601-97EA-A24D68697C45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6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ягти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01C16-BCEB-4601-97EA-A24D68697C45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477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908720"/>
            <a:ext cx="3816424" cy="263705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err="1" smtClean="0"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Симетр</a:t>
            </a:r>
            <a:r>
              <a:rPr lang="uk-UA" sz="5400" b="1" dirty="0" err="1" smtClean="0"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ія</a:t>
            </a:r>
            <a:r>
              <a:rPr lang="uk-UA" sz="5400" b="1" dirty="0" smtClean="0"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у просторі </a:t>
            </a:r>
            <a:br>
              <a:rPr lang="uk-UA" sz="5400" b="1" dirty="0" smtClean="0"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uk-UA" sz="5400" b="1" dirty="0" smtClean="0"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та її властивості</a:t>
            </a:r>
            <a:endParaRPr lang="ru-RU" sz="5400" b="1" dirty="0">
              <a:solidFill>
                <a:schemeClr val="accent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564400" y="5229200"/>
            <a:ext cx="4579600" cy="13629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/>
              <a:t>Геометрія</a:t>
            </a:r>
            <a:r>
              <a:rPr lang="ru-RU" sz="2800" b="1" dirty="0" smtClean="0"/>
              <a:t> 10 </a:t>
            </a:r>
            <a:r>
              <a:rPr lang="ru-RU" sz="2800" b="1" dirty="0" err="1" smtClean="0"/>
              <a:t>клас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25.03.2022р.</a:t>
            </a:r>
            <a:endParaRPr lang="ru-RU" sz="2800" b="1" dirty="0"/>
          </a:p>
        </p:txBody>
      </p:sp>
      <p:sp>
        <p:nvSpPr>
          <p:cNvPr id="84994" name="AutoShape 2" descr="Результат пошуку зображень за запитом &quot;картинки українська вишивка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Результат пошуку зображень за запитом &quot;картинки украинская вышитая женская рубашка&quot;"/>
          <p:cNvPicPr>
            <a:picLocks noChangeAspect="1" noChangeArrowheads="1"/>
          </p:cNvPicPr>
          <p:nvPr/>
        </p:nvPicPr>
        <p:blipFill>
          <a:blip r:embed="rId2" cstate="print"/>
          <a:srcRect l="7692" r="5769"/>
          <a:stretch>
            <a:fillRect/>
          </a:stretch>
        </p:blipFill>
        <p:spPr bwMode="auto">
          <a:xfrm>
            <a:off x="179512" y="260648"/>
            <a:ext cx="2915816" cy="2527041"/>
          </a:xfrm>
          <a:prstGeom prst="rect">
            <a:avLst/>
          </a:prstGeom>
          <a:noFill/>
        </p:spPr>
      </p:pic>
      <p:pic>
        <p:nvPicPr>
          <p:cNvPr id="50180" name="Picture 4" descr="Результат пошуку зображень за запитом &quot;картинки украинская вышитая женская рубашка&quot;"/>
          <p:cNvPicPr>
            <a:picLocks noChangeAspect="1" noChangeArrowheads="1"/>
          </p:cNvPicPr>
          <p:nvPr/>
        </p:nvPicPr>
        <p:blipFill>
          <a:blip r:embed="rId3" cstate="print"/>
          <a:srcRect l="8293" r="6702"/>
          <a:stretch>
            <a:fillRect/>
          </a:stretch>
        </p:blipFill>
        <p:spPr bwMode="auto">
          <a:xfrm>
            <a:off x="179512" y="2852936"/>
            <a:ext cx="2699792" cy="3890216"/>
          </a:xfrm>
          <a:prstGeom prst="rect">
            <a:avLst/>
          </a:prstGeom>
          <a:noFill/>
        </p:spPr>
      </p:pic>
      <p:sp>
        <p:nvSpPr>
          <p:cNvPr id="5" name="Подзаголовок 5"/>
          <p:cNvSpPr txBox="1">
            <a:spLocks/>
          </p:cNvSpPr>
          <p:nvPr/>
        </p:nvSpPr>
        <p:spPr>
          <a:xfrm>
            <a:off x="3275856" y="0"/>
            <a:ext cx="5868144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Симетрія в українській вишивці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7762" name="Picture 2" descr="Результат пошуку зображень за запитом &quot;картинки українська вишивка&quot;"/>
          <p:cNvPicPr>
            <a:picLocks noChangeAspect="1" noChangeArrowheads="1"/>
          </p:cNvPicPr>
          <p:nvPr/>
        </p:nvPicPr>
        <p:blipFill>
          <a:blip r:embed="rId4" cstate="print"/>
          <a:srcRect l="12193" r="10988"/>
          <a:stretch>
            <a:fillRect/>
          </a:stretch>
        </p:blipFill>
        <p:spPr bwMode="auto">
          <a:xfrm>
            <a:off x="3203848" y="620688"/>
            <a:ext cx="2664296" cy="2332717"/>
          </a:xfrm>
          <a:prstGeom prst="rect">
            <a:avLst/>
          </a:prstGeom>
          <a:noFill/>
        </p:spPr>
      </p:pic>
      <p:pic>
        <p:nvPicPr>
          <p:cNvPr id="117764" name="Picture 4" descr="Результат пошуку зображень за запитом &quot;картинки українська вишивка&quot;"/>
          <p:cNvPicPr>
            <a:picLocks noChangeAspect="1" noChangeArrowheads="1"/>
          </p:cNvPicPr>
          <p:nvPr/>
        </p:nvPicPr>
        <p:blipFill>
          <a:blip r:embed="rId5" cstate="print"/>
          <a:srcRect t="6300" b="5501"/>
          <a:stretch>
            <a:fillRect/>
          </a:stretch>
        </p:blipFill>
        <p:spPr bwMode="auto">
          <a:xfrm>
            <a:off x="2987824" y="3068960"/>
            <a:ext cx="2939143" cy="1944216"/>
          </a:xfrm>
          <a:prstGeom prst="rect">
            <a:avLst/>
          </a:prstGeom>
          <a:noFill/>
        </p:spPr>
      </p:pic>
      <p:pic>
        <p:nvPicPr>
          <p:cNvPr id="117766" name="Picture 6" descr="Результат пошуку зображень за запитом &quot;картинки українська вишивка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620688"/>
            <a:ext cx="2988840" cy="1992560"/>
          </a:xfrm>
          <a:prstGeom prst="rect">
            <a:avLst/>
          </a:prstGeom>
          <a:noFill/>
        </p:spPr>
      </p:pic>
      <p:pic>
        <p:nvPicPr>
          <p:cNvPr id="117768" name="Picture 8" descr="Результат пошуку зображень за запитом &quot;картинки українська вишивка&quot;"/>
          <p:cNvPicPr>
            <a:picLocks noChangeAspect="1" noChangeArrowheads="1"/>
          </p:cNvPicPr>
          <p:nvPr/>
        </p:nvPicPr>
        <p:blipFill>
          <a:blip r:embed="rId7" cstate="print"/>
          <a:srcRect l="12327" r="12763"/>
          <a:stretch>
            <a:fillRect/>
          </a:stretch>
        </p:blipFill>
        <p:spPr bwMode="auto">
          <a:xfrm>
            <a:off x="6012160" y="2708920"/>
            <a:ext cx="3024336" cy="2270986"/>
          </a:xfrm>
          <a:prstGeom prst="rect">
            <a:avLst/>
          </a:prstGeom>
          <a:noFill/>
        </p:spPr>
      </p:pic>
      <p:pic>
        <p:nvPicPr>
          <p:cNvPr id="117770" name="Picture 10" descr="Пов’язане зображення"/>
          <p:cNvPicPr>
            <a:picLocks noChangeAspect="1" noChangeArrowheads="1"/>
          </p:cNvPicPr>
          <p:nvPr/>
        </p:nvPicPr>
        <p:blipFill>
          <a:blip r:embed="rId8" cstate="print"/>
          <a:srcRect t="2456" b="69720"/>
          <a:stretch>
            <a:fillRect/>
          </a:stretch>
        </p:blipFill>
        <p:spPr bwMode="auto">
          <a:xfrm>
            <a:off x="3203848" y="5157192"/>
            <a:ext cx="5610172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0"/>
            <a:ext cx="8280920" cy="1700808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№ 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Запишіть координати точок, </a:t>
            </a:r>
            <a:r>
              <a:rPr lang="uk-UA" sz="37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</a:t>
            </a:r>
            <a:r>
              <a:rPr kumimoji="0" lang="uk-UA" sz="3700" b="0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иметричних</a:t>
            </a:r>
            <a:r>
              <a:rPr kumimoji="0" lang="uk-UA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точці </a:t>
            </a:r>
            <a:r>
              <a:rPr kumimoji="0" lang="uk-UA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 (3;– 4;</a:t>
            </a:r>
            <a:r>
              <a:rPr kumimoji="0" lang="uk-UA" sz="37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1)</a:t>
            </a:r>
            <a:r>
              <a:rPr kumimoji="0" lang="uk-UA" sz="37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відносно: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2420888"/>
            <a:ext cx="4572000" cy="576064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700" baseline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1) </a:t>
            </a:r>
            <a:r>
              <a:rPr lang="uk-UA" sz="3700" baseline="0" dirty="0" smtClean="0">
                <a:solidFill>
                  <a:srgbClr val="0066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Початку координат </a:t>
            </a:r>
            <a:endParaRPr kumimoji="0" lang="ru-RU" sz="37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64088" y="2348880"/>
            <a:ext cx="2880320" cy="576064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700" b="1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en-US" sz="3700" b="1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– 3;</a:t>
            </a:r>
            <a:r>
              <a:rPr lang="uk-UA" sz="3700" b="1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4; – 1) </a:t>
            </a:r>
            <a:r>
              <a:rPr lang="en-US" sz="3700" b="1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3501008"/>
            <a:ext cx="3168352" cy="576064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7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lang="uk-UA" sz="3700" baseline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) Площини </a:t>
            </a:r>
            <a:r>
              <a:rPr lang="en-US" sz="3700" i="1" baseline="0" dirty="0" smtClean="0">
                <a:solidFill>
                  <a:srgbClr val="0066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xy</a:t>
            </a:r>
            <a:r>
              <a:rPr lang="uk-UA" sz="3700" baseline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3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3568" y="4509120"/>
            <a:ext cx="3096344" cy="576064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7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lang="uk-UA" sz="3700" baseline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)</a:t>
            </a:r>
            <a:r>
              <a:rPr lang="en-US" sz="3700" baseline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-UA" sz="3700" baseline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Площини </a:t>
            </a:r>
            <a:r>
              <a:rPr lang="en-US" sz="3700" i="1" dirty="0" smtClean="0">
                <a:solidFill>
                  <a:srgbClr val="0066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xz</a:t>
            </a:r>
            <a:r>
              <a:rPr lang="uk-UA" sz="3700" baseline="0" dirty="0" smtClean="0">
                <a:solidFill>
                  <a:srgbClr val="0066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37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55576" y="5589240"/>
            <a:ext cx="2232248" cy="576064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7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lang="uk-UA" sz="3700" baseline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) Осі </a:t>
            </a:r>
            <a:r>
              <a:rPr lang="en-US" sz="3700" i="1" baseline="0" dirty="0" smtClean="0">
                <a:solidFill>
                  <a:srgbClr val="0066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Oz</a:t>
            </a:r>
            <a:r>
              <a:rPr lang="uk-UA" sz="3700" i="1" baseline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37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95936" y="3429000"/>
            <a:ext cx="2880320" cy="576064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uk-UA" sz="3700" b="1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uk-UA" sz="37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700" b="1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3;</a:t>
            </a:r>
            <a:r>
              <a:rPr lang="uk-UA" sz="3700" b="1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– 4; </a:t>
            </a:r>
            <a:r>
              <a:rPr lang="uk-UA" sz="37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uk-UA" sz="3700" b="1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1) </a:t>
            </a:r>
            <a:r>
              <a:rPr lang="en-US" sz="3700" b="1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23928" y="4437112"/>
            <a:ext cx="2880320" cy="576064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700" b="1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uk-UA" sz="37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700" b="1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3;</a:t>
            </a:r>
            <a:r>
              <a:rPr lang="uk-UA" sz="3700" b="1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4; 1) </a:t>
            </a:r>
            <a:r>
              <a:rPr lang="en-US" sz="3700" b="1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059832" y="5517232"/>
            <a:ext cx="2880320" cy="576064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700" b="1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en-US" sz="3700" b="1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– 3;</a:t>
            </a:r>
            <a:r>
              <a:rPr lang="uk-UA" sz="3700" b="1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4; 1) </a:t>
            </a:r>
            <a:r>
              <a:rPr lang="en-US" sz="3700" b="1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0"/>
            <a:ext cx="8784976" cy="1700808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№ 2</a:t>
            </a:r>
          </a:p>
          <a:p>
            <a:pPr lvl="0">
              <a:spcBef>
                <a:spcPct val="0"/>
              </a:spcBef>
              <a:defRPr/>
            </a:pPr>
            <a:r>
              <a:rPr kumimoji="0" lang="uk-UA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Точки </a:t>
            </a:r>
            <a:r>
              <a:rPr kumimoji="0" lang="uk-UA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 (5;– </a:t>
            </a:r>
            <a:r>
              <a:rPr lang="uk-UA" sz="3700" b="1" dirty="0" smtClean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uk-UA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;</a:t>
            </a:r>
            <a:r>
              <a:rPr kumimoji="0" lang="uk-UA" sz="37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-UA" sz="3700" b="1" dirty="0" smtClean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uk-UA" sz="37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 </a:t>
            </a:r>
            <a:r>
              <a:rPr kumimoji="0" lang="uk-UA" sz="3700" i="0" u="none" strike="noStrike" kern="1200" cap="none" spc="0" normalizeH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та</a:t>
            </a:r>
            <a:r>
              <a:rPr kumimoji="0" lang="uk-UA" sz="3700" b="1" i="0" u="none" strike="noStrike" kern="1200" cap="none" spc="0" normalizeH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-UA" sz="3700" b="1" dirty="0" smtClean="0">
                <a:solidFill>
                  <a:srgbClr val="0033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</a:t>
            </a:r>
            <a:r>
              <a:rPr lang="uk-UA" sz="37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-UA" sz="3700" dirty="0" smtClean="0">
                <a:solidFill>
                  <a:srgbClr val="0033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uk-UA" sz="3700" b="1" dirty="0" smtClean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3; 1; – 2)</a:t>
            </a:r>
            <a:r>
              <a:rPr lang="uk-UA" sz="37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7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симетричні в</a:t>
            </a:r>
            <a:r>
              <a:rPr kumimoji="0" lang="uk-UA" sz="3700" b="0" i="0" u="none" strike="noStrike" kern="1200" cap="none" spc="0" normalizeH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ідносно</a:t>
            </a:r>
            <a:r>
              <a:rPr kumimoji="0" lang="uk-UA" sz="37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точки </a:t>
            </a:r>
            <a:r>
              <a:rPr kumimoji="0" lang="uk-UA" sz="37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</a:t>
            </a:r>
            <a:r>
              <a:rPr kumimoji="0" lang="uk-UA" sz="37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Які її координати?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700808"/>
            <a:ext cx="4572000" cy="576064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700" i="1" baseline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Розв</a:t>
            </a:r>
            <a:r>
              <a:rPr lang="en-US" sz="3700" i="1" baseline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’</a:t>
            </a:r>
            <a:r>
              <a:rPr lang="uk-UA" sz="3700" i="1" baseline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язання:</a:t>
            </a:r>
            <a:endParaRPr kumimoji="0" lang="ru-RU" sz="37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2348880"/>
            <a:ext cx="8640960" cy="4104456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uk-UA" sz="3700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За означенням центральної симетрії точка </a:t>
            </a:r>
            <a:r>
              <a:rPr lang="uk-UA" sz="3700" noProof="0" dirty="0" smtClean="0">
                <a:solidFill>
                  <a:srgbClr val="0066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 – середина відрізка АВ</a:t>
            </a:r>
            <a:r>
              <a:rPr lang="uk-UA" sz="3700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. Тоді:</a:t>
            </a:r>
          </a:p>
          <a:p>
            <a:pPr lvl="0">
              <a:spcBef>
                <a:spcPct val="0"/>
              </a:spcBef>
              <a:defRPr/>
            </a:pPr>
            <a:endParaRPr lang="uk-UA" sz="3700" noProof="0" dirty="0" smtClean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uk-UA" sz="800" noProof="0" dirty="0" smtClean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  x</a:t>
            </a:r>
            <a:r>
              <a:rPr lang="en-US" sz="4000" i="1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uk-UA" sz="40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k-UA" sz="4000" dirty="0" smtClean="0">
                <a:latin typeface="Arial" pitchFamily="34" charset="0"/>
                <a:cs typeface="Arial" pitchFamily="34" charset="0"/>
              </a:rPr>
              <a:t>= 1;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k-UA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k-UA" sz="4000" i="1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en-US" sz="4000" i="1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uk-UA" sz="4000" dirty="0" smtClean="0">
                <a:latin typeface="Arial" pitchFamily="34" charset="0"/>
                <a:cs typeface="Arial" pitchFamily="34" charset="0"/>
              </a:rPr>
              <a:t>            = –1; 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    z</a:t>
            </a:r>
            <a:r>
              <a:rPr lang="en-US" sz="4000" i="1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uk-UA" sz="4000" dirty="0" smtClean="0">
                <a:latin typeface="Arial" pitchFamily="34" charset="0"/>
                <a:cs typeface="Arial" pitchFamily="34" charset="0"/>
              </a:rPr>
              <a:t>                = 1;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uk-UA" sz="3700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Відповідь:</a:t>
            </a:r>
            <a:r>
              <a:rPr lang="uk-UA" sz="37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-UA" sz="3700" b="1" dirty="0" smtClean="0">
                <a:solidFill>
                  <a:srgbClr val="0066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 </a:t>
            </a:r>
            <a:r>
              <a:rPr lang="uk-UA" sz="3700" b="1" noProof="0" dirty="0" smtClean="0">
                <a:solidFill>
                  <a:srgbClr val="0066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uk-UA" sz="3700" b="1" dirty="0" smtClean="0">
                <a:solidFill>
                  <a:srgbClr val="0066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1</a:t>
            </a:r>
            <a:r>
              <a:rPr lang="en-US" sz="3700" b="1" noProof="0" dirty="0" smtClean="0">
                <a:solidFill>
                  <a:srgbClr val="0066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;</a:t>
            </a:r>
            <a:r>
              <a:rPr lang="uk-UA" sz="3700" b="1" noProof="0" dirty="0" smtClean="0">
                <a:solidFill>
                  <a:srgbClr val="0066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– 1; 1) </a:t>
            </a:r>
            <a:r>
              <a:rPr lang="en-US" sz="3700" b="1" noProof="0" dirty="0" smtClean="0">
                <a:solidFill>
                  <a:srgbClr val="0066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37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403648" y="3429000"/>
          <a:ext cx="17462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4" name="Формула" r:id="rId3" imgW="901440" imgH="609480" progId="Equation.3">
                  <p:embed/>
                </p:oleObj>
              </mc:Choice>
              <mc:Fallback>
                <p:oleObj name="Формула" r:id="rId3" imgW="901440" imgH="609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429000"/>
                        <a:ext cx="1746250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3" name="Object 3"/>
          <p:cNvGraphicFramePr>
            <a:graphicFrameLocks noChangeAspect="1"/>
          </p:cNvGraphicFramePr>
          <p:nvPr/>
        </p:nvGraphicFramePr>
        <p:xfrm>
          <a:off x="5652120" y="3429000"/>
          <a:ext cx="130333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5" name="Формула" r:id="rId5" imgW="672840" imgH="609480" progId="Equation.3">
                  <p:embed/>
                </p:oleObj>
              </mc:Choice>
              <mc:Fallback>
                <p:oleObj name="Формула" r:id="rId5" imgW="672840" imgH="609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429000"/>
                        <a:ext cx="1303337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4" name="Object 4"/>
          <p:cNvGraphicFramePr>
            <a:graphicFrameLocks noChangeAspect="1"/>
          </p:cNvGraphicFramePr>
          <p:nvPr/>
        </p:nvGraphicFramePr>
        <p:xfrm>
          <a:off x="1691680" y="4725144"/>
          <a:ext cx="179387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6" name="Формула" r:id="rId7" imgW="927000" imgH="609480" progId="Equation.3">
                  <p:embed/>
                </p:oleObj>
              </mc:Choice>
              <mc:Fallback>
                <p:oleObj name="Формула" r:id="rId7" imgW="927000" imgH="609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725144"/>
                        <a:ext cx="1793875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0"/>
            <a:ext cx="8784976" cy="1700808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№ 3</a:t>
            </a:r>
          </a:p>
          <a:p>
            <a:pPr lvl="0">
              <a:spcBef>
                <a:spcPct val="0"/>
              </a:spcBef>
              <a:defRPr/>
            </a:pPr>
            <a:r>
              <a:rPr kumimoji="0" lang="uk-UA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Точки </a:t>
            </a:r>
            <a:r>
              <a:rPr lang="en-US" sz="3700" b="1" dirty="0" smtClean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kumimoji="0" lang="uk-UA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(– </a:t>
            </a:r>
            <a:r>
              <a:rPr lang="uk-UA" sz="3700" b="1" dirty="0" smtClean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uk-UA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; 8;</a:t>
            </a:r>
            <a:r>
              <a:rPr kumimoji="0" lang="uk-UA" sz="37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-UA" sz="3700" b="1" noProof="0" dirty="0" smtClean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7</a:t>
            </a:r>
            <a:r>
              <a:rPr kumimoji="0" lang="uk-UA" sz="37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 </a:t>
            </a:r>
            <a:r>
              <a:rPr kumimoji="0" lang="uk-UA" sz="3700" i="0" u="none" strike="noStrike" kern="1200" cap="none" spc="0" normalizeH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та</a:t>
            </a:r>
            <a:r>
              <a:rPr kumimoji="0" lang="uk-UA" sz="3700" b="1" i="0" u="none" strike="noStrike" kern="1200" cap="none" spc="0" normalizeH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700" b="1" noProof="0" dirty="0" smtClean="0">
                <a:solidFill>
                  <a:srgbClr val="0033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</a:t>
            </a:r>
            <a:r>
              <a:rPr lang="uk-UA" sz="37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-UA" sz="37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симетричні в</a:t>
            </a:r>
            <a:r>
              <a:rPr kumimoji="0" lang="uk-UA" sz="3700" b="0" i="0" u="none" strike="noStrike" kern="1200" cap="none" spc="0" normalizeH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ідносно</a:t>
            </a:r>
            <a:r>
              <a:rPr kumimoji="0" lang="uk-UA" sz="37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-UA" sz="37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площини </a:t>
            </a:r>
            <a:r>
              <a:rPr lang="uk-UA" sz="3700" b="1" i="1" dirty="0" smtClean="0">
                <a:solidFill>
                  <a:srgbClr val="0066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ху</a:t>
            </a:r>
            <a:r>
              <a:rPr kumimoji="0" lang="uk-UA" sz="37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Знайдіть </a:t>
            </a:r>
            <a:r>
              <a:rPr lang="uk-UA" sz="37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д</a:t>
            </a:r>
            <a:r>
              <a:rPr kumimoji="0" lang="uk-UA" sz="3700" b="0" i="0" u="none" strike="noStrike" kern="1200" cap="none" spc="0" normalizeH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овжину</a:t>
            </a:r>
            <a:r>
              <a:rPr kumimoji="0" lang="uk-UA" sz="37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відрізка 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EF</a:t>
            </a:r>
            <a:r>
              <a:rPr kumimoji="0" lang="uk-UA" sz="37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700808"/>
            <a:ext cx="4572000" cy="576064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700" i="1" baseline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Розв</a:t>
            </a:r>
            <a:r>
              <a:rPr lang="en-US" sz="3700" i="1" baseline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’</a:t>
            </a:r>
            <a:r>
              <a:rPr lang="uk-UA" sz="3700" i="1" baseline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язання:</a:t>
            </a:r>
            <a:endParaRPr kumimoji="0" lang="ru-RU" sz="37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2132856"/>
            <a:ext cx="8640960" cy="4464496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uk-UA" sz="3700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За властивістю дзеркальної симетрії будуть такі </a:t>
            </a:r>
            <a:r>
              <a:rPr lang="uk-UA" sz="37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координати </a:t>
            </a:r>
            <a:r>
              <a:rPr lang="uk-UA" sz="3700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точки </a:t>
            </a:r>
            <a:r>
              <a:rPr lang="en-US" sz="3700" b="1" noProof="0" dirty="0" smtClean="0">
                <a:solidFill>
                  <a:srgbClr val="0066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</a:t>
            </a:r>
            <a:r>
              <a:rPr lang="uk-UA" sz="3700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: </a:t>
            </a:r>
          </a:p>
          <a:p>
            <a:pPr lvl="0" indent="2773363">
              <a:spcBef>
                <a:spcPct val="0"/>
              </a:spcBef>
              <a:defRPr/>
            </a:pPr>
            <a:r>
              <a:rPr lang="uk-UA" sz="3700" b="1" dirty="0" smtClean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(– 3; 8; –7)</a:t>
            </a:r>
            <a:r>
              <a:rPr lang="uk-UA" sz="3700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lvl="0">
              <a:spcBef>
                <a:spcPct val="0"/>
              </a:spcBef>
              <a:defRPr/>
            </a:pPr>
            <a:r>
              <a:rPr lang="uk-UA" sz="3700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Тоді за формулою довжини відрізка маємо:</a:t>
            </a:r>
          </a:p>
          <a:p>
            <a:pPr lvl="0">
              <a:spcBef>
                <a:spcPct val="0"/>
              </a:spcBef>
              <a:defRPr/>
            </a:pPr>
            <a:endParaRPr lang="uk-UA" sz="800" noProof="0" dirty="0" smtClean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en-US" sz="4000" b="1" dirty="0" smtClean="0">
                <a:solidFill>
                  <a:srgbClr val="0066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</a:t>
            </a:r>
            <a:r>
              <a:rPr lang="en-US" sz="40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uk-UA" sz="4000" dirty="0" smtClean="0">
                <a:latin typeface="Arial" pitchFamily="34" charset="0"/>
                <a:cs typeface="Arial" pitchFamily="34" charset="0"/>
              </a:rPr>
              <a:t>                                                  =                                                   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4000" dirty="0" smtClean="0">
                <a:latin typeface="Arial" pitchFamily="34" charset="0"/>
                <a:cs typeface="Arial" pitchFamily="34" charset="0"/>
              </a:rPr>
              <a:t>         =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uk-UA" sz="3700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Відповідь: 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</a:t>
            </a:r>
            <a:r>
              <a:rPr lang="uk-UA" sz="3600" b="1" dirty="0" smtClean="0">
                <a:solidFill>
                  <a:srgbClr val="0066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14.</a:t>
            </a:r>
            <a:r>
              <a:rPr lang="en-US" sz="3700" noProof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58724" name="Object 4"/>
          <p:cNvGraphicFramePr>
            <a:graphicFrameLocks noChangeAspect="1"/>
          </p:cNvGraphicFramePr>
          <p:nvPr/>
        </p:nvGraphicFramePr>
        <p:xfrm>
          <a:off x="1547664" y="4509120"/>
          <a:ext cx="6624736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8" name="Формула" r:id="rId3" imgW="3238200" imgH="393480" progId="Equation.3">
                  <p:embed/>
                </p:oleObj>
              </mc:Choice>
              <mc:Fallback>
                <p:oleObj name="Формула" r:id="rId3" imgW="32382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509120"/>
                        <a:ext cx="6624736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1" name="Object 5"/>
          <p:cNvGraphicFramePr>
            <a:graphicFrameLocks noChangeAspect="1"/>
          </p:cNvGraphicFramePr>
          <p:nvPr/>
        </p:nvGraphicFramePr>
        <p:xfrm>
          <a:off x="1855788" y="5300663"/>
          <a:ext cx="215741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9" name="Формула" r:id="rId5" imgW="1054080" imgH="317160" progId="Equation.3">
                  <p:embed/>
                </p:oleObj>
              </mc:Choice>
              <mc:Fallback>
                <p:oleObj name="Формула" r:id="rId5" imgW="1054080" imgH="3171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5300663"/>
                        <a:ext cx="2157412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Опрацюйте параграф </a:t>
            </a:r>
            <a:r>
              <a:rPr lang="uk-UA" dirty="0" smtClean="0">
                <a:latin typeface="Bahnschrift Light" panose="020B0502040204020203" pitchFamily="34" charset="0"/>
              </a:rPr>
              <a:t>15 </a:t>
            </a:r>
          </a:p>
          <a:p>
            <a:r>
              <a:rPr lang="uk-UA" dirty="0"/>
              <a:t>В</a:t>
            </a:r>
            <a:r>
              <a:rPr lang="uk-UA" dirty="0" smtClean="0"/>
              <a:t>иконайте </a:t>
            </a:r>
            <a:r>
              <a:rPr lang="uk-UA" dirty="0" smtClean="0">
                <a:latin typeface="Bahnschrift Light" panose="020B0502040204020203" pitchFamily="34" charset="0"/>
              </a:rPr>
              <a:t>№ 15 (2,4,6)</a:t>
            </a:r>
            <a:endParaRPr lang="uk-UA" dirty="0">
              <a:latin typeface="Bahnschrift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376752" cy="1143000"/>
          </a:xfrm>
        </p:spPr>
        <p:txBody>
          <a:bodyPr/>
          <a:lstStyle/>
          <a:p>
            <a:pPr algn="ctr"/>
            <a:r>
              <a:rPr lang="uk-UA" dirty="0" smtClean="0"/>
              <a:t>Завдання уроку: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12776"/>
            <a:ext cx="7498080" cy="5112568"/>
          </a:xfrm>
        </p:spPr>
        <p:txBody>
          <a:bodyPr/>
          <a:lstStyle/>
          <a:p>
            <a:r>
              <a:rPr lang="uk-UA" dirty="0" smtClean="0"/>
              <a:t>Поглибити знання про симетрію у просторі та її властивості</a:t>
            </a:r>
          </a:p>
          <a:p>
            <a:r>
              <a:rPr lang="uk-UA" dirty="0" smtClean="0"/>
              <a:t>Визначити, чи зустрічається симетрія у навколишньому світі</a:t>
            </a:r>
          </a:p>
          <a:p>
            <a:r>
              <a:rPr lang="uk-UA" dirty="0" smtClean="0"/>
              <a:t>Навчитися використовувати властивості симетрії до розв</a:t>
            </a:r>
            <a:r>
              <a:rPr lang="en-US" dirty="0" smtClean="0"/>
              <a:t>’</a:t>
            </a:r>
            <a:r>
              <a:rPr lang="uk-UA" dirty="0" smtClean="0"/>
              <a:t>язування геометричних задач </a:t>
            </a:r>
            <a:endParaRPr lang="ru-RU" dirty="0" smtClean="0"/>
          </a:p>
          <a:p>
            <a:r>
              <a:rPr lang="uk-UA" dirty="0" smtClean="0"/>
              <a:t>Навчитися будувати симетричні фігури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01622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Дві точки А і А' є симетричними відносно точки С, якщо  точка С є серединою відрізка АА' . </a:t>
            </a:r>
          </a:p>
          <a:p>
            <a:pPr marL="365125" indent="-4763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Така симетрія називається </a:t>
            </a:r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центральною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125" indent="-4763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Точка </a:t>
            </a:r>
            <a:r>
              <a:rPr lang="uk-UA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 – центр симетрії і середина відрізка АА</a:t>
            </a:r>
            <a:r>
              <a:rPr lang="uk-UA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'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634a5701af8d12d3ec30dd3da79ca5f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708920"/>
            <a:ext cx="2160240" cy="216024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572000" y="3501008"/>
            <a:ext cx="2808312" cy="2304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940152" y="45811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5292080" y="4077072"/>
            <a:ext cx="144016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372200" y="5013176"/>
            <a:ext cx="144016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84168" y="3861048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/>
              <a:t>С</a:t>
            </a:r>
            <a:endParaRPr lang="ru-RU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4427984" y="270892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/>
              <a:t>А</a:t>
            </a:r>
            <a:endParaRPr lang="ru-RU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6804248" y="566124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/>
              <a:t>А</a:t>
            </a: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'</a:t>
            </a:r>
            <a:endParaRPr lang="ru-RU" sz="5400" dirty="0"/>
          </a:p>
        </p:txBody>
      </p:sp>
      <p:pic>
        <p:nvPicPr>
          <p:cNvPr id="19" name="Рисунок 18" descr="634a5701af8d12d3ec30dd3da79ca5f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6732240" y="4437112"/>
            <a:ext cx="2160240" cy="2160240"/>
          </a:xfrm>
          <a:prstGeom prst="rect">
            <a:avLst/>
          </a:prstGeom>
        </p:spPr>
      </p:pic>
      <p:sp>
        <p:nvSpPr>
          <p:cNvPr id="20" name="Содержимое 2"/>
          <p:cNvSpPr txBox="1">
            <a:spLocks/>
          </p:cNvSpPr>
          <p:nvPr/>
        </p:nvSpPr>
        <p:spPr>
          <a:xfrm>
            <a:off x="0" y="2060848"/>
            <a:ext cx="2987824" cy="453650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 marL="90488" lvl="0" indent="-7938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симетрії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0488" lvl="0" indent="-7938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відносно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0488" indent="-7938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початку координат О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точці А(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x; y; z)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буде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симетрична точка з протилежними координатами</a:t>
            </a:r>
          </a:p>
          <a:p>
            <a:pPr marL="90488" indent="-7938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uk-UA" sz="3200" dirty="0" smtClean="0">
                <a:latin typeface="Arial" pitchFamily="34" charset="0"/>
                <a:cs typeface="Arial" pitchFamily="34" charset="0"/>
              </a:rPr>
              <a:t>А' (–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x;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y;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z). 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90488" lvl="0" indent="-7938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5004048" y="4581128"/>
            <a:ext cx="1944216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34888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Дві точки А і А' є симетричними відносно прямої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якщо пряма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є серединним перпендикуляром до відрізка АА' . </a:t>
            </a:r>
          </a:p>
          <a:p>
            <a:pPr marL="365125" indent="-4763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Така симетрія називається </a:t>
            </a:r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осьовою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125" indent="-4763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Пряма 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uk-UA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– вісь симетрії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634a5701af8d12d3ec30dd3da79ca5f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221088"/>
            <a:ext cx="2160240" cy="216024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860032" y="5013176"/>
            <a:ext cx="2592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436096" y="4869160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660232" y="4869160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00192" y="378904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m</a:t>
            </a:r>
            <a:endParaRPr lang="ru-RU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4221088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/>
              <a:t>А</a:t>
            </a:r>
            <a:endParaRPr lang="ru-RU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7020272" y="414908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/>
              <a:t>А</a:t>
            </a: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'</a:t>
            </a:r>
            <a:endParaRPr lang="ru-RU" sz="5400" dirty="0"/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251520" y="2492896"/>
            <a:ext cx="8496944" cy="410445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90488" lvl="0" indent="-7938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симетрії відносно координатної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осі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точці  А(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x; y; z)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буде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симетрична така точка А',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у якої відповідна даній осі координата буде без зміни, а інші координати</a:t>
            </a:r>
          </a:p>
          <a:p>
            <a:pPr marL="90488" lvl="0" indent="-7938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будуть </a:t>
            </a:r>
          </a:p>
          <a:p>
            <a:pPr marL="90488" lvl="0" indent="-7938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протилежними</a:t>
            </a:r>
          </a:p>
          <a:p>
            <a:pPr marL="90488" lvl="0" indent="-7938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числами.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90488" lvl="0" indent="-7938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1" name="Рисунок 20" descr="634a5701af8d12d3ec30dd3da79ca5f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4221088"/>
            <a:ext cx="2160240" cy="2160240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6156176" y="4149080"/>
            <a:ext cx="0" cy="216024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56176" y="479715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220072" y="6237312"/>
            <a:ext cx="18722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1247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dirty="0" smtClean="0"/>
              <a:t>У математиці багато фігур і цифр мають осьову (горизонтальну чи вертикальну)  або дзеркальну симетрію.</a:t>
            </a:r>
            <a:endParaRPr lang="ru-RU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1187624" y="3429000"/>
            <a:ext cx="1728192" cy="302433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51920" y="4005064"/>
            <a:ext cx="2160240" cy="22322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Ромб 17"/>
          <p:cNvSpPr/>
          <p:nvPr/>
        </p:nvSpPr>
        <p:spPr>
          <a:xfrm>
            <a:off x="6732240" y="3573016"/>
            <a:ext cx="1728192" cy="3024336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2051720" y="3212976"/>
            <a:ext cx="0" cy="364502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932040" y="3789040"/>
            <a:ext cx="0" cy="25922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596336" y="3356992"/>
            <a:ext cx="0" cy="350100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63888" y="5157192"/>
            <a:ext cx="259228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516216" y="5085184"/>
            <a:ext cx="230425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563888" y="3717032"/>
            <a:ext cx="2592288" cy="266429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3563888" y="3861048"/>
            <a:ext cx="2592288" cy="266429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2537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 (2).jpg"/>
          <p:cNvPicPr>
            <a:picLocks noChangeAspect="1"/>
          </p:cNvPicPr>
          <p:nvPr/>
        </p:nvPicPr>
        <p:blipFill>
          <a:blip r:embed="rId2" cstate="print"/>
          <a:srcRect r="13401"/>
          <a:stretch>
            <a:fillRect/>
          </a:stretch>
        </p:blipFill>
        <p:spPr>
          <a:xfrm>
            <a:off x="251520" y="1700808"/>
            <a:ext cx="3312368" cy="2546007"/>
          </a:xfrm>
          <a:prstGeom prst="rect">
            <a:avLst/>
          </a:prstGeom>
        </p:spPr>
      </p:pic>
      <p:pic>
        <p:nvPicPr>
          <p:cNvPr id="11" name="Рисунок 10" descr="i (23).jpg"/>
          <p:cNvPicPr>
            <a:picLocks noChangeAspect="1"/>
          </p:cNvPicPr>
          <p:nvPr/>
        </p:nvPicPr>
        <p:blipFill>
          <a:blip r:embed="rId3" cstate="print"/>
          <a:srcRect l="8919" r="12195"/>
          <a:stretch>
            <a:fillRect/>
          </a:stretch>
        </p:blipFill>
        <p:spPr>
          <a:xfrm>
            <a:off x="5868144" y="1700808"/>
            <a:ext cx="3024336" cy="2551931"/>
          </a:xfrm>
          <a:prstGeom prst="rect">
            <a:avLst/>
          </a:prstGeom>
        </p:spPr>
      </p:pic>
      <p:pic>
        <p:nvPicPr>
          <p:cNvPr id="12" name="Рисунок 11" descr="i (25).jpg"/>
          <p:cNvPicPr>
            <a:picLocks noChangeAspect="1"/>
          </p:cNvPicPr>
          <p:nvPr/>
        </p:nvPicPr>
        <p:blipFill>
          <a:blip r:embed="rId4" cstate="print"/>
          <a:srcRect l="21620" t="5759" r="19231"/>
          <a:stretch>
            <a:fillRect/>
          </a:stretch>
        </p:blipFill>
        <p:spPr>
          <a:xfrm>
            <a:off x="251520" y="4414239"/>
            <a:ext cx="2304256" cy="2443761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155679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У живій і неживій природі  симетрія зустрічається дуже часто. Це зумовлено способом існування – несиметричні комахи і птахи не змогли б літати, листочки у рослинах затіняли б одне одного.</a:t>
            </a:r>
            <a:endParaRPr lang="ru-RU" dirty="0"/>
          </a:p>
        </p:txBody>
      </p:sp>
      <p:pic>
        <p:nvPicPr>
          <p:cNvPr id="41986" name="Picture 2" descr="Результат пошуку зображень за запитом &quot;картинки медуза аурелия инсулинда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437112"/>
            <a:ext cx="4572000" cy="2232422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flipH="1" flipV="1">
            <a:off x="1259632" y="1628800"/>
            <a:ext cx="648072" cy="1296144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907704" y="1844824"/>
            <a:ext cx="1080120" cy="108012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907704" y="2924944"/>
            <a:ext cx="1584176" cy="576064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67544" y="2924944"/>
            <a:ext cx="1440160" cy="28803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763688" y="2924944"/>
            <a:ext cx="144016" cy="122413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дзаголовок 5"/>
          <p:cNvSpPr txBox="1">
            <a:spLocks/>
          </p:cNvSpPr>
          <p:nvPr/>
        </p:nvSpPr>
        <p:spPr>
          <a:xfrm>
            <a:off x="3419872" y="1700808"/>
            <a:ext cx="2448272" cy="2448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uk-UA" sz="3200" dirty="0" smtClean="0"/>
              <a:t>Центральна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uk-UA" sz="3200" dirty="0" smtClean="0"/>
              <a:t> і 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uk-UA" sz="3200" dirty="0" smtClean="0"/>
              <a:t>поворотна симетрії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520" y="645789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Аденовірус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75856" y="566124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Медуза</a:t>
            </a:r>
            <a:endParaRPr lang="ru-RU" sz="2000" b="1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5868144" y="4797152"/>
            <a:ext cx="1656184" cy="1656184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5940152" y="4869160"/>
            <a:ext cx="1440160" cy="144016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4032448" cy="5851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одзаголовок 5"/>
          <p:cNvSpPr txBox="1">
            <a:spLocks/>
          </p:cNvSpPr>
          <p:nvPr/>
        </p:nvSpPr>
        <p:spPr>
          <a:xfrm>
            <a:off x="4788024" y="908720"/>
            <a:ext cx="4104456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Скелет людини теж побудований за принципом симетрії,</a:t>
            </a:r>
            <a:r>
              <a:rPr kumimoji="0" lang="uk-U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адже несиметричний опорний апарат втратив би свою нормальну функціональність.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59.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2304256" cy="2230292"/>
          </a:xfrm>
          <a:prstGeom prst="rect">
            <a:avLst/>
          </a:prstGeom>
        </p:spPr>
      </p:pic>
      <p:pic>
        <p:nvPicPr>
          <p:cNvPr id="3" name="Рисунок 2" descr="0000c8af%5C80%5C13%5C8e%5C00.jpg"/>
          <p:cNvPicPr>
            <a:picLocks noChangeAspect="1"/>
          </p:cNvPicPr>
          <p:nvPr/>
        </p:nvPicPr>
        <p:blipFill>
          <a:blip r:embed="rId3" cstate="print"/>
          <a:srcRect l="23318" r="23318"/>
          <a:stretch>
            <a:fillRect/>
          </a:stretch>
        </p:blipFill>
        <p:spPr>
          <a:xfrm>
            <a:off x="6372200" y="3933056"/>
            <a:ext cx="2185613" cy="2272696"/>
          </a:xfrm>
          <a:prstGeom prst="rect">
            <a:avLst/>
          </a:prstGeom>
        </p:spPr>
      </p:pic>
      <p:pic>
        <p:nvPicPr>
          <p:cNvPr id="4" name="Рисунок 3" descr="Снимок.JPG"/>
          <p:cNvPicPr>
            <a:picLocks noChangeAspect="1"/>
          </p:cNvPicPr>
          <p:nvPr/>
        </p:nvPicPr>
        <p:blipFill>
          <a:blip r:embed="rId4" cstate="print"/>
          <a:srcRect l="1745" t="5355" r="7594" b="5355"/>
          <a:stretch>
            <a:fillRect/>
          </a:stretch>
        </p:blipFill>
        <p:spPr>
          <a:xfrm>
            <a:off x="3563888" y="2852936"/>
            <a:ext cx="2232248" cy="2160240"/>
          </a:xfrm>
          <a:prstGeom prst="rect">
            <a:avLst/>
          </a:prstGeom>
        </p:spPr>
      </p:pic>
      <p:sp>
        <p:nvSpPr>
          <p:cNvPr id="6" name="Подзаголовок 5"/>
          <p:cNvSpPr txBox="1">
            <a:spLocks/>
          </p:cNvSpPr>
          <p:nvPr/>
        </p:nvSpPr>
        <p:spPr>
          <a:xfrm>
            <a:off x="0" y="332656"/>
            <a:ext cx="9144000" cy="11247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Жоден з технічних засобів</a:t>
            </a:r>
            <a:r>
              <a:rPr kumimoji="0" lang="uk-U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 шестерні  до ракети – не</a:t>
            </a:r>
            <a:r>
              <a:rPr kumimoji="0" lang="uk-U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працював би без симетрії!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835696" y="1556793"/>
            <a:ext cx="0" cy="309634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95536" y="3068960"/>
            <a:ext cx="2808312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1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92" y="3429000"/>
            <a:ext cx="4037138" cy="3024336"/>
          </a:xfrm>
          <a:prstGeom prst="rect">
            <a:avLst/>
          </a:prstGeom>
        </p:spPr>
      </p:pic>
      <p:pic>
        <p:nvPicPr>
          <p:cNvPr id="6" name="Рисунок 5" descr="NotreDamedeParis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284984"/>
            <a:ext cx="3987891" cy="2990918"/>
          </a:xfrm>
          <a:prstGeom prst="rect">
            <a:avLst/>
          </a:prstGeom>
        </p:spPr>
      </p:pic>
      <p:sp>
        <p:nvSpPr>
          <p:cNvPr id="7" name="Подзаголовок 5"/>
          <p:cNvSpPr txBox="1">
            <a:spLocks/>
          </p:cNvSpPr>
          <p:nvPr/>
        </p:nvSpPr>
        <p:spPr>
          <a:xfrm>
            <a:off x="0" y="0"/>
            <a:ext cx="4499992" cy="32849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uk-UA" sz="3200" dirty="0" smtClean="0"/>
              <a:t>Вибираючи симетричні форми, архітектори прагнули досягти природної гармонії , як ознаки стійкості та рівноваги.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18864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Тадж-Махал, Індія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623731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Собор Паризької Богоматері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350100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Пантеон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6732240" y="692697"/>
            <a:ext cx="0" cy="194421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660232" y="3212976"/>
            <a:ext cx="0" cy="309634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2990</TotalTime>
  <Words>528</Words>
  <Application>Microsoft Office PowerPoint</Application>
  <PresentationFormat>Екран (4:3)</PresentationFormat>
  <Paragraphs>80</Paragraphs>
  <Slides>14</Slides>
  <Notes>1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4" baseType="lpstr">
      <vt:lpstr>Arial</vt:lpstr>
      <vt:lpstr>Bahnschrift Light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Формула</vt:lpstr>
      <vt:lpstr>Симетрія у просторі  та її властивості</vt:lpstr>
      <vt:lpstr>Завдання уроку: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Симетрія та її властивості</dc:title>
  <dc:creator>1</dc:creator>
  <cp:lastModifiedBy>RePack by Diakov</cp:lastModifiedBy>
  <cp:revision>81</cp:revision>
  <dcterms:created xsi:type="dcterms:W3CDTF">2019-02-19T17:58:14Z</dcterms:created>
  <dcterms:modified xsi:type="dcterms:W3CDTF">2022-03-24T16:39:31Z</dcterms:modified>
</cp:coreProperties>
</file>