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63" r:id="rId4"/>
    <p:sldId id="265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3.wmf"/><Relationship Id="rId7" Type="http://schemas.openxmlformats.org/officeDocument/2006/relationships/image" Target="../media/image11.wmf"/><Relationship Id="rId2" Type="http://schemas.openxmlformats.org/officeDocument/2006/relationships/image" Target="../media/image2.wmf"/><Relationship Id="rId1" Type="http://schemas.openxmlformats.org/officeDocument/2006/relationships/image" Target="../media/image7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329E6-8A7A-4CFD-A493-891E93CC0DDE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29590-D063-49EA-B0C4-24309D35830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66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10F589-2A16-42E7-A1F9-5273A91B206B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08CE45-5697-40DC-A668-16ABB5F06D62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1.wmf"/><Relationship Id="rId26" Type="http://schemas.openxmlformats.org/officeDocument/2006/relationships/oleObject" Target="../embeddings/oleObject20.bin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oleObject" Target="../embeddings/oleObject11.bin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7.wmf"/><Relationship Id="rId9" Type="http://schemas.openxmlformats.org/officeDocument/2006/relationships/image" Target="../media/image3.wmf"/><Relationship Id="rId14" Type="http://schemas.openxmlformats.org/officeDocument/2006/relationships/image" Target="../media/image9.wmf"/><Relationship Id="rId22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</a:t>
            </a:r>
            <a:r>
              <a:rPr lang="uk-UA" dirty="0" smtClean="0"/>
              <a:t>Скалярний </a:t>
            </a:r>
            <a:r>
              <a:rPr lang="uk-UA" dirty="0" smtClean="0"/>
              <a:t>добуток.</a:t>
            </a:r>
            <a:br>
              <a:rPr lang="uk-UA" dirty="0" smtClean="0"/>
            </a:br>
            <a:r>
              <a:rPr lang="uk-UA" dirty="0" smtClean="0"/>
              <a:t>Кут між векторами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Геометрія 10 клас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23.03.2022р</a:t>
            </a:r>
            <a:r>
              <a:rPr lang="uk-UA" dirty="0" smtClean="0"/>
              <a:t>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Повторимо скалярний </a:t>
            </a:r>
            <a:r>
              <a:rPr lang="uk-UA" dirty="0" smtClean="0"/>
              <a:t>добуток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786842" cy="5072098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Скалярний добуток векторів</a:t>
            </a:r>
          </a:p>
          <a:p>
            <a:r>
              <a:rPr lang="uk-UA" i="1" dirty="0" smtClean="0"/>
              <a:t>            (</a:t>
            </a:r>
            <a:r>
              <a:rPr lang="uk-UA" dirty="0" smtClean="0"/>
              <a:t>а</a:t>
            </a:r>
            <a:r>
              <a:rPr lang="en-US" baseline="-25000" dirty="0" smtClean="0"/>
              <a:t>x</a:t>
            </a:r>
            <a:r>
              <a:rPr lang="uk-UA" i="1" dirty="0" smtClean="0"/>
              <a:t>;</a:t>
            </a:r>
            <a:r>
              <a:rPr lang="uk-UA" dirty="0" smtClean="0"/>
              <a:t> а</a:t>
            </a:r>
            <a:r>
              <a:rPr lang="en-US" baseline="-25000" dirty="0" smtClean="0"/>
              <a:t>y</a:t>
            </a:r>
            <a:r>
              <a:rPr lang="uk-UA" i="1" dirty="0" smtClean="0"/>
              <a:t>;</a:t>
            </a:r>
            <a:r>
              <a:rPr lang="uk-UA" dirty="0" smtClean="0"/>
              <a:t> а</a:t>
            </a:r>
            <a:r>
              <a:rPr lang="en-US" baseline="-25000" dirty="0" smtClean="0"/>
              <a:t>z</a:t>
            </a:r>
            <a:r>
              <a:rPr lang="uk-UA" i="1" dirty="0" smtClean="0"/>
              <a:t>)</a:t>
            </a:r>
            <a:r>
              <a:rPr lang="uk-UA" dirty="0" smtClean="0"/>
              <a:t> ∙      </a:t>
            </a:r>
            <a:r>
              <a:rPr lang="uk-UA" i="1" dirty="0" smtClean="0"/>
              <a:t>(</a:t>
            </a:r>
            <a:r>
              <a:rPr lang="ru-RU" dirty="0" err="1" smtClean="0"/>
              <a:t>b</a:t>
            </a:r>
            <a:r>
              <a:rPr lang="en-US" baseline="-25000" dirty="0" smtClean="0"/>
              <a:t>x</a:t>
            </a:r>
            <a:r>
              <a:rPr lang="uk-UA" i="1" dirty="0" smtClean="0"/>
              <a:t>; </a:t>
            </a:r>
            <a:r>
              <a:rPr lang="ru-RU" dirty="0" err="1" smtClean="0"/>
              <a:t>b</a:t>
            </a:r>
            <a:r>
              <a:rPr lang="en-US" baseline="-25000" dirty="0" smtClean="0"/>
              <a:t>y</a:t>
            </a:r>
            <a:r>
              <a:rPr lang="uk-UA" i="1" dirty="0" smtClean="0"/>
              <a:t>;</a:t>
            </a:r>
            <a:r>
              <a:rPr lang="uk-UA" dirty="0" smtClean="0"/>
              <a:t>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z</a:t>
            </a:r>
            <a:r>
              <a:rPr lang="uk-UA" i="1" dirty="0" smtClean="0"/>
              <a:t>)</a:t>
            </a:r>
            <a:r>
              <a:rPr lang="uk-UA" dirty="0" smtClean="0"/>
              <a:t> </a:t>
            </a:r>
            <a:r>
              <a:rPr lang="uk-UA" i="1" dirty="0" smtClean="0"/>
              <a:t> називається число (скаляр)     ·     = </a:t>
            </a:r>
            <a:r>
              <a:rPr lang="uk-UA" dirty="0" smtClean="0"/>
              <a:t>а</a:t>
            </a:r>
            <a:r>
              <a:rPr lang="en-US" baseline="-25000" dirty="0" smtClean="0"/>
              <a:t>x</a:t>
            </a:r>
            <a:r>
              <a:rPr lang="uk-UA" i="1" dirty="0" smtClean="0"/>
              <a:t> · </a:t>
            </a:r>
            <a:r>
              <a:rPr lang="ru-RU" dirty="0" err="1" smtClean="0"/>
              <a:t>b</a:t>
            </a:r>
            <a:r>
              <a:rPr lang="en-US" baseline="-25000" dirty="0" smtClean="0"/>
              <a:t>x</a:t>
            </a:r>
            <a:r>
              <a:rPr lang="en-US" i="1" dirty="0" smtClean="0"/>
              <a:t> </a:t>
            </a:r>
            <a:r>
              <a:rPr lang="uk-UA" dirty="0" smtClean="0"/>
              <a:t>+ а</a:t>
            </a:r>
            <a:r>
              <a:rPr lang="en-US" i="1" baseline="-25000" dirty="0" smtClean="0"/>
              <a:t>y</a:t>
            </a:r>
            <a:r>
              <a:rPr lang="uk-UA" i="1" dirty="0" smtClean="0"/>
              <a:t> · </a:t>
            </a:r>
            <a:r>
              <a:rPr lang="ru-RU" dirty="0" err="1" smtClean="0"/>
              <a:t>b</a:t>
            </a:r>
            <a:r>
              <a:rPr lang="en-US" baseline="-25000" dirty="0" smtClean="0"/>
              <a:t>y</a:t>
            </a:r>
            <a:r>
              <a:rPr lang="uk-UA" i="1" dirty="0" smtClean="0"/>
              <a:t> +</a:t>
            </a:r>
            <a:r>
              <a:rPr lang="uk-UA" dirty="0" smtClean="0"/>
              <a:t> а</a:t>
            </a:r>
            <a:r>
              <a:rPr lang="en-US" baseline="-25000" dirty="0" smtClean="0"/>
              <a:t>z</a:t>
            </a:r>
            <a:r>
              <a:rPr lang="uk-UA" i="1" dirty="0" smtClean="0"/>
              <a:t> ·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z</a:t>
            </a:r>
            <a:endParaRPr lang="uk-UA" baseline="-25000" dirty="0" smtClean="0"/>
          </a:p>
          <a:p>
            <a:r>
              <a:rPr lang="uk-UA" b="1" dirty="0" smtClean="0"/>
              <a:t>Скалярний добуток векторів та кута між ними</a:t>
            </a:r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b="1" i="1" dirty="0" smtClean="0"/>
              <a:t>Наслідки :</a:t>
            </a:r>
            <a:endParaRPr lang="ru-RU" dirty="0" smtClean="0"/>
          </a:p>
          <a:p>
            <a:r>
              <a:rPr lang="uk-UA" i="1" dirty="0" smtClean="0"/>
              <a:t>1)  </a:t>
            </a:r>
          </a:p>
          <a:p>
            <a:endParaRPr lang="ru-RU" dirty="0" smtClean="0"/>
          </a:p>
          <a:p>
            <a:r>
              <a:rPr lang="uk-UA" i="1" dirty="0" smtClean="0"/>
              <a:t>2) Два відмінні від нуля вектори  і  перпендикулярні тоді і тільки тоді, коли їх скалярний добуток дорівнює нулю.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357290" y="1785926"/>
          <a:ext cx="2682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Формула" r:id="rId3" imgW="126890" imgH="228402" progId="Equation.3">
                  <p:embed/>
                </p:oleObj>
              </mc:Choice>
              <mc:Fallback>
                <p:oleObj name="Формула" r:id="rId3" imgW="126890" imgH="228402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1785926"/>
                        <a:ext cx="26828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500430" y="1857364"/>
          <a:ext cx="2301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Формула" r:id="rId5" imgW="126890" imgH="228402" progId="Equation.3">
                  <p:embed/>
                </p:oleObj>
              </mc:Choice>
              <mc:Fallback>
                <p:oleObj name="Формула" r:id="rId5" imgW="126890" imgH="22840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1857364"/>
                        <a:ext cx="23018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000232" y="2214554"/>
          <a:ext cx="2682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Формула" r:id="rId7" imgW="126890" imgH="228402" progId="Equation.3">
                  <p:embed/>
                </p:oleObj>
              </mc:Choice>
              <mc:Fallback>
                <p:oleObj name="Формула" r:id="rId7" imgW="126890" imgH="22840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2214554"/>
                        <a:ext cx="268288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571736" y="2214554"/>
          <a:ext cx="23018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Формула" r:id="rId8" imgW="126890" imgH="228402" progId="Equation.3">
                  <p:embed/>
                </p:oleObj>
              </mc:Choice>
              <mc:Fallback>
                <p:oleObj name="Формула" r:id="rId8" imgW="126890" imgH="228402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2214554"/>
                        <a:ext cx="230187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785785" y="3357562"/>
          <a:ext cx="2738457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Формула" r:id="rId9" imgW="1168200" imgH="304560" progId="Equation.3">
                  <p:embed/>
                </p:oleObj>
              </mc:Choice>
              <mc:Fallback>
                <p:oleObj name="Формула" r:id="rId9" imgW="1168200" imgH="3045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5" y="3357562"/>
                        <a:ext cx="2738457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/>
          <p:cNvPicPr/>
          <p:nvPr/>
        </p:nvPicPr>
        <p:blipFill>
          <a:blip r:embed="rId11"/>
          <a:srcRect b="18182"/>
          <a:stretch>
            <a:fillRect/>
          </a:stretch>
        </p:blipFill>
        <p:spPr bwMode="auto">
          <a:xfrm>
            <a:off x="6072198" y="3143248"/>
            <a:ext cx="214310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2000232" y="4214818"/>
          <a:ext cx="2143140" cy="10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Формула" r:id="rId12" imgW="838200" imgH="558800" progId="Equation.3">
                  <p:embed/>
                </p:oleObj>
              </mc:Choice>
              <mc:Fallback>
                <p:oleObj name="Формула" r:id="rId12" imgW="838200" imgH="558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4214818"/>
                        <a:ext cx="2143140" cy="108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Розв'язування задач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785950"/>
          </a:xfrm>
        </p:spPr>
        <p:txBody>
          <a:bodyPr/>
          <a:lstStyle/>
          <a:p>
            <a:r>
              <a:rPr lang="uk-UA" dirty="0" smtClean="0"/>
              <a:t>1. Знайдіть     ·       , якщо       (-2; 3;</a:t>
            </a:r>
            <a:r>
              <a:rPr lang="ru-RU" dirty="0" smtClean="0"/>
              <a:t> 1</a:t>
            </a:r>
            <a:r>
              <a:rPr lang="uk-UA" dirty="0" smtClean="0"/>
              <a:t>),      (-4; -5; 2).</a:t>
            </a:r>
            <a:endParaRPr lang="ru-RU" i="1" dirty="0" smtClean="0"/>
          </a:p>
          <a:p>
            <a:r>
              <a:rPr lang="uk-UA" dirty="0" smtClean="0"/>
              <a:t>2. Знайдіть            , якщо </a:t>
            </a:r>
          </a:p>
          <a:p>
            <a:pPr lvl="0"/>
            <a:r>
              <a:rPr lang="uk-UA" dirty="0" smtClean="0"/>
              <a:t>Знайдіть кут між векторами     (</a:t>
            </a:r>
            <a:r>
              <a:rPr lang="ru-RU" dirty="0" smtClean="0"/>
              <a:t>1</a:t>
            </a:r>
            <a:r>
              <a:rPr lang="uk-UA" dirty="0" smtClean="0"/>
              <a:t>; 1; 0) і      (</a:t>
            </a:r>
            <a:r>
              <a:rPr lang="ru-RU" dirty="0" smtClean="0"/>
              <a:t>1</a:t>
            </a:r>
            <a:r>
              <a:rPr lang="uk-UA" dirty="0" smtClean="0"/>
              <a:t>; 0; </a:t>
            </a:r>
            <a:r>
              <a:rPr lang="ru-RU" dirty="0" smtClean="0"/>
              <a:t>1</a:t>
            </a:r>
            <a:r>
              <a:rPr lang="uk-UA" dirty="0" smtClean="0"/>
              <a:t>). </a:t>
            </a:r>
            <a:endParaRPr lang="ru-RU" i="1" dirty="0" smtClean="0"/>
          </a:p>
          <a:p>
            <a:endParaRPr lang="ru-RU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786050" y="1714488"/>
          <a:ext cx="61753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Формула" r:id="rId3" imgW="291960" imgH="228600" progId="Equation.3">
                  <p:embed/>
                </p:oleObj>
              </mc:Choice>
              <mc:Fallback>
                <p:oleObj name="Формула" r:id="rId3" imgW="2919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1714488"/>
                        <a:ext cx="617538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786314" y="1142984"/>
          <a:ext cx="26828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Формула" r:id="rId5" imgW="126890" imgH="228402" progId="Equation.3">
                  <p:embed/>
                </p:oleObj>
              </mc:Choice>
              <mc:Fallback>
                <p:oleObj name="Формула" r:id="rId5" imgW="126890" imgH="22840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1142984"/>
                        <a:ext cx="268287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500298" y="1142984"/>
          <a:ext cx="26828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Формула" r:id="rId7" imgW="126890" imgH="228402" progId="Equation.3">
                  <p:embed/>
                </p:oleObj>
              </mc:Choice>
              <mc:Fallback>
                <p:oleObj name="Формула" r:id="rId7" imgW="126890" imgH="22840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142984"/>
                        <a:ext cx="268287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6500826" y="1214422"/>
          <a:ext cx="2301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Формула" r:id="rId8" imgW="126890" imgH="228402" progId="Equation.3">
                  <p:embed/>
                </p:oleObj>
              </mc:Choice>
              <mc:Fallback>
                <p:oleObj name="Формула" r:id="rId8" imgW="126890" imgH="228402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26" y="1214422"/>
                        <a:ext cx="23018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3143240" y="1142984"/>
          <a:ext cx="23018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Формула" r:id="rId10" imgW="126890" imgH="228402" progId="Equation.3">
                  <p:embed/>
                </p:oleObj>
              </mc:Choice>
              <mc:Fallback>
                <p:oleObj name="Формула" r:id="rId10" imgW="126890" imgH="228402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1142984"/>
                        <a:ext cx="230187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2071670" y="2714620"/>
          <a:ext cx="410051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Формула" r:id="rId11" imgW="1942920" imgH="253800" progId="Equation.3">
                  <p:embed/>
                </p:oleObj>
              </mc:Choice>
              <mc:Fallback>
                <p:oleObj name="Формула" r:id="rId11" imgW="194292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2714620"/>
                        <a:ext cx="4100512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2844800" y="3357563"/>
          <a:ext cx="27336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Формула" r:id="rId13" imgW="1295280" imgH="228600" progId="Equation.3">
                  <p:embed/>
                </p:oleObj>
              </mc:Choice>
              <mc:Fallback>
                <p:oleObj name="Формула" r:id="rId13" imgW="129528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3357563"/>
                        <a:ext cx="27336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4500562" y="1714488"/>
          <a:ext cx="8318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Формула" r:id="rId15" imgW="393480" imgH="253800" progId="Equation.3">
                  <p:embed/>
                </p:oleObj>
              </mc:Choice>
              <mc:Fallback>
                <p:oleObj name="Формула" r:id="rId15" imgW="393480" imgH="253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1714488"/>
                        <a:ext cx="83185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5572132" y="1643050"/>
          <a:ext cx="85883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Формула" r:id="rId17" imgW="406080" imgH="304560" progId="Equation.3">
                  <p:embed/>
                </p:oleObj>
              </mc:Choice>
              <mc:Fallback>
                <p:oleObj name="Формула" r:id="rId17" imgW="406080" imgH="3045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1643050"/>
                        <a:ext cx="858837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6715140" y="1643050"/>
          <a:ext cx="10461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Формула" r:id="rId19" imgW="495000" imgH="203040" progId="Equation.3">
                  <p:embed/>
                </p:oleObj>
              </mc:Choice>
              <mc:Fallback>
                <p:oleObj name="Формула" r:id="rId19" imgW="49500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40" y="1643050"/>
                        <a:ext cx="1046162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2786050" y="4000504"/>
          <a:ext cx="27860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Формула" r:id="rId21" imgW="1320480" imgH="253800" progId="Equation.3">
                  <p:embed/>
                </p:oleObj>
              </mc:Choice>
              <mc:Fallback>
                <p:oleObj name="Формула" r:id="rId21" imgW="1320480" imgH="2538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4000504"/>
                        <a:ext cx="2786063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058913"/>
              </p:ext>
            </p:extLst>
          </p:nvPr>
        </p:nvGraphicFramePr>
        <p:xfrm>
          <a:off x="2714612" y="4643446"/>
          <a:ext cx="2951162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Equation" r:id="rId23" imgW="1396800" imgH="431640" progId="Equation.3">
                  <p:embed/>
                </p:oleObj>
              </mc:Choice>
              <mc:Fallback>
                <p:oleObj name="Equation" r:id="rId23" imgW="1396800" imgH="431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4643446"/>
                        <a:ext cx="2951162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6" name="Object 18"/>
          <p:cNvGraphicFramePr>
            <a:graphicFrameLocks noChangeAspect="1"/>
          </p:cNvGraphicFramePr>
          <p:nvPr/>
        </p:nvGraphicFramePr>
        <p:xfrm>
          <a:off x="5143504" y="2143116"/>
          <a:ext cx="2682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Формула" r:id="rId25" imgW="126890" imgH="228402" progId="Equation.3">
                  <p:embed/>
                </p:oleObj>
              </mc:Choice>
              <mc:Fallback>
                <p:oleObj name="Формула" r:id="rId25" imgW="126890" imgH="228402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2143116"/>
                        <a:ext cx="26828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6858016" y="2143116"/>
          <a:ext cx="2301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Формула" r:id="rId26" imgW="126890" imgH="228402" progId="Equation.3">
                  <p:embed/>
                </p:oleObj>
              </mc:Choice>
              <mc:Fallback>
                <p:oleObj name="Формула" r:id="rId26" imgW="126890" imgH="228402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6" y="2143116"/>
                        <a:ext cx="23018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Задачу на знаходження скалярного добутку із попереднього слайду виконайте самостійно</a:t>
            </a:r>
          </a:p>
          <a:p>
            <a:r>
              <a:rPr lang="uk-UA" dirty="0" smtClean="0"/>
              <a:t>Складіть 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аналогічну задачу</a:t>
            </a:r>
          </a:p>
          <a:p>
            <a:r>
              <a:rPr lang="uk-UA" dirty="0" smtClean="0"/>
              <a:t>Ще раз уважно розгляньте задачу 4 та 5 із підручника (ст.352)</a:t>
            </a:r>
          </a:p>
          <a:p>
            <a:r>
              <a:rPr lang="uk-UA" dirty="0" smtClean="0"/>
              <a:t>Одну із них запишіть у зошит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83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Повторити параграф 14</a:t>
            </a:r>
          </a:p>
          <a:p>
            <a:pPr marL="0" indent="0">
              <a:buNone/>
            </a:pPr>
            <a:r>
              <a:rPr lang="uk-UA" smtClean="0"/>
              <a:t>Виконати № 14 (19)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186</Words>
  <Application>Microsoft Office PowerPoint</Application>
  <PresentationFormat>Екран (4:3)</PresentationFormat>
  <Paragraphs>25</Paragraphs>
  <Slides>5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5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Поток</vt:lpstr>
      <vt:lpstr>Формула</vt:lpstr>
      <vt:lpstr>Microsoft Equation 3.0</vt:lpstr>
      <vt:lpstr>  Скалярний добуток. Кут між векторами</vt:lpstr>
      <vt:lpstr>Повторимо скалярний добуток</vt:lpstr>
      <vt:lpstr>Розв'язування задач </vt:lpstr>
      <vt:lpstr>Завдання </vt:lpstr>
      <vt:lpstr>Домашнє завдання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Вектори у просторі. Дії над векторами. Скалярний добуток.</dc:title>
  <dc:creator>Admin</dc:creator>
  <cp:lastModifiedBy>RePack by Diakov</cp:lastModifiedBy>
  <cp:revision>15</cp:revision>
  <dcterms:created xsi:type="dcterms:W3CDTF">2020-04-05T19:02:57Z</dcterms:created>
  <dcterms:modified xsi:type="dcterms:W3CDTF">2022-03-22T14:33:14Z</dcterms:modified>
</cp:coreProperties>
</file>