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70" r:id="rId4"/>
    <p:sldId id="271" r:id="rId5"/>
    <p:sldId id="272" r:id="rId6"/>
    <p:sldId id="273" r:id="rId7"/>
    <p:sldId id="274" r:id="rId8"/>
    <p:sldId id="290" r:id="rId9"/>
    <p:sldId id="292" r:id="rId10"/>
    <p:sldId id="291" r:id="rId11"/>
    <p:sldId id="294" r:id="rId12"/>
    <p:sldId id="293" r:id="rId13"/>
    <p:sldId id="297" r:id="rId14"/>
    <p:sldId id="299" r:id="rId15"/>
    <p:sldId id="296" r:id="rId16"/>
    <p:sldId id="298" r:id="rId17"/>
    <p:sldId id="300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8A0D2-1E28-9578-4F98-B4B25E643D29}" v="8" dt="2020-06-18T10:03:36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khar Symchych" userId="S::z.symchych@ensof-group.com::f7e8372f-85ca-4aa2-b616-54dfa2bdbbc8" providerId="AD" clId="Web-{C568A0D2-1E28-9578-4F98-B4B25E643D29}"/>
    <pc:docChg chg="delSld">
      <pc:chgData name="Zakhar Symchych" userId="S::z.symchych@ensof-group.com::f7e8372f-85ca-4aa2-b616-54dfa2bdbbc8" providerId="AD" clId="Web-{C568A0D2-1E28-9578-4F98-B4B25E643D29}" dt="2020-06-18T10:03:36.551" v="7"/>
      <pc:docMkLst>
        <pc:docMk/>
      </pc:docMkLst>
      <pc:sldChg chg="del">
        <pc:chgData name="Zakhar Symchych" userId="S::z.symchych@ensof-group.com::f7e8372f-85ca-4aa2-b616-54dfa2bdbbc8" providerId="AD" clId="Web-{C568A0D2-1E28-9578-4F98-B4B25E643D29}" dt="2020-06-18T10:03:36.551" v="7"/>
        <pc:sldMkLst>
          <pc:docMk/>
          <pc:sldMk cId="1288663894" sldId="290"/>
        </pc:sldMkLst>
      </pc:sldChg>
      <pc:sldChg chg="del">
        <pc:chgData name="Zakhar Symchych" userId="S::z.symchych@ensof-group.com::f7e8372f-85ca-4aa2-b616-54dfa2bdbbc8" providerId="AD" clId="Web-{C568A0D2-1E28-9578-4F98-B4B25E643D29}" dt="2020-06-18T10:03:35.520" v="6"/>
        <pc:sldMkLst>
          <pc:docMk/>
          <pc:sldMk cId="3037781033" sldId="291"/>
        </pc:sldMkLst>
      </pc:sldChg>
      <pc:sldChg chg="del">
        <pc:chgData name="Zakhar Symchych" userId="S::z.symchych@ensof-group.com::f7e8372f-85ca-4aa2-b616-54dfa2bdbbc8" providerId="AD" clId="Web-{C568A0D2-1E28-9578-4F98-B4B25E643D29}" dt="2020-06-18T10:03:34.785" v="5"/>
        <pc:sldMkLst>
          <pc:docMk/>
          <pc:sldMk cId="2058809254" sldId="292"/>
        </pc:sldMkLst>
      </pc:sldChg>
      <pc:sldChg chg="del">
        <pc:chgData name="Zakhar Symchych" userId="S::z.symchych@ensof-group.com::f7e8372f-85ca-4aa2-b616-54dfa2bdbbc8" providerId="AD" clId="Web-{C568A0D2-1E28-9578-4F98-B4B25E643D29}" dt="2020-06-18T10:03:32.926" v="4"/>
        <pc:sldMkLst>
          <pc:docMk/>
          <pc:sldMk cId="267096533" sldId="293"/>
        </pc:sldMkLst>
      </pc:sldChg>
      <pc:sldChg chg="del">
        <pc:chgData name="Zakhar Symchych" userId="S::z.symchych@ensof-group.com::f7e8372f-85ca-4aa2-b616-54dfa2bdbbc8" providerId="AD" clId="Web-{C568A0D2-1E28-9578-4F98-B4B25E643D29}" dt="2020-06-18T10:03:32.364" v="3"/>
        <pc:sldMkLst>
          <pc:docMk/>
          <pc:sldMk cId="3799602372" sldId="294"/>
        </pc:sldMkLst>
      </pc:sldChg>
      <pc:sldChg chg="del">
        <pc:chgData name="Zakhar Symchych" userId="S::z.symchych@ensof-group.com::f7e8372f-85ca-4aa2-b616-54dfa2bdbbc8" providerId="AD" clId="Web-{C568A0D2-1E28-9578-4F98-B4B25E643D29}" dt="2020-06-18T10:03:31.145" v="2"/>
        <pc:sldMkLst>
          <pc:docMk/>
          <pc:sldMk cId="4018789998" sldId="295"/>
        </pc:sldMkLst>
      </pc:sldChg>
      <pc:sldChg chg="del">
        <pc:chgData name="Zakhar Symchych" userId="S::z.symchych@ensof-group.com::f7e8372f-85ca-4aa2-b616-54dfa2bdbbc8" providerId="AD" clId="Web-{C568A0D2-1E28-9578-4F98-B4B25E643D29}" dt="2020-06-18T10:03:30.207" v="1"/>
        <pc:sldMkLst>
          <pc:docMk/>
          <pc:sldMk cId="2824846146" sldId="296"/>
        </pc:sldMkLst>
      </pc:sldChg>
      <pc:sldChg chg="del">
        <pc:chgData name="Zakhar Symchych" userId="S::z.symchych@ensof-group.com::f7e8372f-85ca-4aa2-b616-54dfa2bdbbc8" providerId="AD" clId="Web-{C568A0D2-1E28-9578-4F98-B4B25E643D29}" dt="2020-06-18T10:03:29.364" v="0"/>
        <pc:sldMkLst>
          <pc:docMk/>
          <pc:sldMk cId="1862355587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FAA50-4E5E-4828-91B9-9D58083F0895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AEABD-D862-44F6-8083-D31CEA699D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78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FF14-352D-4F79-AB23-CFB809D0BD98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888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FF14-352D-4F79-AB23-CFB809D0BD98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46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FF14-352D-4F79-AB23-CFB809D0BD98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575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FF14-352D-4F79-AB23-CFB809D0BD98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2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FF14-352D-4F79-AB23-CFB809D0BD98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775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FF14-352D-4F79-AB23-CFB809D0BD98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826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FF14-352D-4F79-AB23-CFB809D0BD98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745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FF14-352D-4F79-AB23-CFB809D0BD98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989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FF14-352D-4F79-AB23-CFB809D0BD98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0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FF14-352D-4F79-AB23-CFB809D0BD98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908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FF14-352D-4F79-AB23-CFB809D0BD98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6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FF14-352D-4F79-AB23-CFB809D0BD98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854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3668" y="27777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0940" y="256885"/>
            <a:ext cx="3280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Геометрія</a:t>
            </a:r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sz="28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22.04.2022р. </a:t>
            </a:r>
            <a:endParaRPr lang="uk-UA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3051" y="2777706"/>
            <a:ext cx="8618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Повторення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заємного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розміщення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прямих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просторі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40" y="216269"/>
            <a:ext cx="10515600" cy="197403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Установити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паралельність двох прямих, які лежать в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одній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площині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можна за допомогою відомих вам з курсу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планіметрії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ознак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паралельності двох прямих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як установити, чи є дві прямі мимобіжними?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Відповісти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це запитання дає змогу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така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теорема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6502" y="2681348"/>
            <a:ext cx="10317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ADEE"/>
                </a:solidFill>
                <a:latin typeface="Arial" pitchFamily="34" charset="0"/>
                <a:cs typeface="Arial" pitchFamily="34" charset="0"/>
              </a:rPr>
              <a:t>Теорема </a:t>
            </a:r>
            <a:r>
              <a:rPr lang="ru-RU" sz="2000" b="1" dirty="0" smtClean="0">
                <a:solidFill>
                  <a:srgbClr val="00ADE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dirty="0" err="1" smtClean="0">
                <a:solidFill>
                  <a:srgbClr val="00ADEE"/>
                </a:solidFill>
                <a:latin typeface="Arial" pitchFamily="34" charset="0"/>
                <a:cs typeface="Arial" pitchFamily="34" charset="0"/>
              </a:rPr>
              <a:t>ознака</a:t>
            </a:r>
            <a:r>
              <a:rPr lang="ru-RU" sz="2000" b="1" dirty="0" smtClean="0">
                <a:solidFill>
                  <a:srgbClr val="00ADE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ADEE"/>
                </a:solidFill>
                <a:latin typeface="Arial" pitchFamily="34" charset="0"/>
                <a:cs typeface="Arial" pitchFamily="34" charset="0"/>
              </a:rPr>
              <a:t>мимобіжних</a:t>
            </a:r>
            <a:r>
              <a:rPr lang="ru-RU" sz="2000" b="1" dirty="0">
                <a:solidFill>
                  <a:srgbClr val="00ADE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ADEE"/>
                </a:solidFill>
                <a:latin typeface="Arial" pitchFamily="34" charset="0"/>
                <a:cs typeface="Arial" pitchFamily="34" charset="0"/>
              </a:rPr>
              <a:t>прямих</a:t>
            </a:r>
            <a:r>
              <a:rPr lang="ru-RU" sz="2000" b="1" dirty="0">
                <a:solidFill>
                  <a:srgbClr val="00ADEE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sz="20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sz="20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одна</a:t>
            </a:r>
            <a:r>
              <a:rPr lang="en-US" sz="2000" b="1" i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ru-RU" sz="20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двох</a:t>
            </a:r>
            <a:r>
              <a:rPr lang="ru-RU" sz="20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прямих</a:t>
            </a:r>
            <a:r>
              <a:rPr lang="ru-RU" sz="20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лежить</a:t>
            </a:r>
            <a:r>
              <a:rPr lang="ru-RU" sz="20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площині</a:t>
            </a:r>
            <a:r>
              <a:rPr lang="ru-RU" sz="2000" b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а друга </a:t>
            </a:r>
            <a:r>
              <a:rPr lang="ru-RU" sz="20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перетинає</a:t>
            </a:r>
            <a:r>
              <a:rPr lang="ru-RU" sz="20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цю</a:t>
            </a:r>
            <a:r>
              <a:rPr lang="ru-RU" sz="20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площину</a:t>
            </a:r>
            <a:r>
              <a:rPr lang="ru-RU" sz="20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точці</a:t>
            </a:r>
            <a:r>
              <a:rPr lang="ru-RU" sz="2000" b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яка не </a:t>
            </a:r>
            <a:r>
              <a:rPr lang="ru-RU" sz="20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належить</a:t>
            </a:r>
            <a:r>
              <a:rPr lang="ru-RU" sz="20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першій</a:t>
            </a:r>
            <a:r>
              <a:rPr lang="ru-RU" sz="20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прямій</a:t>
            </a:r>
            <a:r>
              <a:rPr lang="ru-RU" sz="2000" b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то </a:t>
            </a:r>
            <a:r>
              <a:rPr lang="ru-RU" sz="20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дані</a:t>
            </a:r>
            <a:r>
              <a:rPr lang="ru-RU" sz="20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є</a:t>
            </a:r>
            <a:r>
              <a:rPr lang="en-US" sz="2000" b="1" i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мимобіжними</a:t>
            </a:r>
            <a:r>
              <a:rPr lang="en-US" sz="2000" b="1" i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70" y="3819237"/>
            <a:ext cx="3724259" cy="250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8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294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рисунку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ребра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тетраедра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DABC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мимобіжними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7" y="1381390"/>
            <a:ext cx="4384179" cy="36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34001" y="2447810"/>
            <a:ext cx="6857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Справді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пряма DC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перетинає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площину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ABC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точці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C, яка 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належить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AB.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Отже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за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ознакою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мимобіжних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AB і DC є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мимобіжними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4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67808" y="404636"/>
            <a:ext cx="9461500" cy="1012395"/>
            <a:chOff x="567808" y="404636"/>
            <a:chExt cx="9461500" cy="101239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08" y="559781"/>
              <a:ext cx="9461500" cy="857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846520" y="404636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Закріпимо </a:t>
              </a:r>
              <a:r>
                <a:rPr lang="uk-UA" sz="2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повторений </a:t>
              </a:r>
              <a:r>
                <a:rPr lang="uk-UA" sz="2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24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матеріал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00492" y="1423958"/>
            <a:ext cx="8913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просторі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паралельними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мимобіжними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6520" y="2126512"/>
            <a:ext cx="508590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Спочатку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сформулюйте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відповідь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самостійно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6519" y="3085716"/>
            <a:ext cx="9987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itchFamily="34" charset="0"/>
                <a:ea typeface="+mj-ea"/>
                <a:cs typeface="Arial" pitchFamily="34" charset="0"/>
              </a:rPr>
              <a:t>Дві</a:t>
            </a:r>
            <a:r>
              <a:rPr lang="ru-RU" sz="20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+mj-ea"/>
                <a:cs typeface="Arial" pitchFamily="34" charset="0"/>
              </a:rPr>
              <a:t>прямі</a:t>
            </a:r>
            <a:r>
              <a:rPr lang="ru-RU" sz="2000" dirty="0">
                <a:latin typeface="Arial" pitchFamily="34" charset="0"/>
                <a:ea typeface="+mj-ea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ea typeface="+mj-ea"/>
                <a:cs typeface="Arial" pitchFamily="34" charset="0"/>
              </a:rPr>
              <a:t>просторі</a:t>
            </a:r>
            <a:r>
              <a:rPr lang="ru-RU" sz="20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+mj-ea"/>
                <a:cs typeface="Arial" pitchFamily="34" charset="0"/>
              </a:rPr>
              <a:t>називають</a:t>
            </a:r>
            <a:r>
              <a:rPr lang="ru-RU" sz="20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+mj-ea"/>
                <a:cs typeface="Arial" pitchFamily="34" charset="0"/>
              </a:rPr>
              <a:t>паралельними</a:t>
            </a:r>
            <a:r>
              <a:rPr lang="ru-RU" sz="2000" dirty="0" smtClean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ea typeface="+mj-ea"/>
                <a:cs typeface="Arial" pitchFamily="34" charset="0"/>
              </a:rPr>
              <a:t>якщо</a:t>
            </a:r>
            <a:r>
              <a:rPr lang="ru-RU" sz="2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ea typeface="+mj-ea"/>
                <a:cs typeface="Arial" pitchFamily="34" charset="0"/>
              </a:rPr>
              <a:t>вони лежать в </a:t>
            </a:r>
            <a:r>
              <a:rPr lang="ru-RU" sz="2000" dirty="0" err="1">
                <a:latin typeface="Arial" pitchFamily="34" charset="0"/>
                <a:ea typeface="+mj-ea"/>
                <a:cs typeface="Arial" pitchFamily="34" charset="0"/>
              </a:rPr>
              <a:t>одній</a:t>
            </a:r>
            <a:r>
              <a:rPr lang="ru-RU" sz="20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ea typeface="+mj-ea"/>
                <a:cs typeface="Arial" pitchFamily="34" charset="0"/>
              </a:rPr>
              <a:t>площині</a:t>
            </a:r>
            <a:r>
              <a:rPr lang="ru-RU" sz="2000" dirty="0">
                <a:latin typeface="Arial" pitchFamily="34" charset="0"/>
                <a:ea typeface="+mj-ea"/>
                <a:cs typeface="Arial" pitchFamily="34" charset="0"/>
              </a:rPr>
              <a:t> та не </a:t>
            </a:r>
            <a:r>
              <a:rPr lang="ru-RU" sz="2000" dirty="0" err="1">
                <a:latin typeface="Arial" pitchFamily="34" charset="0"/>
                <a:ea typeface="+mj-ea"/>
                <a:cs typeface="Arial" pitchFamily="34" charset="0"/>
              </a:rPr>
              <a:t>перетинаються</a:t>
            </a:r>
            <a:r>
              <a:rPr lang="ru-RU" sz="2000" dirty="0"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46519" y="4105019"/>
            <a:ext cx="9147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Дві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просторі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мимобіжними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вони не лежать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площині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42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492" y="1423958"/>
            <a:ext cx="9413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існують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випадки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взаємного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розміщення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двох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просторі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6519" y="2126512"/>
            <a:ext cx="5032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Спочатку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сформулюйте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відповідь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самостійно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6519" y="3073108"/>
            <a:ext cx="9307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двох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прямих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просторі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можливі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випадки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взаємного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розміщення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перетинаються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паралельні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3)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мимобіжні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8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492" y="1423958"/>
            <a:ext cx="7542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два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відрізки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паралельними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мимобіжними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6520" y="2126512"/>
            <a:ext cx="50646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Спочатку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сформулюйте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відповідь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самостійно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6520" y="3429000"/>
            <a:ext cx="9948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Два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відрізки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паралельними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вони лежать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паралельних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прямих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46520" y="4385739"/>
            <a:ext cx="9948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Два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відрізки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мимобіжними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вони лежать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мимобіжних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прямих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054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492" y="1423958"/>
            <a:ext cx="10412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Сформулюйте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теорему про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площину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яку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задають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паралельні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6519" y="2126512"/>
            <a:ext cx="50646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Спочатку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сформулюйте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відповідь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самостійно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6519" y="3369133"/>
            <a:ext cx="9328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паралельні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проходить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площина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і до того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ж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одна. </a:t>
            </a:r>
          </a:p>
        </p:txBody>
      </p:sp>
    </p:spTree>
    <p:extLst>
      <p:ext uri="{BB962C8B-B14F-4D97-AF65-F5344CB8AC3E}">
        <p14:creationId xmlns:p14="http://schemas.microsoft.com/office/powerpoint/2010/main" val="17464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492" y="1423958"/>
            <a:ext cx="7542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Сформулюйте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ознаку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мимобіжних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прямих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6519" y="2126512"/>
            <a:ext cx="50646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Спочатку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сформулюйте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відповідь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самостійно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6519" y="3335570"/>
            <a:ext cx="9179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одна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двох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лежить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площині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 друга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перетинає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площину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точці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яка 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належить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першій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то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є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мимобіжними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Домашнє завдання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Повторіть матеріал  параграфа 2 вашого підручника</a:t>
            </a:r>
          </a:p>
          <a:p>
            <a:endParaRPr lang="uk-UA" dirty="0" smtClean="0"/>
          </a:p>
          <a:p>
            <a:r>
              <a:rPr lang="uk-UA" dirty="0" smtClean="0"/>
              <a:t>Виконайте кілька номерів на вибір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57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63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курсу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планіметрії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знаєте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985521"/>
            <a:ext cx="10529047" cy="59226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latin typeface="Arial" panose="020B0604020202020204" pitchFamily="34" charset="0"/>
                <a:cs typeface="Arial" panose="020B0604020202020204" pitchFamily="34" charset="0"/>
              </a:rPr>
              <a:t>прямі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 такими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>
                <a:latin typeface="Arial" panose="020B0604020202020204" pitchFamily="34" charset="0"/>
                <a:cs typeface="Arial" panose="020B0604020202020204" pitchFamily="34" charset="0"/>
              </a:rPr>
              <a:t>перетинаються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0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 вони </a:t>
            </a:r>
            <a:r>
              <a:rPr lang="ru-RU" sz="80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одну </a:t>
            </a:r>
            <a:r>
              <a:rPr lang="ru-RU" sz="8000" dirty="0" err="1">
                <a:latin typeface="Arial" panose="020B0604020202020204" pitchFamily="34" charset="0"/>
                <a:cs typeface="Arial" panose="020B0604020202020204" pitchFamily="34" charset="0"/>
              </a:rPr>
              <a:t>спільну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 точку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uk-UA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solidFill>
                <a:srgbClr val="24202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 smtClean="0"/>
              <a:t>                                                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6377" y="1955675"/>
            <a:ext cx="562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Таке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саме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означення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перетинаються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стереометрії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5388" y="5181600"/>
            <a:ext cx="634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означення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перенести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стереометрію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86117" y="3523163"/>
            <a:ext cx="11089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Вам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відомо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дві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паралельними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en-US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вони не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перетинаються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573379" y="1890949"/>
            <a:ext cx="3164541" cy="1360253"/>
            <a:chOff x="1586753" y="1884971"/>
            <a:chExt cx="3164541" cy="1360253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909482" y="2115671"/>
              <a:ext cx="2841812" cy="1129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1586753" y="2034539"/>
              <a:ext cx="2850776" cy="1210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узел 7"/>
            <p:cNvSpPr/>
            <p:nvPr/>
          </p:nvSpPr>
          <p:spPr>
            <a:xfrm>
              <a:off x="3099770" y="2571077"/>
              <a:ext cx="45719" cy="457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5671" y="1884971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7082" y="2688073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03175" y="2203567"/>
              <a:ext cx="380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</a:t>
              </a:r>
              <a:endParaRPr lang="ru-RU" sz="20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769408" y="4254465"/>
            <a:ext cx="3121959" cy="1289029"/>
            <a:chOff x="1727947" y="4188406"/>
            <a:chExt cx="3121959" cy="128902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2519083" y="4634753"/>
              <a:ext cx="2330823" cy="8426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Группа 20"/>
            <p:cNvGrpSpPr/>
            <p:nvPr/>
          </p:nvGrpSpPr>
          <p:grpSpPr>
            <a:xfrm>
              <a:off x="1727947" y="4188406"/>
              <a:ext cx="2568387" cy="953091"/>
              <a:chOff x="1864658" y="4094039"/>
              <a:chExt cx="2568387" cy="953091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1864658" y="4204448"/>
                <a:ext cx="2330823" cy="8426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765610" y="4094039"/>
                <a:ext cx="4751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m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57916" y="4494149"/>
                <a:ext cx="4751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n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098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2261" y="398781"/>
            <a:ext cx="11546958" cy="538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Звернемося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рисунка,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якому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зображено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ABCDA</a:t>
            </a:r>
            <a:r>
              <a:rPr lang="en-US" sz="2400" b="1" baseline="-25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baseline="-25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baseline="-25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baseline="-25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9" y="1385886"/>
            <a:ext cx="46291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01833" y="1539843"/>
            <a:ext cx="518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Жодна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прямих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AB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і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прямою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DC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спільних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точок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цьому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AB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і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DC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лежать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площині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—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площині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ABC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і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DC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 лежать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одній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площині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тобто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існує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площини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яка проходила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6921" y="426395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Наведений приклад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показує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стереометрії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двох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прямих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мають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спільних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точок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можливі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два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випадки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взаємного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розміщення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лежать в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одній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площині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лежать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одній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площині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22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59" y="1247096"/>
            <a:ext cx="10515600" cy="100700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 smtClean="0">
                <a:solidFill>
                  <a:srgbClr val="00ADEE"/>
                </a:solidFill>
                <a:latin typeface="Arial" pitchFamily="34" charset="0"/>
                <a:cs typeface="Arial" pitchFamily="34" charset="0"/>
              </a:rPr>
              <a:t>Означення</a:t>
            </a:r>
            <a:r>
              <a:rPr lang="ru-RU" sz="2000" b="1" dirty="0" smtClean="0">
                <a:solidFill>
                  <a:srgbClr val="00ADEE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Дві</a:t>
            </a:r>
            <a:r>
              <a:rPr lang="ru-RU" sz="2000" b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b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просторі</a:t>
            </a:r>
            <a:r>
              <a:rPr lang="ru-RU" sz="2000" b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000" b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A651"/>
                </a:solidFill>
                <a:latin typeface="Arial" pitchFamily="34" charset="0"/>
                <a:cs typeface="Arial" pitchFamily="34" charset="0"/>
              </a:rPr>
              <a:t>паралельними</a:t>
            </a:r>
            <a:r>
              <a:rPr lang="ru-RU" sz="2000" b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2000" b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sz="2000" b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вони лежать в </a:t>
            </a:r>
            <a:r>
              <a:rPr lang="ru-RU" sz="2000" b="1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одній</a:t>
            </a:r>
            <a:r>
              <a:rPr lang="ru-RU" sz="2000" b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площині</a:t>
            </a:r>
            <a:r>
              <a:rPr lang="ru-RU" sz="2000" b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та не </a:t>
            </a:r>
            <a:r>
              <a:rPr lang="ru-RU" sz="2000" b="1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перетинаються</a:t>
            </a:r>
            <a:r>
              <a:rPr lang="ru-RU" sz="2000" b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8600" y="270746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і </a:t>
            </a:r>
            <a:r>
              <a:rPr lang="ru-RU" sz="2000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паралельні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, то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записують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i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|| </a:t>
            </a:r>
            <a:r>
              <a:rPr lang="ru-RU" sz="2000" i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000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5259" y="3715338"/>
            <a:ext cx="11775735" cy="739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rgbClr val="00ADEE"/>
                </a:solidFill>
                <a:latin typeface="Arial" pitchFamily="34" charset="0"/>
                <a:cs typeface="Arial" pitchFamily="34" charset="0"/>
              </a:rPr>
              <a:t>Означення</a:t>
            </a:r>
            <a:r>
              <a:rPr lang="ru-RU" sz="2000" b="1" dirty="0">
                <a:solidFill>
                  <a:srgbClr val="00ADEE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Дві</a:t>
            </a:r>
            <a:r>
              <a:rPr lang="ru-RU" sz="2000" b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b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просторі</a:t>
            </a:r>
            <a:r>
              <a:rPr lang="ru-RU" sz="2000" b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000" b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A651"/>
                </a:solidFill>
                <a:latin typeface="Arial" pitchFamily="34" charset="0"/>
                <a:cs typeface="Arial" pitchFamily="34" charset="0"/>
              </a:rPr>
              <a:t>мимобіжними</a:t>
            </a:r>
            <a:r>
              <a:rPr lang="ru-RU" sz="2000" b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2000" b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sz="2000" b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вони не лежать в </a:t>
            </a:r>
            <a:r>
              <a:rPr lang="ru-RU" sz="2000" b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одній</a:t>
            </a:r>
            <a:r>
              <a:rPr lang="ru-RU" sz="2000" b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площині</a:t>
            </a:r>
            <a:r>
              <a:rPr lang="ru-RU" sz="2000" b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406" y="412713"/>
            <a:ext cx="11557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кожного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випадків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уведемо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відповідне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означення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7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2420" y="351811"/>
            <a:ext cx="11649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Наочне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уявлення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паралельні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дають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колони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будівлі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корабельний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ліс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колоди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зрубу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0" y="1416723"/>
            <a:ext cx="3928619" cy="423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71" y="2516706"/>
            <a:ext cx="3262090" cy="379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26" y="1702760"/>
            <a:ext cx="3442401" cy="299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7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82" y="271204"/>
            <a:ext cx="10515600" cy="67509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Наочне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уявлення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мимобіжні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дають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дроти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ліній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електропередачі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будівельних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конструкцій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6" y="1485348"/>
            <a:ext cx="3650891" cy="351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48" y="2054740"/>
            <a:ext cx="4038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704" y="2327870"/>
            <a:ext cx="3613629" cy="33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43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5814"/>
            <a:ext cx="10515600" cy="74427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Отже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існують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три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випадки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взаємного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розміщення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просторі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80" y="2560321"/>
            <a:ext cx="7923511" cy="32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5960" y="1182916"/>
            <a:ext cx="3299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перетинаються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паралельні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мимобіжні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42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20" y="350239"/>
            <a:ext cx="10515600" cy="67048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відрізки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паралельними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мимобіжними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вони лежать на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паралельних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мимобіжних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прямих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58" y="1305258"/>
            <a:ext cx="3856233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86894" y="3220864"/>
            <a:ext cx="4968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ребра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і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BB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трикутної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призми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ABCA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є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паралельними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 ребра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AC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і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BB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мимобіжними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55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605" y="248167"/>
            <a:ext cx="11904921" cy="6556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ADEE"/>
                </a:solidFill>
                <a:latin typeface="Arial" pitchFamily="34" charset="0"/>
                <a:cs typeface="Arial" pitchFamily="34" charset="0"/>
              </a:rPr>
              <a:t>Теорема </a:t>
            </a:r>
            <a:r>
              <a:rPr lang="ru-RU" sz="2400" b="1" dirty="0" smtClean="0">
                <a:solidFill>
                  <a:srgbClr val="00ADE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24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дві</a:t>
            </a:r>
            <a:r>
              <a:rPr lang="ru-RU" sz="24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паралельні</a:t>
            </a:r>
            <a:r>
              <a:rPr lang="en-US" sz="2400" b="1" i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прямі</a:t>
            </a:r>
            <a:r>
              <a:rPr lang="ru-RU" sz="2400" b="1" i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проходить </a:t>
            </a:r>
            <a:r>
              <a:rPr lang="ru-RU" sz="2400" b="1" i="1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площина</a:t>
            </a:r>
            <a:r>
              <a:rPr lang="ru-RU" sz="24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, і до того </a:t>
            </a:r>
            <a:r>
              <a:rPr lang="ru-RU" sz="2400" b="1" i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en-US" sz="2400" b="1" i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i="1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2400" b="1" i="1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одна</a:t>
            </a:r>
            <a:r>
              <a:rPr lang="ru-RU" sz="2400" b="1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69605" y="1112682"/>
                <a:ext cx="11321902" cy="1500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265113" algn="l"/>
                  </a:tabLst>
                </a:pPr>
                <a:r>
                  <a:rPr lang="uk-UA" i="1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Доведення</a:t>
                </a:r>
                <a:r>
                  <a:rPr lang="uk-UA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. Нехай дано паралельні прямі </a:t>
                </a:r>
                <a:r>
                  <a:rPr lang="en-US" i="1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uk-UA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і </a:t>
                </a:r>
                <a:r>
                  <a:rPr lang="en-US" i="1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uk-UA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Доведемо, що існує єдина площина </a:t>
                </a:r>
                <a:r>
                  <a:rPr lang="en-US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br>
                  <a:rPr lang="en-US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uk-UA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така, що </a:t>
                </a:r>
                <a:r>
                  <a:rPr lang="en-US" i="1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en-US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⊂ </a:t>
                </a:r>
                <a:r>
                  <a:rPr lang="el-GR" dirty="0" smtClean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α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24202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uk-UA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і </a:t>
                </a:r>
                <a:r>
                  <a:rPr lang="en-US" i="1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en-US" dirty="0" smtClean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⊂ </a:t>
                </a:r>
                <a:r>
                  <a:rPr lang="el-GR" dirty="0" smtClean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en-US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uk-UA" dirty="0" smtClean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Існування площини</a:t>
                </a:r>
                <a:r>
                  <a:rPr lang="en-US" dirty="0" smtClean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dirty="0" smtClean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en-US" dirty="0" smtClean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uk-UA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яка проходить через прямі </a:t>
                </a:r>
                <a:r>
                  <a:rPr lang="en-US" i="1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uk-UA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і </a:t>
                </a:r>
                <a:r>
                  <a:rPr lang="en-US" i="1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uk-UA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випливає з означення паралельних прямих</a:t>
                </a:r>
                <a:r>
                  <a:rPr lang="uk-UA" dirty="0" smtClean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dirty="0" smtClean="0">
                  <a:solidFill>
                    <a:srgbClr val="24202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uk-UA" dirty="0" smtClean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Якщо </a:t>
                </a:r>
                <a:r>
                  <a:rPr lang="uk-UA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припустити, що існує ще одна площина, яка </a:t>
                </a:r>
                <a:r>
                  <a:rPr lang="uk-UA" dirty="0" smtClean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проходить через </a:t>
                </a:r>
                <a:r>
                  <a:rPr lang="uk-UA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прямі </a:t>
                </a:r>
                <a:r>
                  <a:rPr lang="en-US" i="1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uk-UA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і </a:t>
                </a:r>
                <a:r>
                  <a:rPr lang="en-US" i="1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uk-UA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то через пряму </a:t>
                </a:r>
                <a:r>
                  <a:rPr lang="en-US" i="1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uk-UA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та деяку точку прямої </a:t>
                </a:r>
                <a:r>
                  <a:rPr lang="en-US" i="1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uk-UA" dirty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проходитимуть дві різні площини, що суперечить теоремі </a:t>
                </a:r>
                <a:r>
                  <a:rPr lang="en-US" dirty="0" smtClean="0">
                    <a:solidFill>
                      <a:srgbClr val="242021"/>
                    </a:solidFill>
                    <a:latin typeface="Arial" pitchFamily="34" charset="0"/>
                    <a:cs typeface="Arial" pitchFamily="34" charset="0"/>
                  </a:rPr>
                  <a:t>…</a:t>
                </a:r>
                <a:r>
                  <a:rPr lang="uk-UA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05" y="1112682"/>
                <a:ext cx="11321902" cy="1500988"/>
              </a:xfrm>
              <a:prstGeom prst="rect">
                <a:avLst/>
              </a:prstGeom>
              <a:blipFill rotWithShape="1">
                <a:blip r:embed="rId2"/>
                <a:stretch>
                  <a:fillRect l="-431" t="-2033" b="-5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948069" y="3045459"/>
            <a:ext cx="6186378" cy="1792355"/>
            <a:chOff x="404037" y="3619618"/>
            <a:chExt cx="6746358" cy="19462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04037" y="3619618"/>
              <a:ext cx="6746358" cy="194622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8718" y="3713315"/>
              <a:ext cx="6616995" cy="70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00ADEE"/>
                  </a:solidFill>
                  <a:latin typeface="Arial" pitchFamily="34" charset="0"/>
                  <a:cs typeface="Arial" pitchFamily="34" charset="0"/>
                </a:rPr>
                <a:t>Теорема </a:t>
              </a:r>
              <a:r>
                <a:rPr lang="ru-RU" b="1" i="1" dirty="0" smtClean="0">
                  <a:solidFill>
                    <a:srgbClr val="242021"/>
                  </a:solidFill>
                  <a:latin typeface="Arial" pitchFamily="34" charset="0"/>
                  <a:cs typeface="Arial" pitchFamily="34" charset="0"/>
                </a:rPr>
                <a:t>Через </a:t>
              </a:r>
              <a:r>
                <a:rPr lang="ru-RU" b="1" i="1" dirty="0" err="1">
                  <a:solidFill>
                    <a:srgbClr val="242021"/>
                  </a:solidFill>
                  <a:latin typeface="Arial" pitchFamily="34" charset="0"/>
                  <a:cs typeface="Arial" pitchFamily="34" charset="0"/>
                </a:rPr>
                <a:t>пряму</a:t>
              </a:r>
              <a:r>
                <a:rPr lang="ru-RU" b="1" i="1" dirty="0">
                  <a:solidFill>
                    <a:srgbClr val="242021"/>
                  </a:solidFill>
                  <a:latin typeface="Arial" pitchFamily="34" charset="0"/>
                  <a:cs typeface="Arial" pitchFamily="34" charset="0"/>
                </a:rPr>
                <a:t> і точку, яка </a:t>
              </a:r>
              <a:r>
                <a:rPr lang="ru-RU" b="1" i="1" dirty="0" err="1">
                  <a:solidFill>
                    <a:srgbClr val="242021"/>
                  </a:solidFill>
                  <a:latin typeface="Arial" pitchFamily="34" charset="0"/>
                  <a:cs typeface="Arial" pitchFamily="34" charset="0"/>
                </a:rPr>
                <a:t>їй</a:t>
              </a:r>
              <a:r>
                <a:rPr lang="ru-RU" b="1" i="1" dirty="0">
                  <a:solidFill>
                    <a:srgbClr val="242021"/>
                  </a:solidFill>
                  <a:latin typeface="Arial" pitchFamily="34" charset="0"/>
                  <a:cs typeface="Arial" pitchFamily="34" charset="0"/>
                </a:rPr>
                <a:t> не </a:t>
              </a:r>
              <a:r>
                <a:rPr lang="ru-RU" b="1" i="1" dirty="0" err="1">
                  <a:solidFill>
                    <a:srgbClr val="242021"/>
                  </a:solidFill>
                  <a:latin typeface="Arial" pitchFamily="34" charset="0"/>
                  <a:cs typeface="Arial" pitchFamily="34" charset="0"/>
                </a:rPr>
                <a:t>належить</a:t>
              </a:r>
              <a:r>
                <a:rPr lang="ru-RU" b="1" i="1" dirty="0">
                  <a:solidFill>
                    <a:srgbClr val="242021"/>
                  </a:solidFill>
                  <a:latin typeface="Arial" pitchFamily="34" charset="0"/>
                  <a:cs typeface="Arial" pitchFamily="34" charset="0"/>
                </a:rPr>
                <a:t>,</a:t>
              </a:r>
              <a:br>
                <a:rPr lang="ru-RU" b="1" i="1" dirty="0">
                  <a:solidFill>
                    <a:srgbClr val="24202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b="1" i="1" dirty="0">
                  <a:solidFill>
                    <a:srgbClr val="242021"/>
                  </a:solidFill>
                  <a:latin typeface="Arial" pitchFamily="34" charset="0"/>
                  <a:cs typeface="Arial" pitchFamily="34" charset="0"/>
                </a:rPr>
                <a:t>проходить </a:t>
              </a:r>
              <a:r>
                <a:rPr lang="ru-RU" b="1" i="1" dirty="0" err="1">
                  <a:solidFill>
                    <a:srgbClr val="242021"/>
                  </a:solidFill>
                  <a:latin typeface="Arial" pitchFamily="34" charset="0"/>
                  <a:cs typeface="Arial" pitchFamily="34" charset="0"/>
                </a:rPr>
                <a:t>площина</a:t>
              </a:r>
              <a:r>
                <a:rPr lang="ru-RU" b="1" i="1" dirty="0">
                  <a:solidFill>
                    <a:srgbClr val="242021"/>
                  </a:solidFill>
                  <a:latin typeface="Arial" pitchFamily="34" charset="0"/>
                  <a:cs typeface="Arial" pitchFamily="34" charset="0"/>
                </a:rPr>
                <a:t>, і до того ж </a:t>
              </a:r>
              <a:r>
                <a:rPr lang="ru-RU" b="1" i="1" dirty="0" err="1">
                  <a:solidFill>
                    <a:srgbClr val="242021"/>
                  </a:solidFill>
                  <a:latin typeface="Arial" pitchFamily="34" charset="0"/>
                  <a:cs typeface="Arial" pitchFamily="34" charset="0"/>
                </a:rPr>
                <a:t>тільки</a:t>
              </a:r>
              <a:r>
                <a:rPr lang="ru-RU" b="1" i="1" dirty="0">
                  <a:solidFill>
                    <a:srgbClr val="242021"/>
                  </a:solidFill>
                  <a:latin typeface="Arial" pitchFamily="34" charset="0"/>
                  <a:cs typeface="Arial" pitchFamily="34" charset="0"/>
                </a:rPr>
                <a:t> одна 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313" y="4523830"/>
              <a:ext cx="3625038" cy="10420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</p:pic>
      </p:grpSp>
      <p:sp>
        <p:nvSpPr>
          <p:cNvPr id="7" name="Прямоугольник 6"/>
          <p:cNvSpPr/>
          <p:nvPr/>
        </p:nvSpPr>
        <p:spPr>
          <a:xfrm>
            <a:off x="2720965" y="5127194"/>
            <a:ext cx="80710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Раніше</a:t>
            </a:r>
            <a:r>
              <a:rPr lang="ru-RU" sz="2000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було</a:t>
            </a:r>
            <a:r>
              <a:rPr lang="ru-RU" sz="2000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вказано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три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способи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задання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площини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Дану</a:t>
            </a:r>
            <a:r>
              <a:rPr lang="ru-RU" sz="2000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теорему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розглядати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як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ще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один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спосіб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задання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площини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— за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двох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паралельних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прямих</a:t>
            </a:r>
            <a:r>
              <a:rPr lang="ru-RU" sz="2000" dirty="0">
                <a:solidFill>
                  <a:srgbClr val="24202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29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654</Words>
  <Application>Microsoft Office PowerPoint</Application>
  <PresentationFormat>Широкий екран</PresentationFormat>
  <Paragraphs>64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Тема Office</vt:lpstr>
      <vt:lpstr>Презентація PowerPoint</vt:lpstr>
      <vt:lpstr>Із курсу планіметрії ви знаєте</vt:lpstr>
      <vt:lpstr>Презентація PowerPoint</vt:lpstr>
      <vt:lpstr>Означення. Дві прямі в просторі називають паралельними, якщо вони лежать в одній площині та не перетинаються. </vt:lpstr>
      <vt:lpstr>Презентація PowerPoint</vt:lpstr>
      <vt:lpstr>Наочне уявлення про мимобіжні прямі дають дроти ліній електропередачі, різні елементи будівельних конструкцій</vt:lpstr>
      <vt:lpstr>Отже, існують три можливих випадки взаємного розміщення двох прямих у просторі:</vt:lpstr>
      <vt:lpstr>Два відрізки називають паралельними (мимобіжними), якщо вони лежать на паралельних (мимобіжних) прямих. </vt:lpstr>
      <vt:lpstr>Теорема  Через дві паралельні прямі проходить площина, і до того ж  тільки одна. </vt:lpstr>
      <vt:lpstr> Установити паралельність двох прямих, які лежать в одній площині, можна за допомогою відомих вам з курсу планіметрії ознак паралельності двох прямих.   А як установити, чи є дві прямі мимобіжними?   Відповісти на це запитання дає змогу така теорема. </vt:lpstr>
      <vt:lpstr>   На рисунку ребра AB і DC тетраедра DABC є мимобіжними.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Харенко Олександр;Hanna Zaichuk</dc:creator>
  <cp:lastModifiedBy>RePack by Diakov</cp:lastModifiedBy>
  <cp:revision>100</cp:revision>
  <dcterms:created xsi:type="dcterms:W3CDTF">2020-03-06T12:32:11Z</dcterms:created>
  <dcterms:modified xsi:type="dcterms:W3CDTF">2022-04-18T12:35:46Z</dcterms:modified>
</cp:coreProperties>
</file>